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4"/>
  </p:notesMasterIdLst>
  <p:sldIdLst>
    <p:sldId id="262" r:id="rId2"/>
    <p:sldId id="338" r:id="rId3"/>
    <p:sldId id="257" r:id="rId4"/>
    <p:sldId id="352" r:id="rId5"/>
    <p:sldId id="353" r:id="rId6"/>
    <p:sldId id="354" r:id="rId7"/>
    <p:sldId id="361" r:id="rId8"/>
    <p:sldId id="362" r:id="rId9"/>
    <p:sldId id="360" r:id="rId10"/>
    <p:sldId id="363" r:id="rId11"/>
    <p:sldId id="364" r:id="rId12"/>
    <p:sldId id="365" r:id="rId13"/>
    <p:sldId id="367" r:id="rId14"/>
    <p:sldId id="366" r:id="rId15"/>
    <p:sldId id="368" r:id="rId16"/>
    <p:sldId id="369" r:id="rId17"/>
    <p:sldId id="370" r:id="rId18"/>
    <p:sldId id="371" r:id="rId19"/>
    <p:sldId id="373" r:id="rId20"/>
    <p:sldId id="527" r:id="rId21"/>
    <p:sldId id="341" r:id="rId22"/>
    <p:sldId id="289" r:id="rId23"/>
    <p:sldId id="355" r:id="rId24"/>
    <p:sldId id="342" r:id="rId25"/>
    <p:sldId id="336" r:id="rId26"/>
    <p:sldId id="325" r:id="rId27"/>
    <p:sldId id="317" r:id="rId28"/>
    <p:sldId id="313" r:id="rId29"/>
    <p:sldId id="322" r:id="rId30"/>
    <p:sldId id="323" r:id="rId31"/>
    <p:sldId id="324" r:id="rId32"/>
    <p:sldId id="326" r:id="rId33"/>
    <p:sldId id="334" r:id="rId34"/>
    <p:sldId id="349" r:id="rId35"/>
    <p:sldId id="528" r:id="rId36"/>
    <p:sldId id="524" r:id="rId37"/>
    <p:sldId id="517" r:id="rId38"/>
    <p:sldId id="328" r:id="rId39"/>
    <p:sldId id="329" r:id="rId40"/>
    <p:sldId id="330" r:id="rId41"/>
    <p:sldId id="331" r:id="rId42"/>
    <p:sldId id="332" r:id="rId43"/>
    <p:sldId id="345" r:id="rId44"/>
    <p:sldId id="339" r:id="rId45"/>
    <p:sldId id="379" r:id="rId46"/>
    <p:sldId id="343" r:id="rId47"/>
    <p:sldId id="348" r:id="rId48"/>
    <p:sldId id="358" r:id="rId49"/>
    <p:sldId id="359" r:id="rId50"/>
    <p:sldId id="357" r:id="rId51"/>
    <p:sldId id="376" r:id="rId52"/>
    <p:sldId id="377"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77A1"/>
    <a:srgbClr val="FAB014"/>
    <a:srgbClr val="C1880F"/>
    <a:srgbClr val="BDD7EE"/>
    <a:srgbClr val="9DC3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937"/>
    <p:restoredTop sz="94354"/>
  </p:normalViewPr>
  <p:slideViewPr>
    <p:cSldViewPr snapToGrid="0" snapToObjects="1">
      <p:cViewPr varScale="1">
        <p:scale>
          <a:sx n="170" d="100"/>
          <a:sy n="170" d="100"/>
        </p:scale>
        <p:origin x="192" y="176"/>
      </p:cViewPr>
      <p:guideLst/>
    </p:cSldViewPr>
  </p:slideViewPr>
  <p:notesTextViewPr>
    <p:cViewPr>
      <p:scale>
        <a:sx n="1" d="1"/>
        <a:sy n="1" d="1"/>
      </p:scale>
      <p:origin x="0" y="0"/>
    </p:cViewPr>
  </p:notesTextViewPr>
  <p:notesViewPr>
    <p:cSldViewPr snapToGrid="0" snapToObjects="1">
      <p:cViewPr varScale="1">
        <p:scale>
          <a:sx n="99" d="100"/>
          <a:sy n="99" d="100"/>
        </p:scale>
        <p:origin x="3064" y="1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43EAA5-CCDE-5449-B3F0-DB04F8814E71}" type="datetimeFigureOut">
              <a:rPr lang="en-US" smtClean="0"/>
              <a:t>7/30/19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F8892A-3380-6B49-A30C-053EE861A4B3}" type="slidenum">
              <a:rPr lang="en-US" smtClean="0"/>
              <a:t>‹#›</a:t>
            </a:fld>
            <a:endParaRPr lang="en-US"/>
          </a:p>
        </p:txBody>
      </p:sp>
    </p:spTree>
    <p:extLst>
      <p:ext uri="{BB962C8B-B14F-4D97-AF65-F5344CB8AC3E}">
        <p14:creationId xmlns:p14="http://schemas.microsoft.com/office/powerpoint/2010/main" val="1275667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F8892A-3380-6B49-A30C-053EE861A4B3}" type="slidenum">
              <a:rPr lang="en-US" smtClean="0"/>
              <a:t>24</a:t>
            </a:fld>
            <a:endParaRPr lang="en-US"/>
          </a:p>
        </p:txBody>
      </p:sp>
    </p:spTree>
    <p:extLst>
      <p:ext uri="{BB962C8B-B14F-4D97-AF65-F5344CB8AC3E}">
        <p14:creationId xmlns:p14="http://schemas.microsoft.com/office/powerpoint/2010/main" val="3707032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people </a:t>
            </a:r>
            <a:r>
              <a:rPr lang="en-US" dirty="0" err="1"/>
              <a:t>mis</a:t>
            </a:r>
            <a:r>
              <a:rPr lang="en-US" dirty="0"/>
              <a:t>-identify the person’s role in the buying process, but if you get it right, you exceed goals</a:t>
            </a:r>
          </a:p>
          <a:p>
            <a:r>
              <a:rPr lang="en-US" dirty="0"/>
              <a:t>Source: http://</a:t>
            </a:r>
            <a:r>
              <a:rPr lang="en-US" dirty="0" err="1"/>
              <a:t>cintell.net</a:t>
            </a:r>
            <a:r>
              <a:rPr lang="en-US" dirty="0"/>
              <a:t>/2016-benchmark</a:t>
            </a:r>
          </a:p>
        </p:txBody>
      </p:sp>
      <p:sp>
        <p:nvSpPr>
          <p:cNvPr id="4" name="Slide Number Placeholder 3"/>
          <p:cNvSpPr>
            <a:spLocks noGrp="1"/>
          </p:cNvSpPr>
          <p:nvPr>
            <p:ph type="sldNum" sz="quarter" idx="10"/>
          </p:nvPr>
        </p:nvSpPr>
        <p:spPr/>
        <p:txBody>
          <a:bodyPr/>
          <a:lstStyle/>
          <a:p>
            <a:fld id="{12F8892A-3380-6B49-A30C-053EE861A4B3}" type="slidenum">
              <a:rPr lang="en-US" smtClean="0"/>
              <a:t>25</a:t>
            </a:fld>
            <a:endParaRPr lang="en-US"/>
          </a:p>
        </p:txBody>
      </p:sp>
    </p:spTree>
    <p:extLst>
      <p:ext uri="{BB962C8B-B14F-4D97-AF65-F5344CB8AC3E}">
        <p14:creationId xmlns:p14="http://schemas.microsoft.com/office/powerpoint/2010/main" val="3566689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define the main components of your strategy let’s first focus on who is your prospective buyer?  </a:t>
            </a:r>
          </a:p>
          <a:p>
            <a:endParaRPr lang="en-US" dirty="0"/>
          </a:p>
          <a:p>
            <a:r>
              <a:rPr lang="en-US" dirty="0"/>
              <a:t>I mentioned earlier that I like to use “Persona” to represent the prospective buyer. But you can use the term “prospect,” “avatar,” “buyer.”</a:t>
            </a:r>
          </a:p>
        </p:txBody>
      </p:sp>
      <p:sp>
        <p:nvSpPr>
          <p:cNvPr id="4" name="Slide Number Placeholder 3"/>
          <p:cNvSpPr>
            <a:spLocks noGrp="1"/>
          </p:cNvSpPr>
          <p:nvPr>
            <p:ph type="sldNum" sz="quarter" idx="5"/>
          </p:nvPr>
        </p:nvSpPr>
        <p:spPr/>
        <p:txBody>
          <a:bodyPr/>
          <a:lstStyle/>
          <a:p>
            <a:fld id="{916424E5-ACCF-4548-A01F-8C993A08750A}" type="slidenum">
              <a:rPr lang="en-US" smtClean="0"/>
              <a:t>35</a:t>
            </a:fld>
            <a:endParaRPr lang="en-US"/>
          </a:p>
        </p:txBody>
      </p:sp>
    </p:spTree>
    <p:extLst>
      <p:ext uri="{BB962C8B-B14F-4D97-AF65-F5344CB8AC3E}">
        <p14:creationId xmlns:p14="http://schemas.microsoft.com/office/powerpoint/2010/main" val="194753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Shape 4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8" name="Shape 448"/>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Easily</a:t>
            </a:r>
            <a:r>
              <a:rPr lang="en-US" baseline="0" dirty="0"/>
              <a:t> change photo. Please click on the </a:t>
            </a:r>
            <a:r>
              <a:rPr lang="en-US" sz="1200" kern="1200" dirty="0">
                <a:solidFill>
                  <a:schemeClr val="tx1"/>
                </a:solidFill>
                <a:effectLst/>
                <a:latin typeface="+mn-lt"/>
                <a:ea typeface="+mn-ea"/>
                <a:cs typeface="+mn-cs"/>
              </a:rPr>
              <a:t>small icon in the center of the holder and choose an image on your computer.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you added the image send it to back (Right click on the image &gt; Send to Back).</a:t>
            </a:r>
            <a:endParaRPr lang="uk-UA" sz="1200" kern="1200" dirty="0">
              <a:solidFill>
                <a:schemeClr val="tx1"/>
              </a:solidFill>
              <a:effectLst/>
              <a:latin typeface="+mn-lt"/>
              <a:ea typeface="+mn-ea"/>
              <a:cs typeface="+mn-cs"/>
            </a:endParaRPr>
          </a:p>
          <a:p>
            <a:pPr lvl="0" rtl="0">
              <a:spcBef>
                <a:spcPts val="0"/>
              </a:spcBef>
              <a:buNone/>
            </a:pPr>
            <a:endParaRPr dirty="0"/>
          </a:p>
        </p:txBody>
      </p:sp>
    </p:spTree>
    <p:extLst>
      <p:ext uri="{BB962C8B-B14F-4D97-AF65-F5344CB8AC3E}">
        <p14:creationId xmlns:p14="http://schemas.microsoft.com/office/powerpoint/2010/main" val="1367359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6424E5-ACCF-4548-A01F-8C993A08750A}" type="slidenum">
              <a:rPr lang="en-US" smtClean="0"/>
              <a:t>37</a:t>
            </a:fld>
            <a:endParaRPr lang="en-US"/>
          </a:p>
        </p:txBody>
      </p:sp>
    </p:spTree>
    <p:extLst>
      <p:ext uri="{BB962C8B-B14F-4D97-AF65-F5344CB8AC3E}">
        <p14:creationId xmlns:p14="http://schemas.microsoft.com/office/powerpoint/2010/main" val="1252105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34563"/>
            <a:ext cx="9144000" cy="2387600"/>
          </a:xfrm>
        </p:spPr>
        <p:txBody>
          <a:bodyPr anchor="b"/>
          <a:lstStyle>
            <a:lvl1pPr algn="ctr">
              <a:defRPr sz="6000">
                <a:latin typeface="Helvetica Neue" charset="0"/>
                <a:ea typeface="Helvetica Neue" charset="0"/>
                <a:cs typeface="Helvetica Neue" charset="0"/>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atin typeface="Helvetica Neue" charset="0"/>
                <a:ea typeface="Helvetica Neue" charset="0"/>
                <a:cs typeface="Helvetica Neue"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68550"/>
            <a:ext cx="2743200" cy="365125"/>
          </a:xfrm>
        </p:spPr>
        <p:txBody>
          <a:bodyPr/>
          <a:lstStyle>
            <a:lvl1pPr>
              <a:defRPr>
                <a:latin typeface="Helvetica Neue" charset="0"/>
                <a:ea typeface="Helvetica Neue" charset="0"/>
                <a:cs typeface="Helvetica Neue" charset="0"/>
              </a:defRPr>
            </a:lvl1pPr>
          </a:lstStyle>
          <a:p>
            <a:fld id="{95A14962-C621-1B49-888B-36142F79FE37}" type="datetime1">
              <a:rPr lang="en-US" smtClean="0"/>
              <a:t>7/30/19</a:t>
            </a:fld>
            <a:endParaRPr lang="en-US"/>
          </a:p>
        </p:txBody>
      </p:sp>
      <p:sp>
        <p:nvSpPr>
          <p:cNvPr id="5" name="Footer Placeholder 4"/>
          <p:cNvSpPr>
            <a:spLocks noGrp="1"/>
          </p:cNvSpPr>
          <p:nvPr>
            <p:ph type="ftr" sz="quarter" idx="11"/>
          </p:nvPr>
        </p:nvSpPr>
        <p:spPr>
          <a:xfrm>
            <a:off x="4038600" y="6368550"/>
            <a:ext cx="4114800" cy="365125"/>
          </a:xfrm>
        </p:spPr>
        <p:txBody>
          <a:bodyPr/>
          <a:lstStyle>
            <a:lvl1pPr>
              <a:defRPr>
                <a:latin typeface="Helvetica Neue" charset="0"/>
                <a:ea typeface="Helvetica Neue" charset="0"/>
                <a:cs typeface="Helvetica Neue" charset="0"/>
              </a:defRPr>
            </a:lvl1pPr>
          </a:lstStyle>
          <a:p>
            <a:r>
              <a:rPr lang="en-US" dirty="0"/>
              <a:t>Opterre LLC</a:t>
            </a:r>
          </a:p>
        </p:txBody>
      </p:sp>
      <p:sp>
        <p:nvSpPr>
          <p:cNvPr id="6" name="Slide Number Placeholder 5"/>
          <p:cNvSpPr>
            <a:spLocks noGrp="1"/>
          </p:cNvSpPr>
          <p:nvPr>
            <p:ph type="sldNum" sz="quarter" idx="12"/>
          </p:nvPr>
        </p:nvSpPr>
        <p:spPr>
          <a:xfrm>
            <a:off x="8610600" y="6368550"/>
            <a:ext cx="2743200" cy="365125"/>
          </a:xfrm>
        </p:spPr>
        <p:txBody>
          <a:bodyPr/>
          <a:lstStyle>
            <a:lvl1pPr>
              <a:defRPr>
                <a:latin typeface="Helvetica Neue" charset="0"/>
                <a:ea typeface="Helvetica Neue" charset="0"/>
                <a:cs typeface="Helvetica Neue" charset="0"/>
              </a:defRPr>
            </a:lvl1pPr>
          </a:lstStyle>
          <a:p>
            <a:fld id="{0A7FF197-75ED-9943-8BC1-95174BF59D1A}" type="slidenum">
              <a:rPr lang="en-US" smtClean="0"/>
              <a:pPr/>
              <a:t>‹#›</a:t>
            </a:fld>
            <a:endParaRPr lang="en-US"/>
          </a:p>
        </p:txBody>
      </p:sp>
      <p:sp>
        <p:nvSpPr>
          <p:cNvPr id="7" name="Rectangle 6">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8" name="Picture 7"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Tree>
    <p:extLst>
      <p:ext uri="{BB962C8B-B14F-4D97-AF65-F5344CB8AC3E}">
        <p14:creationId xmlns:p14="http://schemas.microsoft.com/office/powerpoint/2010/main" val="1147843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b="1">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Montserrat"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8C83B56B-EEFE-0D42-B256-E2C4EB9063F0}" type="datetime1">
              <a:rPr lang="en-US" smtClean="0"/>
              <a:t>7/30/19</a:t>
            </a:fld>
            <a:endParaRPr lang="en-US"/>
          </a:p>
        </p:txBody>
      </p:sp>
      <p:sp>
        <p:nvSpPr>
          <p:cNvPr id="6" name="Footer Placeholder 5"/>
          <p:cNvSpPr>
            <a:spLocks noGrp="1"/>
          </p:cNvSpPr>
          <p:nvPr>
            <p:ph type="ftr" sz="quarter" idx="11"/>
          </p:nvPr>
        </p:nvSpPr>
        <p:spPr/>
        <p:txBody>
          <a:bodyPr/>
          <a:lstStyle/>
          <a:p>
            <a:r>
              <a:rPr lang="en-US" dirty="0"/>
              <a:t>Opterre LLC</a:t>
            </a:r>
          </a:p>
        </p:txBody>
      </p:sp>
      <p:sp>
        <p:nvSpPr>
          <p:cNvPr id="7" name="Slide Number Placeholder 6"/>
          <p:cNvSpPr>
            <a:spLocks noGrp="1"/>
          </p:cNvSpPr>
          <p:nvPr>
            <p:ph type="sldNum" sz="quarter" idx="12"/>
          </p:nvPr>
        </p:nvSpPr>
        <p:spPr/>
        <p:txBody>
          <a:bodyPr/>
          <a:lstStyle/>
          <a:p>
            <a:fld id="{0A7FF197-75ED-9943-8BC1-95174BF59D1A}" type="slidenum">
              <a:rPr lang="en-US" smtClean="0"/>
              <a:t>‹#›</a:t>
            </a:fld>
            <a:endParaRPr lang="en-US"/>
          </a:p>
        </p:txBody>
      </p:sp>
      <p:sp>
        <p:nvSpPr>
          <p:cNvPr id="8" name="Rectangle 7">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9" name="Picture 8"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Tree>
    <p:extLst>
      <p:ext uri="{BB962C8B-B14F-4D97-AF65-F5344CB8AC3E}">
        <p14:creationId xmlns:p14="http://schemas.microsoft.com/office/powerpoint/2010/main" val="1141009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rot="5400000">
            <a:off x="7631575" y="2938191"/>
            <a:ext cx="6152535" cy="780925"/>
          </a:xfrm>
        </p:spPr>
        <p:txBody>
          <a:bodyPr>
            <a:normAutofit/>
          </a:bodyPr>
          <a:lstStyle>
            <a:lvl1pPr>
              <a:defRPr sz="3200" b="1">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322007" y="796412"/>
            <a:ext cx="10515600" cy="5608509"/>
          </a:xfrm>
        </p:spPr>
        <p:txBody>
          <a:bodyPr vert="eaVert">
            <a:normAutofit/>
          </a:bodyPr>
          <a:lstStyle>
            <a:lvl1pPr>
              <a:defRPr sz="2400">
                <a:latin typeface="Montserrat" pitchFamily="2" charset="77"/>
              </a:defRPr>
            </a:lvl1pPr>
            <a:lvl2pPr>
              <a:defRPr sz="2000">
                <a:latin typeface="Montserrat" pitchFamily="2" charset="77"/>
              </a:defRPr>
            </a:lvl2pPr>
            <a:lvl3pPr>
              <a:defRPr sz="1800">
                <a:latin typeface="Montserrat" pitchFamily="2" charset="77"/>
              </a:defRPr>
            </a:lvl3pPr>
            <a:lvl4pPr>
              <a:defRPr sz="1600">
                <a:latin typeface="Montserrat" pitchFamily="2" charset="77"/>
              </a:defRPr>
            </a:lvl4pPr>
            <a:lvl5pPr>
              <a:defRPr sz="1600">
                <a:latin typeface="Montserrat"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rot="5400000">
            <a:off x="-1117861" y="3396516"/>
            <a:ext cx="3176467" cy="365125"/>
          </a:xfrm>
        </p:spPr>
        <p:txBody>
          <a:bodyPr/>
          <a:lstStyle/>
          <a:p>
            <a:r>
              <a:rPr lang="en-US" dirty="0"/>
              <a:t>Opterre LLC</a:t>
            </a:r>
          </a:p>
        </p:txBody>
      </p:sp>
      <p:sp>
        <p:nvSpPr>
          <p:cNvPr id="6" name="Slide Number Placeholder 5"/>
          <p:cNvSpPr>
            <a:spLocks noGrp="1"/>
          </p:cNvSpPr>
          <p:nvPr>
            <p:ph type="sldNum" sz="quarter" idx="12"/>
          </p:nvPr>
        </p:nvSpPr>
        <p:spPr>
          <a:xfrm rot="5400000">
            <a:off x="42107" y="6114067"/>
            <a:ext cx="856529" cy="365125"/>
          </a:xfrm>
        </p:spPr>
        <p:txBody>
          <a:bodyPr/>
          <a:lstStyle/>
          <a:p>
            <a:fld id="{0A7FF197-75ED-9943-8BC1-95174BF59D1A}" type="slidenum">
              <a:rPr lang="en-US" smtClean="0"/>
              <a:t>‹#›</a:t>
            </a:fld>
            <a:endParaRPr lang="en-US"/>
          </a:p>
        </p:txBody>
      </p:sp>
      <p:sp>
        <p:nvSpPr>
          <p:cNvPr id="7" name="Rectangle 6">
            <a:extLst>
              <a:ext uri="{FF2B5EF4-FFF2-40B4-BE49-F238E27FC236}">
                <a16:creationId xmlns:a16="http://schemas.microsoft.com/office/drawing/2014/main" id="{163BB7AE-CB4D-4731-BA23-37AB496C2382}"/>
              </a:ext>
            </a:extLst>
          </p:cNvPr>
          <p:cNvSpPr/>
          <p:nvPr userDrawn="1"/>
        </p:nvSpPr>
        <p:spPr>
          <a:xfrm rot="5400000" flipH="1">
            <a:off x="-3340272" y="3360617"/>
            <a:ext cx="6858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8" name="Picture 7"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H="1">
            <a:off x="258072" y="79285"/>
            <a:ext cx="500506" cy="648954"/>
          </a:xfrm>
          <a:prstGeom prst="rect">
            <a:avLst/>
          </a:prstGeom>
        </p:spPr>
      </p:pic>
    </p:spTree>
    <p:extLst>
      <p:ext uri="{BB962C8B-B14F-4D97-AF65-F5344CB8AC3E}">
        <p14:creationId xmlns:p14="http://schemas.microsoft.com/office/powerpoint/2010/main" val="2067720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62852" y="365125"/>
            <a:ext cx="781667" cy="5811838"/>
          </a:xfrm>
        </p:spPr>
        <p:txBody>
          <a:bodyPr vert="eaVert">
            <a:normAutofit/>
          </a:bodyPr>
          <a:lstStyle>
            <a:lvl1pPr>
              <a:defRPr sz="3200" b="1">
                <a:latin typeface="Lato" panose="020F0502020204030203" pitchFamily="34" charset="0"/>
                <a:ea typeface="Lato" panose="020F0502020204030203" pitchFamily="34" charset="0"/>
                <a:cs typeface="Lato" panose="020F0502020204030203"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838199" y="365125"/>
            <a:ext cx="9239865" cy="5811838"/>
          </a:xfrm>
        </p:spPr>
        <p:txBody>
          <a:bodyPr vert="eaVert">
            <a:normAutofit/>
          </a:bodyPr>
          <a:lstStyle>
            <a:lvl1pPr>
              <a:defRPr sz="2400">
                <a:latin typeface="Montserrat" pitchFamily="2" charset="77"/>
              </a:defRPr>
            </a:lvl1pPr>
            <a:lvl2pPr>
              <a:defRPr sz="2000">
                <a:latin typeface="Montserrat" pitchFamily="2" charset="77"/>
              </a:defRPr>
            </a:lvl2pPr>
            <a:lvl3pPr>
              <a:defRPr sz="1800">
                <a:latin typeface="Montserrat" pitchFamily="2" charset="77"/>
              </a:defRPr>
            </a:lvl3pPr>
            <a:lvl4pPr>
              <a:defRPr sz="1600">
                <a:latin typeface="Montserrat" pitchFamily="2" charset="77"/>
              </a:defRPr>
            </a:lvl4pPr>
            <a:lvl5pPr>
              <a:defRPr sz="1600">
                <a:latin typeface="Montserrat" pitchFamily="2" charset="77"/>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rot="5400000">
            <a:off x="51619" y="521109"/>
            <a:ext cx="677094" cy="365125"/>
          </a:xfrm>
        </p:spPr>
        <p:txBody>
          <a:bodyPr/>
          <a:lstStyle/>
          <a:p>
            <a:fld id="{38CB8070-F874-3741-B9E7-320C1F5D4DD2}" type="datetime1">
              <a:rPr lang="en-US" smtClean="0"/>
              <a:t>7/30/19</a:t>
            </a:fld>
            <a:endParaRPr lang="en-US"/>
          </a:p>
        </p:txBody>
      </p:sp>
      <p:sp>
        <p:nvSpPr>
          <p:cNvPr id="5" name="Footer Placeholder 4"/>
          <p:cNvSpPr>
            <a:spLocks noGrp="1"/>
          </p:cNvSpPr>
          <p:nvPr>
            <p:ph type="ftr" sz="quarter" idx="11"/>
          </p:nvPr>
        </p:nvSpPr>
        <p:spPr>
          <a:xfrm rot="5400000">
            <a:off x="-1667235" y="3188366"/>
            <a:ext cx="4114800" cy="365125"/>
          </a:xfrm>
        </p:spPr>
        <p:txBody>
          <a:bodyPr/>
          <a:lstStyle/>
          <a:p>
            <a:r>
              <a:rPr lang="en-US"/>
              <a:t>Opterre LLC</a:t>
            </a:r>
          </a:p>
        </p:txBody>
      </p:sp>
      <p:sp>
        <p:nvSpPr>
          <p:cNvPr id="6" name="Slide Number Placeholder 5"/>
          <p:cNvSpPr>
            <a:spLocks noGrp="1"/>
          </p:cNvSpPr>
          <p:nvPr>
            <p:ph type="sldNum" sz="quarter" idx="12"/>
          </p:nvPr>
        </p:nvSpPr>
        <p:spPr>
          <a:xfrm rot="5400000">
            <a:off x="151504" y="5755739"/>
            <a:ext cx="477323" cy="365125"/>
          </a:xfrm>
        </p:spPr>
        <p:txBody>
          <a:bodyPr/>
          <a:lstStyle/>
          <a:p>
            <a:fld id="{0A7FF197-75ED-9943-8BC1-95174BF59D1A}" type="slidenum">
              <a:rPr lang="en-US" smtClean="0"/>
              <a:t>‹#›</a:t>
            </a:fld>
            <a:endParaRPr lang="en-US"/>
          </a:p>
        </p:txBody>
      </p:sp>
    </p:spTree>
    <p:extLst>
      <p:ext uri="{BB962C8B-B14F-4D97-AF65-F5344CB8AC3E}">
        <p14:creationId xmlns:p14="http://schemas.microsoft.com/office/powerpoint/2010/main" val="15946055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5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2026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1_Title Slide">
    <p:bg>
      <p:bgPr>
        <a:solidFill>
          <a:srgbClr val="FFFFFF"/>
        </a:solidFill>
        <a:effectLst/>
      </p:bgPr>
    </p:bg>
    <p:spTree>
      <p:nvGrpSpPr>
        <p:cNvPr id="1" name=""/>
        <p:cNvGrpSpPr/>
        <p:nvPr/>
      </p:nvGrpSpPr>
      <p:grpSpPr>
        <a:xfrm>
          <a:off x="0" y="0"/>
          <a:ext cx="0" cy="0"/>
          <a:chOff x="0" y="0"/>
          <a:chExt cx="0" cy="0"/>
        </a:xfrm>
      </p:grpSpPr>
      <p:sp>
        <p:nvSpPr>
          <p:cNvPr id="12" name="Picture Placeholder 2"/>
          <p:cNvSpPr>
            <a:spLocks noGrp="1"/>
          </p:cNvSpPr>
          <p:nvPr>
            <p:ph type="pic" sz="quarter" idx="10"/>
          </p:nvPr>
        </p:nvSpPr>
        <p:spPr>
          <a:xfrm>
            <a:off x="1822451" y="1322388"/>
            <a:ext cx="8555038" cy="4210050"/>
          </a:xfrm>
          <a:prstGeom prst="rect">
            <a:avLst/>
          </a:prstGeom>
          <a:solidFill>
            <a:schemeClr val="bg1"/>
          </a:solidFill>
        </p:spPr>
        <p:txBody>
          <a:bodyPr/>
          <a:lstStyle/>
          <a:p>
            <a:endParaRPr lang="en-GB" dirty="0"/>
          </a:p>
        </p:txBody>
      </p:sp>
    </p:spTree>
    <p:extLst>
      <p:ext uri="{BB962C8B-B14F-4D97-AF65-F5344CB8AC3E}">
        <p14:creationId xmlns:p14="http://schemas.microsoft.com/office/powerpoint/2010/main" val="1581177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Custom Layout 1">
    <p:spTree>
      <p:nvGrpSpPr>
        <p:cNvPr id="1" name="Shape 30"/>
        <p:cNvGrpSpPr/>
        <p:nvPr/>
      </p:nvGrpSpPr>
      <p:grpSpPr>
        <a:xfrm>
          <a:off x="0" y="0"/>
          <a:ext cx="0" cy="0"/>
          <a:chOff x="0" y="0"/>
          <a:chExt cx="0" cy="0"/>
        </a:xfrm>
      </p:grpSpPr>
      <p:sp>
        <p:nvSpPr>
          <p:cNvPr id="31" name="Shape 31"/>
          <p:cNvSpPr/>
          <p:nvPr/>
        </p:nvSpPr>
        <p:spPr>
          <a:xfrm>
            <a:off x="-9634" y="-9633"/>
            <a:ext cx="12201634" cy="6867600"/>
          </a:xfrm>
          <a:prstGeom prst="rect">
            <a:avLst/>
          </a:prstGeom>
          <a:solidFill>
            <a:srgbClr val="1C77A1"/>
          </a:solidFill>
          <a:ln>
            <a:noFill/>
          </a:ln>
        </p:spPr>
        <p:txBody>
          <a:bodyPr lIns="121900" tIns="121900" rIns="121900" bIns="121900" anchor="ctr" anchorCtr="0">
            <a:noAutofit/>
          </a:bodyPr>
          <a:lstStyle/>
          <a:p>
            <a:pPr lvl="0">
              <a:spcBef>
                <a:spcPts val="0"/>
              </a:spcBef>
              <a:buNone/>
            </a:pPr>
            <a:endParaRPr sz="2400"/>
          </a:p>
        </p:txBody>
      </p:sp>
      <p:sp>
        <p:nvSpPr>
          <p:cNvPr id="4" name="Picture Placeholder 6"/>
          <p:cNvSpPr>
            <a:spLocks noGrp="1"/>
          </p:cNvSpPr>
          <p:nvPr>
            <p:ph type="pic" sz="quarter" idx="12"/>
          </p:nvPr>
        </p:nvSpPr>
        <p:spPr>
          <a:xfrm>
            <a:off x="1966926" y="879193"/>
            <a:ext cx="2785548" cy="2785548"/>
          </a:xfrm>
          <a:prstGeom prst="ellipse">
            <a:avLst/>
          </a:prstGeom>
          <a:solidFill>
            <a:schemeClr val="tx1">
              <a:alpha val="20000"/>
            </a:schemeClr>
          </a:solidFill>
          <a:ln>
            <a:solidFill>
              <a:schemeClr val="accent1"/>
            </a:solidFill>
          </a:ln>
        </p:spPr>
        <p:txBody>
          <a:bodyPr>
            <a:normAutofit/>
          </a:bodyPr>
          <a:lstStyle>
            <a:lvl1pPr marL="0" indent="0">
              <a:buNone/>
              <a:defRPr sz="1800"/>
            </a:lvl1pPr>
          </a:lstStyle>
          <a:p>
            <a:endParaRPr lang="en-US" dirty="0"/>
          </a:p>
        </p:txBody>
      </p:sp>
    </p:spTree>
    <p:extLst>
      <p:ext uri="{BB962C8B-B14F-4D97-AF65-F5344CB8AC3E}">
        <p14:creationId xmlns:p14="http://schemas.microsoft.com/office/powerpoint/2010/main" val="2802957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596901"/>
            <a:ext cx="10515600" cy="1093788"/>
          </a:xfrm>
        </p:spPr>
        <p:txBody>
          <a:bodyPr/>
          <a:lstStyle/>
          <a:p>
            <a:r>
              <a:rPr lang="en-US"/>
              <a:t>Click to edit Master title style</a:t>
            </a:r>
          </a:p>
        </p:txBody>
      </p:sp>
      <p:sp>
        <p:nvSpPr>
          <p:cNvPr id="3" name="TextBox 2">
            <a:extLst>
              <a:ext uri="{FF2B5EF4-FFF2-40B4-BE49-F238E27FC236}">
                <a16:creationId xmlns:a16="http://schemas.microsoft.com/office/drawing/2014/main" id="{6D1A086E-09A2-2D46-9636-B3DE1489AF23}"/>
              </a:ext>
            </a:extLst>
          </p:cNvPr>
          <p:cNvSpPr txBox="1"/>
          <p:nvPr userDrawn="1"/>
        </p:nvSpPr>
        <p:spPr>
          <a:xfrm>
            <a:off x="11585207" y="6536110"/>
            <a:ext cx="365806" cy="246221"/>
          </a:xfrm>
          <a:prstGeom prst="rect">
            <a:avLst/>
          </a:prstGeom>
          <a:noFill/>
        </p:spPr>
        <p:txBody>
          <a:bodyPr wrap="none" rtlCol="0">
            <a:spAutoFit/>
          </a:bodyPr>
          <a:lstStyle/>
          <a:p>
            <a:fld id="{48A67280-8A9A-414E-9DDC-4421B39490C0}" type="slidenum">
              <a:rPr lang="en-US" sz="1000" smtClean="0">
                <a:latin typeface="+mj-lt"/>
              </a:rPr>
              <a:t>‹#›</a:t>
            </a:fld>
            <a:endParaRPr lang="en-US" sz="1000" dirty="0">
              <a:latin typeface="+mj-lt"/>
            </a:endParaRPr>
          </a:p>
        </p:txBody>
      </p:sp>
      <p:sp>
        <p:nvSpPr>
          <p:cNvPr id="4" name="TextBox 3">
            <a:extLst>
              <a:ext uri="{FF2B5EF4-FFF2-40B4-BE49-F238E27FC236}">
                <a16:creationId xmlns:a16="http://schemas.microsoft.com/office/drawing/2014/main" id="{AE44FD10-1015-ED49-83B4-159F3097962F}"/>
              </a:ext>
            </a:extLst>
          </p:cNvPr>
          <p:cNvSpPr txBox="1"/>
          <p:nvPr userDrawn="1"/>
        </p:nvSpPr>
        <p:spPr>
          <a:xfrm>
            <a:off x="334108" y="6536110"/>
            <a:ext cx="1362874" cy="246221"/>
          </a:xfrm>
          <a:prstGeom prst="rect">
            <a:avLst/>
          </a:prstGeom>
          <a:noFill/>
        </p:spPr>
        <p:txBody>
          <a:bodyPr wrap="none" rtlCol="0">
            <a:spAutoFit/>
          </a:bodyPr>
          <a:lstStyle/>
          <a:p>
            <a:r>
              <a:rPr lang="en-US" sz="1000" dirty="0">
                <a:latin typeface="+mj-lt"/>
              </a:rPr>
              <a:t>Opterre LLC © 2019</a:t>
            </a:r>
          </a:p>
        </p:txBody>
      </p:sp>
    </p:spTree>
    <p:extLst>
      <p:ext uri="{BB962C8B-B14F-4D97-AF65-F5344CB8AC3E}">
        <p14:creationId xmlns:p14="http://schemas.microsoft.com/office/powerpoint/2010/main" val="897877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663405"/>
            <a:ext cx="10515600" cy="883864"/>
          </a:xfrm>
        </p:spPr>
        <p:txBody>
          <a:bodyPr>
            <a:normAutofit/>
          </a:bodyPr>
          <a:lstStyle>
            <a:lvl1pPr>
              <a:defRPr sz="5400" b="1"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STYLE</a:t>
            </a:r>
          </a:p>
        </p:txBody>
      </p:sp>
      <p:sp>
        <p:nvSpPr>
          <p:cNvPr id="3" name="Content Placeholder 2"/>
          <p:cNvSpPr>
            <a:spLocks noGrp="1"/>
          </p:cNvSpPr>
          <p:nvPr>
            <p:ph idx="1"/>
          </p:nvPr>
        </p:nvSpPr>
        <p:spPr/>
        <p:txBody>
          <a:bodyPr/>
          <a:lstStyle>
            <a:lvl1pPr>
              <a:defRPr b="0" i="0">
                <a:latin typeface="Montserrat" pitchFamily="2" charset="77"/>
                <a:ea typeface="Helvetica Neue" panose="02000503000000020004" pitchFamily="2" charset="0"/>
                <a:cs typeface="Helvetica Neue" panose="02000503000000020004" pitchFamily="2" charset="0"/>
              </a:defRPr>
            </a:lvl1pPr>
            <a:lvl2pPr>
              <a:defRPr b="0" i="0">
                <a:latin typeface="Montserrat" pitchFamily="2" charset="77"/>
                <a:ea typeface="Helvetica Neue" panose="02000503000000020004" pitchFamily="2" charset="0"/>
                <a:cs typeface="Helvetica Neue" panose="02000503000000020004" pitchFamily="2" charset="0"/>
              </a:defRPr>
            </a:lvl2pPr>
            <a:lvl3pPr>
              <a:defRPr b="0" i="0">
                <a:latin typeface="Montserrat" pitchFamily="2" charset="77"/>
                <a:ea typeface="Helvetica Neue" panose="02000503000000020004" pitchFamily="2" charset="0"/>
                <a:cs typeface="Helvetica Neue" panose="02000503000000020004" pitchFamily="2" charset="0"/>
              </a:defRPr>
            </a:lvl3pPr>
            <a:lvl4pPr>
              <a:defRPr b="0" i="0">
                <a:latin typeface="Montserrat" pitchFamily="2" charset="77"/>
                <a:ea typeface="Helvetica Neue" panose="02000503000000020004" pitchFamily="2" charset="0"/>
                <a:cs typeface="Helvetica Neue" panose="02000503000000020004" pitchFamily="2" charset="0"/>
              </a:defRPr>
            </a:lvl4pPr>
            <a:lvl5pPr>
              <a:defRPr b="0" i="0">
                <a:latin typeface="Montserrat" pitchFamily="2" charset="77"/>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Montserrat" pitchFamily="2" charset="77"/>
              </a:defRPr>
            </a:lvl1pPr>
          </a:lstStyle>
          <a:p>
            <a:fld id="{2FC1AD49-EC2E-9241-A4DA-D37DA30477B0}" type="datetime1">
              <a:rPr lang="en-US" smtClean="0"/>
              <a:pPr/>
              <a:t>7/30/19</a:t>
            </a:fld>
            <a:endParaRPr lang="en-US"/>
          </a:p>
        </p:txBody>
      </p:sp>
      <p:sp>
        <p:nvSpPr>
          <p:cNvPr id="5" name="Footer Placeholder 4"/>
          <p:cNvSpPr>
            <a:spLocks noGrp="1"/>
          </p:cNvSpPr>
          <p:nvPr>
            <p:ph type="ftr" sz="quarter" idx="11"/>
          </p:nvPr>
        </p:nvSpPr>
        <p:spPr/>
        <p:txBody>
          <a:bodyPr/>
          <a:lstStyle>
            <a:lvl1pPr>
              <a:defRPr>
                <a:latin typeface="Montserrat" pitchFamily="2" charset="77"/>
              </a:defRPr>
            </a:lvl1pPr>
          </a:lstStyle>
          <a:p>
            <a:r>
              <a:rPr lang="en-US"/>
              <a:t>Opterre LLC</a:t>
            </a:r>
            <a:endParaRPr lang="en-US" dirty="0"/>
          </a:p>
        </p:txBody>
      </p:sp>
      <p:sp>
        <p:nvSpPr>
          <p:cNvPr id="6" name="Slide Number Placeholder 5"/>
          <p:cNvSpPr>
            <a:spLocks noGrp="1"/>
          </p:cNvSpPr>
          <p:nvPr>
            <p:ph type="sldNum" sz="quarter" idx="12"/>
          </p:nvPr>
        </p:nvSpPr>
        <p:spPr/>
        <p:txBody>
          <a:bodyPr/>
          <a:lstStyle>
            <a:lvl1pPr>
              <a:defRPr>
                <a:latin typeface="Montserrat" pitchFamily="2" charset="77"/>
              </a:defRPr>
            </a:lvl1pPr>
          </a:lstStyle>
          <a:p>
            <a:fld id="{0A7FF197-75ED-9943-8BC1-95174BF59D1A}" type="slidenum">
              <a:rPr lang="en-US" smtClean="0"/>
              <a:pPr/>
              <a:t>‹#›</a:t>
            </a:fld>
            <a:endParaRPr lang="en-US"/>
          </a:p>
        </p:txBody>
      </p:sp>
      <p:sp>
        <p:nvSpPr>
          <p:cNvPr id="7" name="Rectangle 6">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8" name="Picture 7"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Tree>
    <p:extLst>
      <p:ext uri="{BB962C8B-B14F-4D97-AF65-F5344CB8AC3E}">
        <p14:creationId xmlns:p14="http://schemas.microsoft.com/office/powerpoint/2010/main" val="962254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0" y="1709738"/>
            <a:ext cx="10515600" cy="2852737"/>
          </a:xfrm>
        </p:spPr>
        <p:txBody>
          <a:bodyPr anchor="b">
            <a:normAutofit/>
          </a:bodyPr>
          <a:lstStyle>
            <a:lvl1pPr>
              <a:defRPr sz="5400" b="1">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latin typeface="Montserrat"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72470F65-6652-8B4E-B54C-86FA328BECCC}" type="datetime1">
              <a:rPr lang="en-US" smtClean="0"/>
              <a:t>7/30/19</a:t>
            </a:fld>
            <a:endParaRPr lang="en-US"/>
          </a:p>
        </p:txBody>
      </p:sp>
      <p:sp>
        <p:nvSpPr>
          <p:cNvPr id="5" name="Footer Placeholder 4"/>
          <p:cNvSpPr>
            <a:spLocks noGrp="1"/>
          </p:cNvSpPr>
          <p:nvPr>
            <p:ph type="ftr" sz="quarter" idx="11"/>
          </p:nvPr>
        </p:nvSpPr>
        <p:spPr/>
        <p:txBody>
          <a:bodyPr/>
          <a:lstStyle/>
          <a:p>
            <a:r>
              <a:rPr lang="en-US" dirty="0"/>
              <a:t>Opterre LLC</a:t>
            </a:r>
          </a:p>
        </p:txBody>
      </p:sp>
      <p:sp>
        <p:nvSpPr>
          <p:cNvPr id="6" name="Slide Number Placeholder 5"/>
          <p:cNvSpPr>
            <a:spLocks noGrp="1"/>
          </p:cNvSpPr>
          <p:nvPr>
            <p:ph type="sldNum" sz="quarter" idx="12"/>
          </p:nvPr>
        </p:nvSpPr>
        <p:spPr/>
        <p:txBody>
          <a:bodyPr/>
          <a:lstStyle/>
          <a:p>
            <a:fld id="{0A7FF197-75ED-9943-8BC1-95174BF59D1A}" type="slidenum">
              <a:rPr lang="en-US" smtClean="0"/>
              <a:t>‹#›</a:t>
            </a:fld>
            <a:endParaRPr lang="en-US"/>
          </a:p>
        </p:txBody>
      </p:sp>
      <p:sp>
        <p:nvSpPr>
          <p:cNvPr id="7" name="Rectangle 6">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8" name="Picture 7"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Tree>
    <p:extLst>
      <p:ext uri="{BB962C8B-B14F-4D97-AF65-F5344CB8AC3E}">
        <p14:creationId xmlns:p14="http://schemas.microsoft.com/office/powerpoint/2010/main" val="2064477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Helvetica">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71DA939-2949-1F44-9D50-68B8E5B787F2}" type="datetime1">
              <a:rPr lang="en-US" smtClean="0"/>
              <a:t>7/30/19</a:t>
            </a:fld>
            <a:endParaRPr lang="en-US"/>
          </a:p>
        </p:txBody>
      </p:sp>
      <p:sp>
        <p:nvSpPr>
          <p:cNvPr id="6" name="Footer Placeholder 5"/>
          <p:cNvSpPr>
            <a:spLocks noGrp="1"/>
          </p:cNvSpPr>
          <p:nvPr>
            <p:ph type="ftr" sz="quarter" idx="11"/>
          </p:nvPr>
        </p:nvSpPr>
        <p:spPr/>
        <p:txBody>
          <a:bodyPr/>
          <a:lstStyle/>
          <a:p>
            <a:r>
              <a:rPr lang="en-US" dirty="0"/>
              <a:t>Opterre LLC</a:t>
            </a:r>
          </a:p>
        </p:txBody>
      </p:sp>
      <p:sp>
        <p:nvSpPr>
          <p:cNvPr id="7" name="Slide Number Placeholder 6"/>
          <p:cNvSpPr>
            <a:spLocks noGrp="1"/>
          </p:cNvSpPr>
          <p:nvPr>
            <p:ph type="sldNum" sz="quarter" idx="12"/>
          </p:nvPr>
        </p:nvSpPr>
        <p:spPr/>
        <p:txBody>
          <a:bodyPr/>
          <a:lstStyle/>
          <a:p>
            <a:fld id="{0A7FF197-75ED-9943-8BC1-95174BF59D1A}" type="slidenum">
              <a:rPr lang="en-US" smtClean="0"/>
              <a:t>‹#›</a:t>
            </a:fld>
            <a:endParaRPr lang="en-US"/>
          </a:p>
        </p:txBody>
      </p:sp>
      <p:sp>
        <p:nvSpPr>
          <p:cNvPr id="8" name="Rectangle 7">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9" name="Picture 8"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
        <p:nvSpPr>
          <p:cNvPr id="10" name="Title 1">
            <a:extLst>
              <a:ext uri="{FF2B5EF4-FFF2-40B4-BE49-F238E27FC236}">
                <a16:creationId xmlns:a16="http://schemas.microsoft.com/office/drawing/2014/main" id="{9567DB17-9269-EF4A-9CE1-6F9D6339EB7E}"/>
              </a:ext>
            </a:extLst>
          </p:cNvPr>
          <p:cNvSpPr>
            <a:spLocks noGrp="1"/>
          </p:cNvSpPr>
          <p:nvPr>
            <p:ph type="title" hasCustomPrompt="1"/>
          </p:nvPr>
        </p:nvSpPr>
        <p:spPr>
          <a:xfrm>
            <a:off x="381000" y="663405"/>
            <a:ext cx="10515600" cy="883864"/>
          </a:xfrm>
        </p:spPr>
        <p:txBody>
          <a:bodyPr>
            <a:normAutofit/>
          </a:bodyPr>
          <a:lstStyle>
            <a:lvl1pPr>
              <a:defRPr sz="5400" b="1"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STYLE</a:t>
            </a:r>
          </a:p>
        </p:txBody>
      </p:sp>
    </p:spTree>
    <p:extLst>
      <p:ext uri="{BB962C8B-B14F-4D97-AF65-F5344CB8AC3E}">
        <p14:creationId xmlns:p14="http://schemas.microsoft.com/office/powerpoint/2010/main" val="7826630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Opterre font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lstStyle>
            <a:lvl1pPr marL="0" indent="0">
              <a:buNone/>
              <a:defRPr sz="2400" b="0" i="0">
                <a:latin typeface="Montserrat Medium"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lvl1pPr>
              <a:defRPr sz="2400" b="0" i="0">
                <a:latin typeface="Montserrat" pitchFamily="2" charset="77"/>
              </a:defRPr>
            </a:lvl1pPr>
            <a:lvl2pPr>
              <a:defRPr sz="2000" b="0" i="0">
                <a:latin typeface="Montserrat" pitchFamily="2" charset="77"/>
              </a:defRPr>
            </a:lvl2pPr>
            <a:lvl3pPr>
              <a:defRPr sz="1800" b="0" i="0">
                <a:latin typeface="Montserrat" pitchFamily="2" charset="77"/>
              </a:defRPr>
            </a:lvl3pPr>
            <a:lvl4pPr>
              <a:defRPr sz="1600" b="0" i="0">
                <a:latin typeface="Montserrat" pitchFamily="2" charset="77"/>
              </a:defRPr>
            </a:lvl4pPr>
            <a:lvl5pPr>
              <a:defRPr sz="1600" b="0" i="0">
                <a:latin typeface="Montserrat"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0" i="0">
                <a:latin typeface="Montserrat Medium" pitchFamily="2" charset="77"/>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72200" y="2505075"/>
            <a:ext cx="5183188" cy="3684588"/>
          </a:xfrm>
        </p:spPr>
        <p:txBody>
          <a:bodyPr/>
          <a:lstStyle>
            <a:lvl1pPr>
              <a:defRPr sz="2400">
                <a:latin typeface="Montserrat" pitchFamily="2" charset="77"/>
              </a:defRPr>
            </a:lvl1pPr>
            <a:lvl2pPr>
              <a:defRPr sz="2000">
                <a:latin typeface="Montserrat" pitchFamily="2" charset="77"/>
              </a:defRPr>
            </a:lvl2pPr>
            <a:lvl3pPr>
              <a:defRPr sz="1800">
                <a:latin typeface="Montserrat" pitchFamily="2" charset="77"/>
              </a:defRPr>
            </a:lvl3pPr>
            <a:lvl4pPr>
              <a:defRPr sz="1600">
                <a:latin typeface="Montserrat" pitchFamily="2" charset="77"/>
              </a:defRPr>
            </a:lvl4pPr>
            <a:lvl5pPr>
              <a:defRPr sz="1600">
                <a:latin typeface="Montserrat"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F1BE8FF2-E6F9-F142-AA1C-A7036671E93A}" type="datetime1">
              <a:rPr lang="en-US" smtClean="0"/>
              <a:t>7/30/19</a:t>
            </a:fld>
            <a:endParaRPr lang="en-US"/>
          </a:p>
        </p:txBody>
      </p:sp>
      <p:sp>
        <p:nvSpPr>
          <p:cNvPr id="8" name="Footer Placeholder 7"/>
          <p:cNvSpPr>
            <a:spLocks noGrp="1"/>
          </p:cNvSpPr>
          <p:nvPr>
            <p:ph type="ftr" sz="quarter" idx="11"/>
          </p:nvPr>
        </p:nvSpPr>
        <p:spPr/>
        <p:txBody>
          <a:bodyPr/>
          <a:lstStyle/>
          <a:p>
            <a:r>
              <a:rPr lang="en-US" dirty="0"/>
              <a:t>Opterre LLC</a:t>
            </a:r>
          </a:p>
        </p:txBody>
      </p:sp>
      <p:sp>
        <p:nvSpPr>
          <p:cNvPr id="9" name="Slide Number Placeholder 8"/>
          <p:cNvSpPr>
            <a:spLocks noGrp="1"/>
          </p:cNvSpPr>
          <p:nvPr>
            <p:ph type="sldNum" sz="quarter" idx="12"/>
          </p:nvPr>
        </p:nvSpPr>
        <p:spPr/>
        <p:txBody>
          <a:bodyPr/>
          <a:lstStyle/>
          <a:p>
            <a:fld id="{0A7FF197-75ED-9943-8BC1-95174BF59D1A}" type="slidenum">
              <a:rPr lang="en-US" smtClean="0"/>
              <a:t>‹#›</a:t>
            </a:fld>
            <a:endParaRPr lang="en-US"/>
          </a:p>
        </p:txBody>
      </p:sp>
      <p:sp>
        <p:nvSpPr>
          <p:cNvPr id="10" name="Rectangle 9">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11" name="Picture 10"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
        <p:nvSpPr>
          <p:cNvPr id="12" name="Title 1">
            <a:extLst>
              <a:ext uri="{FF2B5EF4-FFF2-40B4-BE49-F238E27FC236}">
                <a16:creationId xmlns:a16="http://schemas.microsoft.com/office/drawing/2014/main" id="{704BC12F-02C1-F947-AFE0-00A7E261869B}"/>
              </a:ext>
            </a:extLst>
          </p:cNvPr>
          <p:cNvSpPr>
            <a:spLocks noGrp="1"/>
          </p:cNvSpPr>
          <p:nvPr>
            <p:ph type="title" hasCustomPrompt="1"/>
          </p:nvPr>
        </p:nvSpPr>
        <p:spPr>
          <a:xfrm>
            <a:off x="381000" y="663405"/>
            <a:ext cx="10515600" cy="883864"/>
          </a:xfrm>
        </p:spPr>
        <p:txBody>
          <a:bodyPr>
            <a:normAutofit/>
          </a:bodyPr>
          <a:lstStyle>
            <a:lvl1pPr>
              <a:defRPr sz="5400" b="1"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STYLE</a:t>
            </a:r>
          </a:p>
        </p:txBody>
      </p:sp>
    </p:spTree>
    <p:extLst>
      <p:ext uri="{BB962C8B-B14F-4D97-AF65-F5344CB8AC3E}">
        <p14:creationId xmlns:p14="http://schemas.microsoft.com/office/powerpoint/2010/main" val="879803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156262B-FED7-654E-92C0-0A88AFA56D11}" type="datetime1">
              <a:rPr lang="en-US" smtClean="0"/>
              <a:t>7/30/19</a:t>
            </a:fld>
            <a:endParaRPr lang="en-US"/>
          </a:p>
        </p:txBody>
      </p:sp>
      <p:sp>
        <p:nvSpPr>
          <p:cNvPr id="4" name="Footer Placeholder 3"/>
          <p:cNvSpPr>
            <a:spLocks noGrp="1"/>
          </p:cNvSpPr>
          <p:nvPr>
            <p:ph type="ftr" sz="quarter" idx="11"/>
          </p:nvPr>
        </p:nvSpPr>
        <p:spPr/>
        <p:txBody>
          <a:bodyPr/>
          <a:lstStyle/>
          <a:p>
            <a:r>
              <a:rPr lang="en-US" dirty="0"/>
              <a:t>Opterre LLC</a:t>
            </a:r>
          </a:p>
        </p:txBody>
      </p:sp>
      <p:sp>
        <p:nvSpPr>
          <p:cNvPr id="5" name="Slide Number Placeholder 4"/>
          <p:cNvSpPr>
            <a:spLocks noGrp="1"/>
          </p:cNvSpPr>
          <p:nvPr>
            <p:ph type="sldNum" sz="quarter" idx="12"/>
          </p:nvPr>
        </p:nvSpPr>
        <p:spPr/>
        <p:txBody>
          <a:bodyPr/>
          <a:lstStyle/>
          <a:p>
            <a:fld id="{0A7FF197-75ED-9943-8BC1-95174BF59D1A}" type="slidenum">
              <a:rPr lang="en-US" smtClean="0"/>
              <a:t>‹#›</a:t>
            </a:fld>
            <a:endParaRPr lang="en-US"/>
          </a:p>
        </p:txBody>
      </p:sp>
      <p:sp>
        <p:nvSpPr>
          <p:cNvPr id="6" name="Rectangle 5">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7" name="Picture 6"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
        <p:nvSpPr>
          <p:cNvPr id="8" name="Vertical Text Placeholder 2"/>
          <p:cNvSpPr>
            <a:spLocks noGrp="1"/>
          </p:cNvSpPr>
          <p:nvPr>
            <p:ph type="body" orient="vert" idx="1"/>
          </p:nvPr>
        </p:nvSpPr>
        <p:spPr>
          <a:xfrm rot="16200000">
            <a:off x="3758394" y="-1229506"/>
            <a:ext cx="4675216" cy="10515601"/>
          </a:xfrm>
        </p:spPr>
        <p:txBody>
          <a:bodyPr vert="eaVert"/>
          <a:lstStyle>
            <a:lvl1pPr>
              <a:defRPr>
                <a:latin typeface="Montserrat" pitchFamily="2" charset="77"/>
              </a:defRPr>
            </a:lvl1pPr>
            <a:lvl2pPr marL="685800" indent="-228600">
              <a:buSzPct val="85000"/>
              <a:buFont typeface="Courier New" charset="0"/>
              <a:buChar char="o"/>
              <a:defRPr>
                <a:latin typeface="Montserrat" pitchFamily="2" charset="77"/>
              </a:defRPr>
            </a:lvl2pPr>
            <a:lvl3pPr marL="1143000" indent="-228600">
              <a:buFont typeface="Wingdings" charset="2"/>
              <a:buChar char="§"/>
              <a:defRPr>
                <a:latin typeface="Montserrat" pitchFamily="2" charset="77"/>
              </a:defRPr>
            </a:lvl3pPr>
            <a:lvl4pPr marL="1600200" indent="-228600">
              <a:buFont typeface="Wingdings" charset="2"/>
              <a:buChar char="ü"/>
              <a:defRPr>
                <a:latin typeface="Montserrat" pitchFamily="2" charset="77"/>
              </a:defRPr>
            </a:lvl4pPr>
            <a:lvl5pPr marL="2057400" indent="-228600">
              <a:buFont typeface="Wingdings" charset="2"/>
              <a:buChar char="Ø"/>
              <a:defRPr>
                <a:latin typeface="Montserrat" pitchFamily="2" charset="77"/>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1">
            <a:extLst>
              <a:ext uri="{FF2B5EF4-FFF2-40B4-BE49-F238E27FC236}">
                <a16:creationId xmlns:a16="http://schemas.microsoft.com/office/drawing/2014/main" id="{EC62B475-EDE5-FA49-A67C-E92650FB03DF}"/>
              </a:ext>
            </a:extLst>
          </p:cNvPr>
          <p:cNvSpPr>
            <a:spLocks noGrp="1"/>
          </p:cNvSpPr>
          <p:nvPr>
            <p:ph type="title" hasCustomPrompt="1"/>
          </p:nvPr>
        </p:nvSpPr>
        <p:spPr>
          <a:xfrm>
            <a:off x="381000" y="663405"/>
            <a:ext cx="10515600" cy="883864"/>
          </a:xfrm>
        </p:spPr>
        <p:txBody>
          <a:bodyPr>
            <a:normAutofit/>
          </a:bodyPr>
          <a:lstStyle>
            <a:lvl1pPr>
              <a:defRPr sz="5400" b="1"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STYLE</a:t>
            </a:r>
          </a:p>
        </p:txBody>
      </p:sp>
    </p:spTree>
    <p:extLst>
      <p:ext uri="{BB962C8B-B14F-4D97-AF65-F5344CB8AC3E}">
        <p14:creationId xmlns:p14="http://schemas.microsoft.com/office/powerpoint/2010/main" val="14403637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156262B-FED7-654E-92C0-0A88AFA56D11}" type="datetime1">
              <a:rPr lang="en-US" smtClean="0"/>
              <a:t>7/30/19</a:t>
            </a:fld>
            <a:endParaRPr lang="en-US"/>
          </a:p>
        </p:txBody>
      </p:sp>
      <p:sp>
        <p:nvSpPr>
          <p:cNvPr id="4" name="Footer Placeholder 3"/>
          <p:cNvSpPr>
            <a:spLocks noGrp="1"/>
          </p:cNvSpPr>
          <p:nvPr>
            <p:ph type="ftr" sz="quarter" idx="11"/>
          </p:nvPr>
        </p:nvSpPr>
        <p:spPr/>
        <p:txBody>
          <a:bodyPr/>
          <a:lstStyle/>
          <a:p>
            <a:r>
              <a:rPr lang="en-US" dirty="0"/>
              <a:t>Opterre LLC</a:t>
            </a:r>
          </a:p>
        </p:txBody>
      </p:sp>
      <p:sp>
        <p:nvSpPr>
          <p:cNvPr id="5" name="Slide Number Placeholder 4"/>
          <p:cNvSpPr>
            <a:spLocks noGrp="1"/>
          </p:cNvSpPr>
          <p:nvPr>
            <p:ph type="sldNum" sz="quarter" idx="12"/>
          </p:nvPr>
        </p:nvSpPr>
        <p:spPr/>
        <p:txBody>
          <a:bodyPr/>
          <a:lstStyle/>
          <a:p>
            <a:fld id="{0A7FF197-75ED-9943-8BC1-95174BF59D1A}" type="slidenum">
              <a:rPr lang="en-US" smtClean="0"/>
              <a:t>‹#›</a:t>
            </a:fld>
            <a:endParaRPr lang="en-US"/>
          </a:p>
        </p:txBody>
      </p:sp>
      <p:sp>
        <p:nvSpPr>
          <p:cNvPr id="6" name="Rectangle 5">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7" name="Picture 6"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
        <p:nvSpPr>
          <p:cNvPr id="8" name="Title 1">
            <a:extLst>
              <a:ext uri="{FF2B5EF4-FFF2-40B4-BE49-F238E27FC236}">
                <a16:creationId xmlns:a16="http://schemas.microsoft.com/office/drawing/2014/main" id="{C1D7F4B4-CC20-3147-A339-12B9BD83B55B}"/>
              </a:ext>
            </a:extLst>
          </p:cNvPr>
          <p:cNvSpPr>
            <a:spLocks noGrp="1"/>
          </p:cNvSpPr>
          <p:nvPr>
            <p:ph type="title" hasCustomPrompt="1"/>
          </p:nvPr>
        </p:nvSpPr>
        <p:spPr>
          <a:xfrm>
            <a:off x="381000" y="663405"/>
            <a:ext cx="10515600" cy="883864"/>
          </a:xfrm>
        </p:spPr>
        <p:txBody>
          <a:bodyPr>
            <a:normAutofit/>
          </a:bodyPr>
          <a:lstStyle>
            <a:lvl1pPr>
              <a:defRPr sz="5400" b="1"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868DE-57D5-B34D-868C-C9BB1F1CF247}" type="datetime1">
              <a:rPr lang="en-US" smtClean="0"/>
              <a:t>7/30/19</a:t>
            </a:fld>
            <a:endParaRPr lang="en-US"/>
          </a:p>
        </p:txBody>
      </p:sp>
      <p:sp>
        <p:nvSpPr>
          <p:cNvPr id="3" name="Footer Placeholder 2"/>
          <p:cNvSpPr>
            <a:spLocks noGrp="1"/>
          </p:cNvSpPr>
          <p:nvPr>
            <p:ph type="ftr" sz="quarter" idx="11"/>
          </p:nvPr>
        </p:nvSpPr>
        <p:spPr/>
        <p:txBody>
          <a:bodyPr/>
          <a:lstStyle/>
          <a:p>
            <a:r>
              <a:rPr lang="en-US" dirty="0"/>
              <a:t>Opterre LLC</a:t>
            </a:r>
          </a:p>
        </p:txBody>
      </p:sp>
      <p:sp>
        <p:nvSpPr>
          <p:cNvPr id="4" name="Slide Number Placeholder 3"/>
          <p:cNvSpPr>
            <a:spLocks noGrp="1"/>
          </p:cNvSpPr>
          <p:nvPr>
            <p:ph type="sldNum" sz="quarter" idx="12"/>
          </p:nvPr>
        </p:nvSpPr>
        <p:spPr/>
        <p:txBody>
          <a:bodyPr/>
          <a:lstStyle/>
          <a:p>
            <a:fld id="{0A7FF197-75ED-9943-8BC1-95174BF59D1A}" type="slidenum">
              <a:rPr lang="en-US" smtClean="0"/>
              <a:t>‹#›</a:t>
            </a:fld>
            <a:endParaRPr lang="en-US"/>
          </a:p>
        </p:txBody>
      </p:sp>
      <p:sp>
        <p:nvSpPr>
          <p:cNvPr id="5" name="Rectangle 4">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6" name="Picture 5"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Tree>
    <p:extLst>
      <p:ext uri="{BB962C8B-B14F-4D97-AF65-F5344CB8AC3E}">
        <p14:creationId xmlns:p14="http://schemas.microsoft.com/office/powerpoint/2010/main" val="175828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b="1" i="0">
                <a:latin typeface="Lato" panose="020F0502020204030203" pitchFamily="34" charset="0"/>
                <a:ea typeface="Lato" panose="020F0502020204030203" pitchFamily="34" charset="0"/>
                <a:cs typeface="Lato" panose="020F0502020204030203" pitchFamily="34" charset="0"/>
              </a:defRPr>
            </a:lvl1pPr>
          </a:lstStyle>
          <a:p>
            <a:r>
              <a:rPr lang="en-US" dirty="0"/>
              <a:t>Click to edit Master title style</a:t>
            </a:r>
          </a:p>
        </p:txBody>
      </p:sp>
      <p:sp>
        <p:nvSpPr>
          <p:cNvPr id="3" name="Content Placeholder 2"/>
          <p:cNvSpPr>
            <a:spLocks noGrp="1"/>
          </p:cNvSpPr>
          <p:nvPr>
            <p:ph idx="1"/>
          </p:nvPr>
        </p:nvSpPr>
        <p:spPr>
          <a:xfrm>
            <a:off x="5183188" y="987425"/>
            <a:ext cx="6172200" cy="4873625"/>
          </a:xfrm>
        </p:spPr>
        <p:txBody>
          <a:bodyPr>
            <a:normAutofit/>
          </a:bodyPr>
          <a:lstStyle>
            <a:lvl1pPr>
              <a:defRPr sz="2800">
                <a:latin typeface="Montserrat" pitchFamily="2" charset="77"/>
              </a:defRPr>
            </a:lvl1pPr>
            <a:lvl2pPr>
              <a:defRPr sz="2400">
                <a:latin typeface="Montserrat" pitchFamily="2" charset="77"/>
              </a:defRPr>
            </a:lvl2pPr>
            <a:lvl3pPr>
              <a:defRPr sz="2000">
                <a:latin typeface="Montserrat" pitchFamily="2" charset="77"/>
              </a:defRPr>
            </a:lvl3pPr>
            <a:lvl4pPr>
              <a:defRPr sz="1800">
                <a:latin typeface="Montserrat" pitchFamily="2" charset="77"/>
              </a:defRPr>
            </a:lvl4pPr>
            <a:lvl5pPr>
              <a:defRPr sz="1800">
                <a:latin typeface="Montserrat" pitchFamily="2" charset="77"/>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atin typeface="Montserrat" pitchFamily="2" charset="77"/>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958AE5D6-E1B5-9443-814E-5B6E7A07C14F}" type="datetime1">
              <a:rPr lang="en-US" smtClean="0"/>
              <a:t>7/30/19</a:t>
            </a:fld>
            <a:endParaRPr lang="en-US"/>
          </a:p>
        </p:txBody>
      </p:sp>
      <p:sp>
        <p:nvSpPr>
          <p:cNvPr id="6" name="Footer Placeholder 5"/>
          <p:cNvSpPr>
            <a:spLocks noGrp="1"/>
          </p:cNvSpPr>
          <p:nvPr>
            <p:ph type="ftr" sz="quarter" idx="11"/>
          </p:nvPr>
        </p:nvSpPr>
        <p:spPr/>
        <p:txBody>
          <a:bodyPr/>
          <a:lstStyle/>
          <a:p>
            <a:r>
              <a:rPr lang="en-US" dirty="0"/>
              <a:t>Opterre LLC</a:t>
            </a:r>
          </a:p>
        </p:txBody>
      </p:sp>
      <p:sp>
        <p:nvSpPr>
          <p:cNvPr id="7" name="Slide Number Placeholder 6"/>
          <p:cNvSpPr>
            <a:spLocks noGrp="1"/>
          </p:cNvSpPr>
          <p:nvPr>
            <p:ph type="sldNum" sz="quarter" idx="12"/>
          </p:nvPr>
        </p:nvSpPr>
        <p:spPr/>
        <p:txBody>
          <a:bodyPr/>
          <a:lstStyle/>
          <a:p>
            <a:fld id="{0A7FF197-75ED-9943-8BC1-95174BF59D1A}" type="slidenum">
              <a:rPr lang="en-US" smtClean="0"/>
              <a:t>‹#›</a:t>
            </a:fld>
            <a:endParaRPr lang="en-US"/>
          </a:p>
        </p:txBody>
      </p:sp>
      <p:sp>
        <p:nvSpPr>
          <p:cNvPr id="8" name="Rectangle 7">
            <a:extLst>
              <a:ext uri="{FF2B5EF4-FFF2-40B4-BE49-F238E27FC236}">
                <a16:creationId xmlns:a16="http://schemas.microsoft.com/office/drawing/2014/main" id="{163BB7AE-CB4D-4731-BA23-37AB496C2382}"/>
              </a:ext>
            </a:extLst>
          </p:cNvPr>
          <p:cNvSpPr/>
          <p:nvPr userDrawn="1"/>
        </p:nvSpPr>
        <p:spPr>
          <a:xfrm>
            <a:off x="0" y="6733675"/>
            <a:ext cx="12192000" cy="150586"/>
          </a:xfrm>
          <a:prstGeom prst="rect">
            <a:avLst/>
          </a:prstGeom>
          <a:solidFill>
            <a:srgbClr val="1E77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a:endParaRPr>
          </a:p>
        </p:txBody>
      </p:sp>
      <p:pic>
        <p:nvPicPr>
          <p:cNvPr id="9" name="Picture 8" descr="A picture containing clipart&#10;&#10;Description generated with very high confidence">
            <a:extLst>
              <a:ext uri="{FF2B5EF4-FFF2-40B4-BE49-F238E27FC236}">
                <a16:creationId xmlns:a16="http://schemas.microsoft.com/office/drawing/2014/main" id="{9080BCDF-DE8A-4683-A6EC-EB89CE8C168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0747" y="6063403"/>
            <a:ext cx="500506" cy="648954"/>
          </a:xfrm>
          <a:prstGeom prst="rect">
            <a:avLst/>
          </a:prstGeom>
        </p:spPr>
      </p:pic>
    </p:spTree>
    <p:extLst>
      <p:ext uri="{BB962C8B-B14F-4D97-AF65-F5344CB8AC3E}">
        <p14:creationId xmlns:p14="http://schemas.microsoft.com/office/powerpoint/2010/main" val="2047632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b="0" i="0">
                <a:solidFill>
                  <a:schemeClr val="tx1">
                    <a:tint val="75000"/>
                  </a:schemeClr>
                </a:solidFill>
                <a:latin typeface="Helvetica Neue" charset="0"/>
                <a:ea typeface="Helvetica Neue" charset="0"/>
                <a:cs typeface="Helvetica Neue" charset="0"/>
              </a:defRPr>
            </a:lvl1pPr>
          </a:lstStyle>
          <a:p>
            <a:fld id="{D254FF4C-1CD7-584A-80CC-9E5324A43504}" type="datetime1">
              <a:rPr lang="en-US" smtClean="0"/>
              <a:t>7/30/19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b="0" i="0">
                <a:solidFill>
                  <a:schemeClr val="tx1">
                    <a:tint val="75000"/>
                  </a:schemeClr>
                </a:solidFill>
                <a:latin typeface="Helvetica Neue" charset="0"/>
                <a:ea typeface="Helvetica Neue" charset="0"/>
                <a:cs typeface="Helvetica Neue" charset="0"/>
              </a:defRPr>
            </a:lvl1pPr>
          </a:lstStyle>
          <a:p>
            <a:pPr>
              <a:tabLst>
                <a:tab pos="565150" algn="l"/>
              </a:tabLst>
            </a:pPr>
            <a:r>
              <a:rPr lang="en-US" dirty="0"/>
              <a:t>Opterre LLC</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b="0" i="0">
                <a:solidFill>
                  <a:schemeClr val="tx1">
                    <a:tint val="75000"/>
                  </a:schemeClr>
                </a:solidFill>
                <a:latin typeface="Helvetica Neue" charset="0"/>
                <a:ea typeface="Helvetica Neue" charset="0"/>
                <a:cs typeface="Helvetica Neue" charset="0"/>
              </a:defRPr>
            </a:lvl1pPr>
          </a:lstStyle>
          <a:p>
            <a:fld id="{0A7FF197-75ED-9943-8BC1-95174BF59D1A}" type="slidenum">
              <a:rPr lang="en-US" smtClean="0"/>
              <a:pPr/>
              <a:t>‹#›</a:t>
            </a:fld>
            <a:endParaRPr lang="en-US"/>
          </a:p>
        </p:txBody>
      </p:sp>
    </p:spTree>
    <p:extLst>
      <p:ext uri="{BB962C8B-B14F-4D97-AF65-F5344CB8AC3E}">
        <p14:creationId xmlns:p14="http://schemas.microsoft.com/office/powerpoint/2010/main" val="11877198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55" r:id="rId8"/>
    <p:sldLayoutId id="2147483656" r:id="rId9"/>
    <p:sldLayoutId id="2147483657" r:id="rId10"/>
    <p:sldLayoutId id="2147483658" r:id="rId11"/>
    <p:sldLayoutId id="2147483659" r:id="rId12"/>
    <p:sldLayoutId id="2147483661" r:id="rId13"/>
    <p:sldLayoutId id="2147483664" r:id="rId14"/>
    <p:sldLayoutId id="2147483665" r:id="rId15"/>
    <p:sldLayoutId id="2147483666" r:id="rId16"/>
  </p:sldLayoutIdLst>
  <p:hf hdr="0" dt="0"/>
  <p:txStyles>
    <p:titleStyle>
      <a:lvl1pPr algn="l" defTabSz="914400" rtl="0" eaLnBrk="1" latinLnBrk="0" hangingPunct="1">
        <a:lnSpc>
          <a:spcPct val="90000"/>
        </a:lnSpc>
        <a:spcBef>
          <a:spcPct val="0"/>
        </a:spcBef>
        <a:buNone/>
        <a:defRPr sz="3600" b="0" i="0" kern="1200">
          <a:solidFill>
            <a:schemeClr val="tx1"/>
          </a:solidFill>
          <a:latin typeface="Ubuntu" panose="020B0504030602030204" pitchFamily="34" charset="0"/>
          <a:ea typeface="Helvetica Neue Light" charset="0"/>
          <a:cs typeface="Ubuntu" panose="020B0504030602030204" pitchFamily="34"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Montserrat" pitchFamily="2" charset="77"/>
          <a:ea typeface="Helvetica Neue Light" charset="0"/>
          <a:cs typeface="Montserrat" pitchFamily="2" charset="77"/>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Montserrat" pitchFamily="2" charset="77"/>
          <a:ea typeface="Helvetica Neue Light" charset="0"/>
          <a:cs typeface="Montserrat" pitchFamily="2" charset="77"/>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Montserrat" pitchFamily="2" charset="77"/>
          <a:ea typeface="Helvetica Neue Light" charset="0"/>
          <a:cs typeface="Montserrat" pitchFamily="2" charset="77"/>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Montserrat" pitchFamily="2" charset="77"/>
          <a:ea typeface="Helvetica Neue Light" charset="0"/>
          <a:cs typeface="Montserrat" pitchFamily="2" charset="77"/>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Montserrat" pitchFamily="2" charset="77"/>
          <a:ea typeface="Helvetica Neue Light" charset="0"/>
          <a:cs typeface="Montserrat" pitchFamily="2" charset="77"/>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p:txBody>
          <a:bodyPr/>
          <a:lstStyle/>
          <a:p>
            <a:r>
              <a:rPr lang="en-US">
                <a:latin typeface="Ubuntu" panose="020B0504030602030204" pitchFamily="34" charset="0"/>
                <a:ea typeface="Roboto" panose="02000000000000000000" pitchFamily="2" charset="0"/>
              </a:rPr>
              <a:t>Step 3.1</a:t>
            </a:r>
            <a:endParaRPr lang="en-US" dirty="0">
              <a:latin typeface="Ubuntu" panose="020B0504030602030204" pitchFamily="34" charset="0"/>
              <a:ea typeface="Roboto" panose="02000000000000000000" pitchFamily="2" charset="0"/>
            </a:endParaRPr>
          </a:p>
        </p:txBody>
      </p:sp>
      <p:sp>
        <p:nvSpPr>
          <p:cNvPr id="10" name="Subtitle 9"/>
          <p:cNvSpPr>
            <a:spLocks noGrp="1"/>
          </p:cNvSpPr>
          <p:nvPr>
            <p:ph type="subTitle" idx="1"/>
          </p:nvPr>
        </p:nvSpPr>
        <p:spPr/>
        <p:txBody>
          <a:bodyPr>
            <a:normAutofit/>
          </a:bodyPr>
          <a:lstStyle/>
          <a:p>
            <a:r>
              <a:rPr lang="en-US" sz="4000" dirty="0">
                <a:latin typeface="Montserrat" pitchFamily="2" charset="77"/>
              </a:rPr>
              <a:t>PERSONAS</a:t>
            </a:r>
          </a:p>
        </p:txBody>
      </p:sp>
      <p:sp>
        <p:nvSpPr>
          <p:cNvPr id="7" name="Footer Placeholder 6"/>
          <p:cNvSpPr>
            <a:spLocks noGrp="1"/>
          </p:cNvSpPr>
          <p:nvPr>
            <p:ph type="ftr" sz="quarter" idx="11"/>
          </p:nvPr>
        </p:nvSpPr>
        <p:spPr/>
        <p:txBody>
          <a:bodyPr/>
          <a:lstStyle/>
          <a:p>
            <a:r>
              <a:rPr lang="en-US"/>
              <a:t>Opterre LLC</a:t>
            </a:r>
            <a:endParaRPr lang="en-US" dirty="0"/>
          </a:p>
        </p:txBody>
      </p:sp>
      <p:sp>
        <p:nvSpPr>
          <p:cNvPr id="8" name="Slide Number Placeholder 7"/>
          <p:cNvSpPr>
            <a:spLocks noGrp="1"/>
          </p:cNvSpPr>
          <p:nvPr>
            <p:ph type="sldNum" sz="quarter" idx="12"/>
          </p:nvPr>
        </p:nvSpPr>
        <p:spPr/>
        <p:txBody>
          <a:bodyPr/>
          <a:lstStyle/>
          <a:p>
            <a:fld id="{0A7FF197-75ED-9943-8BC1-95174BF59D1A}" type="slidenum">
              <a:rPr lang="en-US" smtClean="0"/>
              <a:t>1</a:t>
            </a:fld>
            <a:endParaRPr lang="en-US"/>
          </a:p>
        </p:txBody>
      </p:sp>
      <p:pic>
        <p:nvPicPr>
          <p:cNvPr id="6" name="Picture 5">
            <a:extLst>
              <a:ext uri="{FF2B5EF4-FFF2-40B4-BE49-F238E27FC236}">
                <a16:creationId xmlns:a16="http://schemas.microsoft.com/office/drawing/2014/main" id="{9D4992A2-1E21-4748-94C6-09946C289118}"/>
              </a:ext>
            </a:extLst>
          </p:cNvPr>
          <p:cNvPicPr>
            <a:picLocks noChangeAspect="1"/>
          </p:cNvPicPr>
          <p:nvPr/>
        </p:nvPicPr>
        <p:blipFill>
          <a:blip r:embed="rId2"/>
          <a:stretch>
            <a:fillRect/>
          </a:stretch>
        </p:blipFill>
        <p:spPr>
          <a:xfrm>
            <a:off x="4064000" y="-32406"/>
            <a:ext cx="4064000" cy="1524000"/>
          </a:xfrm>
          <a:prstGeom prst="rect">
            <a:avLst/>
          </a:prstGeom>
        </p:spPr>
      </p:pic>
    </p:spTree>
    <p:extLst>
      <p:ext uri="{BB962C8B-B14F-4D97-AF65-F5344CB8AC3E}">
        <p14:creationId xmlns:p14="http://schemas.microsoft.com/office/powerpoint/2010/main" val="32153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2:</a:t>
            </a:r>
          </a:p>
          <a:p>
            <a:pPr algn="r">
              <a:lnSpc>
                <a:spcPct val="100000"/>
              </a:lnSpc>
            </a:pPr>
            <a:r>
              <a:rPr lang="en-GB" sz="6000" dirty="0">
                <a:solidFill>
                  <a:schemeClr val="bg1"/>
                </a:solidFill>
                <a:latin typeface="Lato Black" panose="020F0A02020204030203" pitchFamily="34" charset="0"/>
              </a:rPr>
              <a:t>Naming</a:t>
            </a:r>
          </a:p>
          <a:p>
            <a:pPr algn="r">
              <a:lnSpc>
                <a:spcPct val="100000"/>
              </a:lnSpc>
            </a:pPr>
            <a:r>
              <a:rPr lang="en-GB" sz="6000" dirty="0">
                <a:solidFill>
                  <a:schemeClr val="bg1"/>
                </a:solidFill>
                <a:latin typeface="Lato Black" panose="020F0A02020204030203" pitchFamily="34" charset="0"/>
              </a:rPr>
              <a:t>and </a:t>
            </a:r>
          </a:p>
          <a:p>
            <a:pPr algn="r">
              <a:lnSpc>
                <a:spcPct val="100000"/>
              </a:lnSpc>
            </a:pPr>
            <a:r>
              <a:rPr lang="en-GB" sz="6000" dirty="0">
                <a:solidFill>
                  <a:schemeClr val="bg1"/>
                </a:solidFill>
                <a:latin typeface="Lato Black" panose="020F0A02020204030203" pitchFamily="34" charset="0"/>
              </a:rPr>
              <a:t>Photo</a:t>
            </a:r>
          </a:p>
        </p:txBody>
      </p:sp>
      <p:sp>
        <p:nvSpPr>
          <p:cNvPr id="19" name="TextBox 18"/>
          <p:cNvSpPr txBox="1"/>
          <p:nvPr/>
        </p:nvSpPr>
        <p:spPr>
          <a:xfrm>
            <a:off x="5962389" y="439965"/>
            <a:ext cx="5949862" cy="3909981"/>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Adding a name helps to humanize the persona, painting a picture of a real individual.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A photo puts a face to the name, and makes it easier to visualize the persona when writing content or discussing strategy.</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In addition, there is the added benefit of creating a shared language that becomes organizational shorthand for this very specific target</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Avoid naming the persona with someone you already know. </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84846236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3:</a:t>
            </a:r>
          </a:p>
          <a:p>
            <a:pPr algn="r">
              <a:lnSpc>
                <a:spcPct val="100000"/>
              </a:lnSpc>
            </a:pPr>
            <a:r>
              <a:rPr lang="en-GB" sz="6000" dirty="0">
                <a:solidFill>
                  <a:schemeClr val="bg1"/>
                </a:solidFill>
                <a:latin typeface="Lato Black" panose="020F0A02020204030203" pitchFamily="34" charset="0"/>
              </a:rPr>
              <a:t>Financial Situation</a:t>
            </a:r>
          </a:p>
        </p:txBody>
      </p:sp>
      <p:sp>
        <p:nvSpPr>
          <p:cNvPr id="19" name="TextBox 18"/>
          <p:cNvSpPr txBox="1"/>
          <p:nvPr/>
        </p:nvSpPr>
        <p:spPr>
          <a:xfrm>
            <a:off x="5962389" y="439965"/>
            <a:ext cx="5949862" cy="5679696"/>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Documenting the financial background of a persona, like income, spending habits and the personas preferred method of payment may influence how we market our products or services.</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We can gather this information from known sales research, government data, your own surveys, and interviews.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Try a Google search of “generational buying power” or “generational spending habits.”  Results in numerous studies and surveys that have been conducted and may provide detailed information on the shopping habits of various generational groups.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This secondary research is often free, and full of insightful information about your persona. </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26955929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4:</a:t>
            </a:r>
          </a:p>
          <a:p>
            <a:pPr algn="r">
              <a:lnSpc>
                <a:spcPct val="100000"/>
              </a:lnSpc>
            </a:pPr>
            <a:r>
              <a:rPr lang="en-GB" sz="6000" dirty="0">
                <a:solidFill>
                  <a:schemeClr val="bg1"/>
                </a:solidFill>
                <a:latin typeface="Lato Black" panose="020F0A02020204030203" pitchFamily="34" charset="0"/>
              </a:rPr>
              <a:t>Day in the life</a:t>
            </a:r>
          </a:p>
        </p:txBody>
      </p:sp>
      <p:sp>
        <p:nvSpPr>
          <p:cNvPr id="19" name="TextBox 18"/>
          <p:cNvSpPr txBox="1"/>
          <p:nvPr/>
        </p:nvSpPr>
        <p:spPr>
          <a:xfrm>
            <a:off x="5962389" y="439965"/>
            <a:ext cx="5949862" cy="5384744"/>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A day in the life is meant to be a snapshot of how a persona spends their day, starting at the beginning.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By identifying the things that they are dealing with on a daily basis, we get a better idea of how their daily life may be impacting how they consume our marketing and sales messages, and may provide insights into new opportunities to connect with this persona.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Customer surveys, as well as experimenting with third-party sources, can help.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Don’t try to capture every moment of their waking day. Your goal is to paint a picture, much like a movie or TV show packs days or weeks into a few select scenes.</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6618792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5:</a:t>
            </a:r>
          </a:p>
          <a:p>
            <a:pPr algn="r">
              <a:lnSpc>
                <a:spcPct val="100000"/>
              </a:lnSpc>
            </a:pPr>
            <a:r>
              <a:rPr lang="en-GB" sz="6000" dirty="0">
                <a:solidFill>
                  <a:schemeClr val="bg1"/>
                </a:solidFill>
                <a:latin typeface="Lato Black" panose="020F0A02020204030203" pitchFamily="34" charset="0"/>
              </a:rPr>
              <a:t>Hopes </a:t>
            </a:r>
          </a:p>
          <a:p>
            <a:pPr algn="r">
              <a:lnSpc>
                <a:spcPct val="100000"/>
              </a:lnSpc>
            </a:pPr>
            <a:r>
              <a:rPr lang="en-GB" sz="6000" dirty="0">
                <a:solidFill>
                  <a:schemeClr val="bg1"/>
                </a:solidFill>
                <a:latin typeface="Lato Black" panose="020F0A02020204030203" pitchFamily="34" charset="0"/>
              </a:rPr>
              <a:t>and </a:t>
            </a:r>
          </a:p>
          <a:p>
            <a:pPr algn="r">
              <a:lnSpc>
                <a:spcPct val="100000"/>
              </a:lnSpc>
            </a:pPr>
            <a:r>
              <a:rPr lang="en-GB" sz="6000" dirty="0">
                <a:solidFill>
                  <a:schemeClr val="bg1"/>
                </a:solidFill>
                <a:latin typeface="Lato Black" panose="020F0A02020204030203" pitchFamily="34" charset="0"/>
              </a:rPr>
              <a:t>Dreams</a:t>
            </a:r>
          </a:p>
        </p:txBody>
      </p:sp>
      <p:sp>
        <p:nvSpPr>
          <p:cNvPr id="19" name="TextBox 18"/>
          <p:cNvSpPr txBox="1"/>
          <p:nvPr/>
        </p:nvSpPr>
        <p:spPr>
          <a:xfrm>
            <a:off x="5962389" y="439965"/>
            <a:ext cx="5949862" cy="3909981"/>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Hopes and dreams are the things that the persona wants or needs, both personally and professionally.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Understanding wants and needs allows us to create more targeted content, and may even lead to the development of additional products or services as we identify gaps in our current offering.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Does your persona have too many hopes and dreams (or not enough)? A little bit of rephrasing can turn a fear into a dream, and vice versa.</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269475881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6:</a:t>
            </a:r>
          </a:p>
          <a:p>
            <a:pPr algn="r">
              <a:lnSpc>
                <a:spcPct val="100000"/>
              </a:lnSpc>
            </a:pPr>
            <a:r>
              <a:rPr lang="en-GB" sz="6000" dirty="0">
                <a:solidFill>
                  <a:schemeClr val="bg1"/>
                </a:solidFill>
                <a:latin typeface="Lato Black" panose="020F0A02020204030203" pitchFamily="34" charset="0"/>
              </a:rPr>
              <a:t>Worries and </a:t>
            </a:r>
          </a:p>
          <a:p>
            <a:pPr algn="r">
              <a:lnSpc>
                <a:spcPct val="100000"/>
              </a:lnSpc>
            </a:pPr>
            <a:r>
              <a:rPr lang="en-GB" sz="6000" dirty="0">
                <a:solidFill>
                  <a:schemeClr val="bg1"/>
                </a:solidFill>
                <a:latin typeface="Lato Black" panose="020F0A02020204030203" pitchFamily="34" charset="0"/>
              </a:rPr>
              <a:t>fears</a:t>
            </a:r>
          </a:p>
        </p:txBody>
      </p:sp>
      <p:sp>
        <p:nvSpPr>
          <p:cNvPr id="19" name="TextBox 18"/>
          <p:cNvSpPr txBox="1"/>
          <p:nvPr/>
        </p:nvSpPr>
        <p:spPr>
          <a:xfrm>
            <a:off x="5962389" y="439965"/>
            <a:ext cx="5949862" cy="4794839"/>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When we understand the internal and external fears of our persona, we are better able to empathize with them.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It is this understanding that allows us to craft messages that alleviates this fear, and may even evoke an emotional connection.</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Industry surveys are a great resource for finding external fears, while the sales team and industry forums/chat rooms offer valuable insights into those concerns they may not be sharing verbally.</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To ensure an accurate (and actionable) persona, make sure you identify their top frustrations – not just the ones that apply to your product or service. </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35612993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7:</a:t>
            </a:r>
          </a:p>
          <a:p>
            <a:pPr algn="r">
              <a:lnSpc>
                <a:spcPct val="100000"/>
              </a:lnSpc>
            </a:pPr>
            <a:r>
              <a:rPr lang="en-GB" sz="6000" dirty="0">
                <a:solidFill>
                  <a:schemeClr val="bg1"/>
                </a:solidFill>
                <a:latin typeface="Lato Black" panose="020F0A02020204030203" pitchFamily="34" charset="0"/>
              </a:rPr>
              <a:t>Familiarity with</a:t>
            </a:r>
          </a:p>
          <a:p>
            <a:pPr algn="r">
              <a:lnSpc>
                <a:spcPct val="100000"/>
              </a:lnSpc>
            </a:pPr>
            <a:r>
              <a:rPr lang="en-GB" sz="6000" dirty="0">
                <a:solidFill>
                  <a:schemeClr val="bg1"/>
                </a:solidFill>
                <a:latin typeface="Lato Black" panose="020F0A02020204030203" pitchFamily="34" charset="0"/>
              </a:rPr>
              <a:t>technology</a:t>
            </a:r>
          </a:p>
        </p:txBody>
      </p:sp>
      <p:sp>
        <p:nvSpPr>
          <p:cNvPr id="19" name="TextBox 18"/>
          <p:cNvSpPr txBox="1"/>
          <p:nvPr/>
        </p:nvSpPr>
        <p:spPr>
          <a:xfrm>
            <a:off x="5962389" y="439965"/>
            <a:ext cx="5949862" cy="5974649"/>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In our digitally driven information age, technology is key.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Information on our personas comfort level with technology, how they use technology and the information they are accessing with that technology will help us to determine our digital strategy moving forward.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Information on the devices they use can be accessed in basic analytics reports, interview or through keyword research.</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Comfort level requires a bit more digging, either through secondary research or primary research in the form of customer surveys.</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Don’t assume technology adoption is always congruent with age. Technology is less about age, and more about lifestyle.</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35109252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8:</a:t>
            </a:r>
          </a:p>
          <a:p>
            <a:pPr algn="r">
              <a:lnSpc>
                <a:spcPct val="100000"/>
              </a:lnSpc>
            </a:pPr>
            <a:r>
              <a:rPr lang="en-GB" sz="6000" dirty="0">
                <a:solidFill>
                  <a:schemeClr val="bg1"/>
                </a:solidFill>
                <a:latin typeface="Lato Black" panose="020F0A02020204030203" pitchFamily="34" charset="0"/>
              </a:rPr>
              <a:t>Social media profile</a:t>
            </a:r>
          </a:p>
        </p:txBody>
      </p:sp>
      <p:sp>
        <p:nvSpPr>
          <p:cNvPr id="19" name="TextBox 18"/>
          <p:cNvSpPr txBox="1"/>
          <p:nvPr/>
        </p:nvSpPr>
        <p:spPr>
          <a:xfrm>
            <a:off x="5962389" y="439965"/>
            <a:ext cx="5949862" cy="5384744"/>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Social media content offers unique insights into what the persona thinks and feels about our brands and products. The proverbial “fly on the wall”, if you will.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Social media analytics provide great insights into your potential or current users, while industry reports on engagement and overall social media use may help to identify opportunities to increase share of voice with specific demographics through targeted messaging and content.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While understanding which social networks your persona is using is important, it is equally important to understand how they engage. Are they actively posting, or just lurking? When they post, it is to ask for advice or comment on a brand? Are there posts positive or negative?</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153245775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9:</a:t>
            </a:r>
          </a:p>
          <a:p>
            <a:pPr algn="r">
              <a:lnSpc>
                <a:spcPct val="100000"/>
              </a:lnSpc>
            </a:pPr>
            <a:r>
              <a:rPr lang="en-GB" sz="6000" dirty="0">
                <a:solidFill>
                  <a:schemeClr val="bg1"/>
                </a:solidFill>
                <a:latin typeface="Lato Black" panose="020F0A02020204030203" pitchFamily="34" charset="0"/>
              </a:rPr>
              <a:t>What influences them?</a:t>
            </a:r>
          </a:p>
        </p:txBody>
      </p:sp>
      <p:sp>
        <p:nvSpPr>
          <p:cNvPr id="19" name="TextBox 18"/>
          <p:cNvSpPr txBox="1"/>
          <p:nvPr/>
        </p:nvSpPr>
        <p:spPr>
          <a:xfrm>
            <a:off x="5962389" y="439965"/>
            <a:ext cx="5949862" cy="5089791"/>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This section outlines where the persona gets their information.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This may include specific publications, websites or other media channels, or even social groups. The key is to identify, as specifically as possible, where this persona is going when they have a question.</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Customer surveys, focus groups and mentions on social media can all offer insights as to how the persona is accessing information, and what may be influencing their decision-making process.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When looking at what influences your persona, consider the entire customer journey and consider who is most influential as they move through each stage of the buying process.</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31902593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10:</a:t>
            </a:r>
          </a:p>
          <a:p>
            <a:pPr algn="r">
              <a:lnSpc>
                <a:spcPct val="100000"/>
              </a:lnSpc>
            </a:pPr>
            <a:r>
              <a:rPr lang="en-GB" sz="6000" dirty="0">
                <a:solidFill>
                  <a:schemeClr val="bg1"/>
                </a:solidFill>
                <a:latin typeface="Lato Black" panose="020F0A02020204030203" pitchFamily="34" charset="0"/>
              </a:rPr>
              <a:t>Brand affinities</a:t>
            </a:r>
          </a:p>
        </p:txBody>
      </p:sp>
      <p:sp>
        <p:nvSpPr>
          <p:cNvPr id="19" name="TextBox 18"/>
          <p:cNvSpPr txBox="1"/>
          <p:nvPr/>
        </p:nvSpPr>
        <p:spPr>
          <a:xfrm>
            <a:off x="5962389" y="439965"/>
            <a:ext cx="5949862" cy="5974649"/>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Understanding the other brands that our personas are drawn to, or have connected with, can be a very powerful tool.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It allows us to see the other brands that our customers are interacting with, either as complementary or competitive products. Either way, it provides context for the other types of interactions our customers are experiencing.</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Customer surveys are a great way to find out the other brands that our personas are interacting with. They want to talk about who is doing it right, and who is doing it wrong. Both of these can be used to our advantage.  </a:t>
            </a:r>
          </a:p>
          <a:p>
            <a:pPr>
              <a:lnSpc>
                <a:spcPts val="2300"/>
              </a:lnSpc>
            </a:pPr>
            <a:endParaRPr lang="en-US" dirty="0">
              <a:solidFill>
                <a:srgbClr val="1C77A1"/>
              </a:solidFill>
              <a:latin typeface="Montserrat" pitchFamily="2" charset="77"/>
            </a:endParaRPr>
          </a:p>
          <a:p>
            <a:pPr>
              <a:lnSpc>
                <a:spcPts val="2300"/>
              </a:lnSpc>
            </a:pPr>
            <a:r>
              <a:rPr lang="en-US" dirty="0">
                <a:solidFill>
                  <a:srgbClr val="1C77A1"/>
                </a:solidFill>
                <a:latin typeface="Montserrat" pitchFamily="2" charset="77"/>
              </a:rPr>
              <a:t>Understanding the other brands that your persona is loyal can provide future business opportunities in the form of strategic partnerships and co-branding opportunities.</a:t>
            </a:r>
            <a:endParaRPr lang="en-GB" dirty="0">
              <a:solidFill>
                <a:srgbClr val="1C77A1"/>
              </a:solidFill>
              <a:latin typeface="Montserrat" pitchFamily="2" charset="77"/>
            </a:endParaRPr>
          </a:p>
        </p:txBody>
      </p:sp>
    </p:spTree>
    <p:extLst>
      <p:ext uri="{BB962C8B-B14F-4D97-AF65-F5344CB8AC3E}">
        <p14:creationId xmlns:p14="http://schemas.microsoft.com/office/powerpoint/2010/main" val="33625676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1867588" y="1307468"/>
            <a:ext cx="8686751" cy="1613904"/>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68" name="Shape 168"/>
          <p:cNvSpPr/>
          <p:nvPr/>
        </p:nvSpPr>
        <p:spPr>
          <a:xfrm>
            <a:off x="1654010" y="369596"/>
            <a:ext cx="8883981" cy="625870"/>
          </a:xfrm>
          <a:prstGeom prst="rect">
            <a:avLst/>
          </a:prstGeom>
          <a:solidFill>
            <a:srgbClr val="91BFCC"/>
          </a:solidFill>
          <a:ln w="3175">
            <a:miter lim="400000"/>
          </a:ln>
        </p:spPr>
        <p:txBody>
          <a:bodyPr lIns="18489" tIns="18489" rIns="18489" bIns="18489" anchor="ctr"/>
          <a:lstStyle/>
          <a:p>
            <a:pPr>
              <a:defRPr sz="2000"/>
            </a:pPr>
            <a:endParaRPr sz="1765"/>
          </a:p>
        </p:txBody>
      </p:sp>
      <p:sp>
        <p:nvSpPr>
          <p:cNvPr id="172" name="Shape 172"/>
          <p:cNvSpPr/>
          <p:nvPr/>
        </p:nvSpPr>
        <p:spPr>
          <a:xfrm>
            <a:off x="2045317" y="268901"/>
            <a:ext cx="5737618" cy="974391"/>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6900">
                <a:latin typeface="Avenir Heavy"/>
                <a:ea typeface="Avenir Heavy"/>
                <a:cs typeface="Avenir Heavy"/>
                <a:sym typeface="Avenir Heavy"/>
              </a:defRPr>
            </a:lvl1pPr>
          </a:lstStyle>
          <a:p>
            <a:r>
              <a:rPr lang="en-US" sz="6089" dirty="0"/>
              <a:t>JANE THOMAS</a:t>
            </a:r>
            <a:endParaRPr sz="6089" dirty="0"/>
          </a:p>
        </p:txBody>
      </p:sp>
      <p:sp>
        <p:nvSpPr>
          <p:cNvPr id="173" name="Shape 173"/>
          <p:cNvSpPr/>
          <p:nvPr/>
        </p:nvSpPr>
        <p:spPr>
          <a:xfrm>
            <a:off x="2273267" y="1545952"/>
            <a:ext cx="5498863" cy="113693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lvl1pPr algn="l">
              <a:lnSpc>
                <a:spcPct val="150000"/>
              </a:lnSpc>
              <a:defRPr sz="1100">
                <a:solidFill>
                  <a:srgbClr val="000000"/>
                </a:solidFill>
                <a:latin typeface="Avenir Book"/>
                <a:ea typeface="Avenir Book"/>
                <a:cs typeface="Avenir Book"/>
                <a:sym typeface="Avenir Book"/>
              </a:defRPr>
            </a:lvl1p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Studies late, but goes to early morning classes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Takes the train or Uber, but wishes for a car</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Has a cat, so she has a sense of responsibility</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Works part-time at a coffee shop</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Has an apartment, partially funded by parents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Spends a lot of time on social media</a:t>
            </a:r>
          </a:p>
        </p:txBody>
      </p:sp>
      <p:sp>
        <p:nvSpPr>
          <p:cNvPr id="174" name="Shape 174"/>
          <p:cNvSpPr/>
          <p:nvPr/>
        </p:nvSpPr>
        <p:spPr>
          <a:xfrm>
            <a:off x="1786053" y="3123384"/>
            <a:ext cx="1430606"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Background</a:t>
            </a:r>
            <a:endParaRPr sz="1853" dirty="0"/>
          </a:p>
        </p:txBody>
      </p:sp>
      <p:sp>
        <p:nvSpPr>
          <p:cNvPr id="175" name="Shape 175"/>
          <p:cNvSpPr/>
          <p:nvPr/>
        </p:nvSpPr>
        <p:spPr>
          <a:xfrm rot="16200000">
            <a:off x="977187" y="1878448"/>
            <a:ext cx="1773392" cy="471945"/>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3200">
                <a:solidFill>
                  <a:srgbClr val="F26A4A"/>
                </a:solidFill>
                <a:latin typeface="Avenir Heavy"/>
                <a:ea typeface="Avenir Heavy"/>
                <a:cs typeface="Avenir Heavy"/>
                <a:sym typeface="Avenir Heavy"/>
              </a:defRPr>
            </a:lvl1pPr>
          </a:lstStyle>
          <a:p>
            <a:r>
              <a:rPr sz="2824"/>
              <a:t>BRIEF BIO</a:t>
            </a:r>
          </a:p>
        </p:txBody>
      </p:sp>
      <p:sp>
        <p:nvSpPr>
          <p:cNvPr id="176" name="Shape 176"/>
          <p:cNvSpPr/>
          <p:nvPr/>
        </p:nvSpPr>
        <p:spPr>
          <a:xfrm>
            <a:off x="4716764" y="3128758"/>
            <a:ext cx="1877074"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Worries &amp; Fears</a:t>
            </a:r>
            <a:endParaRPr sz="1853" dirty="0"/>
          </a:p>
        </p:txBody>
      </p:sp>
      <p:sp>
        <p:nvSpPr>
          <p:cNvPr id="178" name="Shape 178"/>
          <p:cNvSpPr/>
          <p:nvPr/>
        </p:nvSpPr>
        <p:spPr>
          <a:xfrm>
            <a:off x="7472032" y="3128758"/>
            <a:ext cx="202980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sz="1853" dirty="0"/>
              <a:t>What Can We Do</a:t>
            </a:r>
            <a:r>
              <a:rPr lang="en-US" sz="1853" dirty="0"/>
              <a:t>?</a:t>
            </a:r>
            <a:endParaRPr sz="1853" dirty="0"/>
          </a:p>
        </p:txBody>
      </p:sp>
      <p:sp>
        <p:nvSpPr>
          <p:cNvPr id="179" name="Shape 179"/>
          <p:cNvSpPr/>
          <p:nvPr/>
        </p:nvSpPr>
        <p:spPr>
          <a:xfrm>
            <a:off x="1786053" y="3443953"/>
            <a:ext cx="2645946"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20 years old</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Single</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Lives in San Francisco, CA</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Full-time interior design student</a:t>
            </a:r>
            <a:endParaRPr sz="882" dirty="0"/>
          </a:p>
        </p:txBody>
      </p:sp>
      <p:sp>
        <p:nvSpPr>
          <p:cNvPr id="180" name="Shape 180"/>
          <p:cNvSpPr/>
          <p:nvPr/>
        </p:nvSpPr>
        <p:spPr>
          <a:xfrm>
            <a:off x="4735946" y="3451240"/>
            <a:ext cx="2645945"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able to pay her bills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able to pay back school debt</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having enough time with her friends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endParaRPr lang="en-US" sz="882" dirty="0"/>
          </a:p>
        </p:txBody>
      </p:sp>
      <p:sp>
        <p:nvSpPr>
          <p:cNvPr id="181" name="Shape 181"/>
          <p:cNvSpPr/>
          <p:nvPr/>
        </p:nvSpPr>
        <p:spPr>
          <a:xfrm>
            <a:off x="1786053" y="4120846"/>
            <a:ext cx="1061530"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Finances</a:t>
            </a:r>
            <a:endParaRPr sz="1853" dirty="0"/>
          </a:p>
        </p:txBody>
      </p:sp>
      <p:sp>
        <p:nvSpPr>
          <p:cNvPr id="182" name="Shape 182"/>
          <p:cNvSpPr/>
          <p:nvPr/>
        </p:nvSpPr>
        <p:spPr>
          <a:xfrm>
            <a:off x="4715439" y="5020714"/>
            <a:ext cx="1866045"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Brand Affinities</a:t>
            </a:r>
            <a:endParaRPr sz="1853" dirty="0"/>
          </a:p>
        </p:txBody>
      </p:sp>
      <p:sp>
        <p:nvSpPr>
          <p:cNvPr id="185" name="Shape 185"/>
          <p:cNvSpPr/>
          <p:nvPr/>
        </p:nvSpPr>
        <p:spPr>
          <a:xfrm>
            <a:off x="1786053" y="4420355"/>
            <a:ext cx="2601123" cy="51849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Household income of $30,000</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Super conscious about what she spends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Prefers to use her credit/debit cards</a:t>
            </a:r>
          </a:p>
        </p:txBody>
      </p:sp>
      <p:sp>
        <p:nvSpPr>
          <p:cNvPr id="186" name="Shape 186"/>
          <p:cNvSpPr/>
          <p:nvPr/>
        </p:nvSpPr>
        <p:spPr>
          <a:xfrm>
            <a:off x="4732667" y="5339856"/>
            <a:ext cx="2389088"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Starbucks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BMW</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Whole Foods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Amazon</a:t>
            </a:r>
          </a:p>
        </p:txBody>
      </p:sp>
      <p:pic>
        <p:nvPicPr>
          <p:cNvPr id="3" name="Picture 2">
            <a:extLst>
              <a:ext uri="{FF2B5EF4-FFF2-40B4-BE49-F238E27FC236}">
                <a16:creationId xmlns:a16="http://schemas.microsoft.com/office/drawing/2014/main" id="{E8A01AD6-9304-664B-A430-AB6C82356360}"/>
              </a:ext>
            </a:extLst>
          </p:cNvPr>
          <p:cNvPicPr>
            <a:picLocks noChangeAspect="1"/>
          </p:cNvPicPr>
          <p:nvPr/>
        </p:nvPicPr>
        <p:blipFill>
          <a:blip r:embed="rId2"/>
          <a:stretch>
            <a:fillRect/>
          </a:stretch>
        </p:blipFill>
        <p:spPr>
          <a:xfrm>
            <a:off x="7822273" y="354265"/>
            <a:ext cx="3831503" cy="2567107"/>
          </a:xfrm>
          <a:prstGeom prst="rect">
            <a:avLst/>
          </a:prstGeom>
        </p:spPr>
      </p:pic>
      <p:sp>
        <p:nvSpPr>
          <p:cNvPr id="25" name="Shape 181">
            <a:extLst>
              <a:ext uri="{FF2B5EF4-FFF2-40B4-BE49-F238E27FC236}">
                <a16:creationId xmlns:a16="http://schemas.microsoft.com/office/drawing/2014/main" id="{C04BD6E3-FBF6-B84E-B08A-26F3225698E4}"/>
              </a:ext>
            </a:extLst>
          </p:cNvPr>
          <p:cNvSpPr/>
          <p:nvPr/>
        </p:nvSpPr>
        <p:spPr>
          <a:xfrm>
            <a:off x="1786053" y="4917301"/>
            <a:ext cx="213329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she looks for</a:t>
            </a:r>
            <a:endParaRPr sz="1853" dirty="0"/>
          </a:p>
        </p:txBody>
      </p:sp>
      <p:sp>
        <p:nvSpPr>
          <p:cNvPr id="26" name="Shape 185">
            <a:extLst>
              <a:ext uri="{FF2B5EF4-FFF2-40B4-BE49-F238E27FC236}">
                <a16:creationId xmlns:a16="http://schemas.microsoft.com/office/drawing/2014/main" id="{4E705994-C36B-FD42-AC5D-F7B92F7B9CF2}"/>
              </a:ext>
            </a:extLst>
          </p:cNvPr>
          <p:cNvSpPr/>
          <p:nvPr/>
        </p:nvSpPr>
        <p:spPr>
          <a:xfrm>
            <a:off x="1786053" y="5216810"/>
            <a:ext cx="2601123" cy="51849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A quiet place to study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Good deals so she feels good about purchases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Cool experiences or adventures</a:t>
            </a:r>
          </a:p>
        </p:txBody>
      </p:sp>
      <p:sp>
        <p:nvSpPr>
          <p:cNvPr id="27" name="Shape 181">
            <a:extLst>
              <a:ext uri="{FF2B5EF4-FFF2-40B4-BE49-F238E27FC236}">
                <a16:creationId xmlns:a16="http://schemas.microsoft.com/office/drawing/2014/main" id="{A0EF6581-7975-F843-92B0-A7B62C994203}"/>
              </a:ext>
            </a:extLst>
          </p:cNvPr>
          <p:cNvSpPr/>
          <p:nvPr/>
        </p:nvSpPr>
        <p:spPr>
          <a:xfrm>
            <a:off x="1786053" y="5721709"/>
            <a:ext cx="2475379"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influences her?</a:t>
            </a:r>
            <a:endParaRPr sz="1853" dirty="0"/>
          </a:p>
        </p:txBody>
      </p:sp>
      <p:sp>
        <p:nvSpPr>
          <p:cNvPr id="28" name="Shape 185">
            <a:extLst>
              <a:ext uri="{FF2B5EF4-FFF2-40B4-BE49-F238E27FC236}">
                <a16:creationId xmlns:a16="http://schemas.microsoft.com/office/drawing/2014/main" id="{CB4770BF-5852-1D4F-A11D-A76A05F8053B}"/>
              </a:ext>
            </a:extLst>
          </p:cNvPr>
          <p:cNvSpPr/>
          <p:nvPr/>
        </p:nvSpPr>
        <p:spPr>
          <a:xfrm>
            <a:off x="1786053" y="6021218"/>
            <a:ext cx="2601123" cy="51849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Facebook</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Friends and colleagues, not family</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Magazines, blogs, YouTube</a:t>
            </a:r>
          </a:p>
        </p:txBody>
      </p:sp>
      <p:sp>
        <p:nvSpPr>
          <p:cNvPr id="29" name="Shape 176">
            <a:extLst>
              <a:ext uri="{FF2B5EF4-FFF2-40B4-BE49-F238E27FC236}">
                <a16:creationId xmlns:a16="http://schemas.microsoft.com/office/drawing/2014/main" id="{27C05CEB-1231-E948-81D6-99E29F4B2727}"/>
              </a:ext>
            </a:extLst>
          </p:cNvPr>
          <p:cNvSpPr/>
          <p:nvPr/>
        </p:nvSpPr>
        <p:spPr>
          <a:xfrm>
            <a:off x="4715439" y="4095051"/>
            <a:ext cx="1938501"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Hopes &amp; Dreams</a:t>
            </a:r>
            <a:endParaRPr sz="1853" dirty="0"/>
          </a:p>
        </p:txBody>
      </p:sp>
      <p:sp>
        <p:nvSpPr>
          <p:cNvPr id="30" name="Shape 180">
            <a:extLst>
              <a:ext uri="{FF2B5EF4-FFF2-40B4-BE49-F238E27FC236}">
                <a16:creationId xmlns:a16="http://schemas.microsoft.com/office/drawing/2014/main" id="{536246E2-6DC8-884C-A9CC-A62DAFF8C126}"/>
              </a:ext>
            </a:extLst>
          </p:cNvPr>
          <p:cNvSpPr/>
          <p:nvPr/>
        </p:nvSpPr>
        <p:spPr>
          <a:xfrm>
            <a:off x="4735946" y="4417533"/>
            <a:ext cx="2645945"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Become a reputable designer</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Travel the world</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Pick and go as she pleases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endParaRPr lang="en-US" sz="882" dirty="0"/>
          </a:p>
        </p:txBody>
      </p:sp>
      <p:sp>
        <p:nvSpPr>
          <p:cNvPr id="31" name="Shape 184">
            <a:extLst>
              <a:ext uri="{FF2B5EF4-FFF2-40B4-BE49-F238E27FC236}">
                <a16:creationId xmlns:a16="http://schemas.microsoft.com/office/drawing/2014/main" id="{9C0BB4F9-083F-FE48-86B5-A29F3DE5AD25}"/>
              </a:ext>
            </a:extLst>
          </p:cNvPr>
          <p:cNvSpPr/>
          <p:nvPr/>
        </p:nvSpPr>
        <p:spPr>
          <a:xfrm>
            <a:off x="7472032" y="3451240"/>
            <a:ext cx="2483839"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Make her life easier, relaxing</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Make the environment stylish and cool</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Cozy setting with charging stations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Social media offered discounts</a:t>
            </a:r>
          </a:p>
        </p:txBody>
      </p:sp>
      <p:sp>
        <p:nvSpPr>
          <p:cNvPr id="32" name="Shape 178">
            <a:extLst>
              <a:ext uri="{FF2B5EF4-FFF2-40B4-BE49-F238E27FC236}">
                <a16:creationId xmlns:a16="http://schemas.microsoft.com/office/drawing/2014/main" id="{2DB57370-705B-D84E-ACD8-3BC88460420B}"/>
              </a:ext>
            </a:extLst>
          </p:cNvPr>
          <p:cNvSpPr/>
          <p:nvPr/>
        </p:nvSpPr>
        <p:spPr>
          <a:xfrm>
            <a:off x="7472032" y="4568067"/>
            <a:ext cx="3482193"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are her objections to us?</a:t>
            </a:r>
            <a:endParaRPr sz="1853" dirty="0"/>
          </a:p>
        </p:txBody>
      </p:sp>
      <p:sp>
        <p:nvSpPr>
          <p:cNvPr id="33" name="Shape 184">
            <a:extLst>
              <a:ext uri="{FF2B5EF4-FFF2-40B4-BE49-F238E27FC236}">
                <a16:creationId xmlns:a16="http://schemas.microsoft.com/office/drawing/2014/main" id="{105B5525-ED10-C144-807B-C9B12330DC39}"/>
              </a:ext>
            </a:extLst>
          </p:cNvPr>
          <p:cNvSpPr/>
          <p:nvPr/>
        </p:nvSpPr>
        <p:spPr>
          <a:xfrm>
            <a:off x="7472032" y="4809117"/>
            <a:ext cx="2483839" cy="844227"/>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known</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on social media</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Hard to justify cost for value</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Too complex to understand</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Loss of social status with friends</a:t>
            </a:r>
          </a:p>
        </p:txBody>
      </p:sp>
    </p:spTree>
    <p:extLst>
      <p:ext uri="{BB962C8B-B14F-4D97-AF65-F5344CB8AC3E}">
        <p14:creationId xmlns:p14="http://schemas.microsoft.com/office/powerpoint/2010/main" val="1341491383"/>
      </p:ext>
    </p:ext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62C8C12-C925-4A4C-82E1-BD43A296C449}"/>
              </a:ext>
            </a:extLst>
          </p:cNvPr>
          <p:cNvSpPr>
            <a:spLocks noGrp="1"/>
          </p:cNvSpPr>
          <p:nvPr>
            <p:ph type="ftr" sz="quarter" idx="11"/>
          </p:nvPr>
        </p:nvSpPr>
        <p:spPr/>
        <p:txBody>
          <a:bodyPr/>
          <a:lstStyle/>
          <a:p>
            <a:r>
              <a:rPr lang="en-US"/>
              <a:t>Opterre LLC</a:t>
            </a:r>
            <a:endParaRPr lang="en-US" dirty="0"/>
          </a:p>
        </p:txBody>
      </p:sp>
      <p:sp>
        <p:nvSpPr>
          <p:cNvPr id="3" name="Slide Number Placeholder 2">
            <a:extLst>
              <a:ext uri="{FF2B5EF4-FFF2-40B4-BE49-F238E27FC236}">
                <a16:creationId xmlns:a16="http://schemas.microsoft.com/office/drawing/2014/main" id="{57034141-05F6-AA48-AEBC-87FB4556E192}"/>
              </a:ext>
            </a:extLst>
          </p:cNvPr>
          <p:cNvSpPr>
            <a:spLocks noGrp="1"/>
          </p:cNvSpPr>
          <p:nvPr>
            <p:ph type="sldNum" sz="quarter" idx="12"/>
          </p:nvPr>
        </p:nvSpPr>
        <p:spPr/>
        <p:txBody>
          <a:bodyPr/>
          <a:lstStyle/>
          <a:p>
            <a:fld id="{0A7FF197-75ED-9943-8BC1-95174BF59D1A}" type="slidenum">
              <a:rPr lang="en-US" smtClean="0"/>
              <a:t>2</a:t>
            </a:fld>
            <a:endParaRPr lang="en-US"/>
          </a:p>
        </p:txBody>
      </p:sp>
      <p:grpSp>
        <p:nvGrpSpPr>
          <p:cNvPr id="22" name="Group 21">
            <a:extLst>
              <a:ext uri="{FF2B5EF4-FFF2-40B4-BE49-F238E27FC236}">
                <a16:creationId xmlns:a16="http://schemas.microsoft.com/office/drawing/2014/main" id="{D41591EC-1203-4F40-9EA3-02CE1C3D0501}"/>
              </a:ext>
            </a:extLst>
          </p:cNvPr>
          <p:cNvGrpSpPr/>
          <p:nvPr/>
        </p:nvGrpSpPr>
        <p:grpSpPr>
          <a:xfrm>
            <a:off x="589000" y="2036011"/>
            <a:ext cx="10771857" cy="4180500"/>
            <a:chOff x="544017" y="1299740"/>
            <a:chExt cx="10771857" cy="4180500"/>
          </a:xfrm>
        </p:grpSpPr>
        <p:sp>
          <p:nvSpPr>
            <p:cNvPr id="5" name="Arc 4">
              <a:extLst>
                <a:ext uri="{FF2B5EF4-FFF2-40B4-BE49-F238E27FC236}">
                  <a16:creationId xmlns:a16="http://schemas.microsoft.com/office/drawing/2014/main" id="{610DB1BB-4550-A648-A4D8-31D5B5BA38A5}"/>
                </a:ext>
              </a:extLst>
            </p:cNvPr>
            <p:cNvSpPr/>
            <p:nvPr/>
          </p:nvSpPr>
          <p:spPr>
            <a:xfrm rot="5046300">
              <a:off x="4931386" y="-945133"/>
              <a:ext cx="3114915" cy="8379460"/>
            </a:xfrm>
            <a:prstGeom prst="arc">
              <a:avLst>
                <a:gd name="adj1" fmla="val 5159090"/>
                <a:gd name="adj2" fmla="val 1515730"/>
              </a:avLst>
            </a:prstGeom>
            <a:ln w="231775">
              <a:solidFill>
                <a:srgbClr val="1C77A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Arc 5">
              <a:extLst>
                <a:ext uri="{FF2B5EF4-FFF2-40B4-BE49-F238E27FC236}">
                  <a16:creationId xmlns:a16="http://schemas.microsoft.com/office/drawing/2014/main" id="{905F9D9B-7A0C-BC4A-85D5-7808FC50DC13}"/>
                </a:ext>
              </a:extLst>
            </p:cNvPr>
            <p:cNvSpPr/>
            <p:nvPr/>
          </p:nvSpPr>
          <p:spPr>
            <a:xfrm rot="5046300">
              <a:off x="4060382" y="1069879"/>
              <a:ext cx="1934627" cy="5204357"/>
            </a:xfrm>
            <a:prstGeom prst="arc">
              <a:avLst>
                <a:gd name="adj1" fmla="val 878137"/>
                <a:gd name="adj2" fmla="val 0"/>
              </a:avLst>
            </a:prstGeom>
            <a:ln w="231775">
              <a:solidFill>
                <a:srgbClr val="1C77A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6">
              <a:extLst>
                <a:ext uri="{FF2B5EF4-FFF2-40B4-BE49-F238E27FC236}">
                  <a16:creationId xmlns:a16="http://schemas.microsoft.com/office/drawing/2014/main" id="{691EB223-A65C-7C45-92EE-FD9735E7EFD3}"/>
                </a:ext>
              </a:extLst>
            </p:cNvPr>
            <p:cNvSpPr/>
            <p:nvPr/>
          </p:nvSpPr>
          <p:spPr>
            <a:xfrm>
              <a:off x="2161309" y="3672057"/>
              <a:ext cx="498763" cy="49876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D0B50B1-60C7-4A4E-8571-CA8E249A04F1}"/>
                </a:ext>
              </a:extLst>
            </p:cNvPr>
            <p:cNvSpPr txBox="1"/>
            <p:nvPr/>
          </p:nvSpPr>
          <p:spPr>
            <a:xfrm>
              <a:off x="544017" y="3669171"/>
              <a:ext cx="1604927" cy="923330"/>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Trigger Event</a:t>
              </a:r>
            </a:p>
            <a:p>
              <a:pPr marL="285750" indent="-285750">
                <a:buFont typeface="Arial" panose="020B0604020202020204" pitchFamily="34" charset="0"/>
                <a:buChar char="•"/>
              </a:pPr>
              <a:r>
                <a:rPr lang="en-US" sz="1200" dirty="0">
                  <a:latin typeface="Lato Light" panose="020F0502020204030203" pitchFamily="34" charset="0"/>
                  <a:ea typeface="Lato Light" panose="020F0502020204030203" pitchFamily="34" charset="0"/>
                  <a:cs typeface="Lato Light" panose="020F0502020204030203" pitchFamily="34" charset="0"/>
                </a:rPr>
                <a:t>Emotional event</a:t>
              </a:r>
            </a:p>
            <a:p>
              <a:pPr marL="285750" indent="-285750">
                <a:buFont typeface="Arial" panose="020B0604020202020204" pitchFamily="34" charset="0"/>
                <a:buChar char="•"/>
              </a:pPr>
              <a:r>
                <a:rPr lang="en-US" sz="1200" dirty="0">
                  <a:latin typeface="Lato Light" panose="020F0502020204030203" pitchFamily="34" charset="0"/>
                  <a:ea typeface="Lato Light" panose="020F0502020204030203" pitchFamily="34" charset="0"/>
                  <a:cs typeface="Lato Light" panose="020F0502020204030203" pitchFamily="34" charset="0"/>
                </a:rPr>
                <a:t>Economic event</a:t>
              </a:r>
            </a:p>
            <a:p>
              <a:pPr marL="285750" indent="-285750">
                <a:buFont typeface="Arial" panose="020B0604020202020204" pitchFamily="34" charset="0"/>
                <a:buChar char="•"/>
              </a:pPr>
              <a:r>
                <a:rPr lang="en-US" sz="1200" dirty="0">
                  <a:latin typeface="Lato Light" panose="020F0502020204030203" pitchFamily="34" charset="0"/>
                  <a:ea typeface="Lato Light" panose="020F0502020204030203" pitchFamily="34" charset="0"/>
                  <a:cs typeface="Lato Light" panose="020F0502020204030203" pitchFamily="34" charset="0"/>
                </a:rPr>
                <a:t>Regulatory event</a:t>
              </a:r>
            </a:p>
          </p:txBody>
        </p:sp>
        <p:sp>
          <p:nvSpPr>
            <p:cNvPr id="9" name="Oval 8">
              <a:extLst>
                <a:ext uri="{FF2B5EF4-FFF2-40B4-BE49-F238E27FC236}">
                  <a16:creationId xmlns:a16="http://schemas.microsoft.com/office/drawing/2014/main" id="{83A5DE9B-BAB1-4C45-984A-87F5A1BFAA09}"/>
                </a:ext>
              </a:extLst>
            </p:cNvPr>
            <p:cNvSpPr/>
            <p:nvPr/>
          </p:nvSpPr>
          <p:spPr>
            <a:xfrm>
              <a:off x="3159827" y="2119987"/>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E7713365-0AC6-2148-BB29-185FBBF40926}"/>
                </a:ext>
              </a:extLst>
            </p:cNvPr>
            <p:cNvSpPr/>
            <p:nvPr/>
          </p:nvSpPr>
          <p:spPr>
            <a:xfrm>
              <a:off x="5393377" y="1533149"/>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657C071-D9C3-7847-BDB0-D8B7AFFBACD9}"/>
                </a:ext>
              </a:extLst>
            </p:cNvPr>
            <p:cNvSpPr/>
            <p:nvPr/>
          </p:nvSpPr>
          <p:spPr>
            <a:xfrm>
              <a:off x="9732818" y="1782530"/>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56B6073-D4BD-E248-9BBD-76DB15E4445F}"/>
                </a:ext>
              </a:extLst>
            </p:cNvPr>
            <p:cNvSpPr/>
            <p:nvPr/>
          </p:nvSpPr>
          <p:spPr>
            <a:xfrm>
              <a:off x="4455227" y="4292906"/>
              <a:ext cx="769916" cy="769916"/>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A677515-7A11-E243-81C8-8E37C557A8AB}"/>
                </a:ext>
              </a:extLst>
            </p:cNvPr>
            <p:cNvSpPr/>
            <p:nvPr/>
          </p:nvSpPr>
          <p:spPr>
            <a:xfrm>
              <a:off x="3588318" y="4402860"/>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3710817-7C12-D045-8C48-DCC2B93D6B9E}"/>
                </a:ext>
              </a:extLst>
            </p:cNvPr>
            <p:cNvSpPr/>
            <p:nvPr/>
          </p:nvSpPr>
          <p:spPr>
            <a:xfrm>
              <a:off x="2714742" y="4179101"/>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CB246A6-01BA-A94D-92DA-A4545F1A329A}"/>
                </a:ext>
              </a:extLst>
            </p:cNvPr>
            <p:cNvSpPr txBox="1"/>
            <p:nvPr/>
          </p:nvSpPr>
          <p:spPr>
            <a:xfrm>
              <a:off x="1802221" y="2131190"/>
              <a:ext cx="1268296" cy="369332"/>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Awareness</a:t>
              </a:r>
            </a:p>
          </p:txBody>
        </p:sp>
        <p:sp>
          <p:nvSpPr>
            <p:cNvPr id="16" name="TextBox 15">
              <a:extLst>
                <a:ext uri="{FF2B5EF4-FFF2-40B4-BE49-F238E27FC236}">
                  <a16:creationId xmlns:a16="http://schemas.microsoft.com/office/drawing/2014/main" id="{87D3DD0C-50F6-0A49-90AD-86210B33E2AE}"/>
                </a:ext>
              </a:extLst>
            </p:cNvPr>
            <p:cNvSpPr txBox="1"/>
            <p:nvPr/>
          </p:nvSpPr>
          <p:spPr>
            <a:xfrm>
              <a:off x="4125081" y="1299740"/>
              <a:ext cx="1072730" cy="369332"/>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Consider</a:t>
              </a:r>
            </a:p>
          </p:txBody>
        </p:sp>
        <p:sp>
          <p:nvSpPr>
            <p:cNvPr id="17" name="TextBox 16">
              <a:extLst>
                <a:ext uri="{FF2B5EF4-FFF2-40B4-BE49-F238E27FC236}">
                  <a16:creationId xmlns:a16="http://schemas.microsoft.com/office/drawing/2014/main" id="{B0E6B85F-FB47-F448-8E80-AEC849969307}"/>
                </a:ext>
              </a:extLst>
            </p:cNvPr>
            <p:cNvSpPr txBox="1"/>
            <p:nvPr/>
          </p:nvSpPr>
          <p:spPr>
            <a:xfrm>
              <a:off x="10280013" y="1597864"/>
              <a:ext cx="1035861" cy="369332"/>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Evaluate</a:t>
              </a:r>
            </a:p>
          </p:txBody>
        </p:sp>
        <p:sp>
          <p:nvSpPr>
            <p:cNvPr id="18" name="TextBox 17">
              <a:extLst>
                <a:ext uri="{FF2B5EF4-FFF2-40B4-BE49-F238E27FC236}">
                  <a16:creationId xmlns:a16="http://schemas.microsoft.com/office/drawing/2014/main" id="{6221551A-356F-3643-A618-30925C53A9AE}"/>
                </a:ext>
              </a:extLst>
            </p:cNvPr>
            <p:cNvSpPr txBox="1"/>
            <p:nvPr/>
          </p:nvSpPr>
          <p:spPr>
            <a:xfrm>
              <a:off x="4661446" y="5110908"/>
              <a:ext cx="696024" cy="369332"/>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BUY!</a:t>
              </a:r>
            </a:p>
          </p:txBody>
        </p:sp>
        <p:sp>
          <p:nvSpPr>
            <p:cNvPr id="19" name="TextBox 18">
              <a:extLst>
                <a:ext uri="{FF2B5EF4-FFF2-40B4-BE49-F238E27FC236}">
                  <a16:creationId xmlns:a16="http://schemas.microsoft.com/office/drawing/2014/main" id="{E5112A19-2B8F-1641-9F11-EE0DD3D97EEB}"/>
                </a:ext>
              </a:extLst>
            </p:cNvPr>
            <p:cNvSpPr txBox="1"/>
            <p:nvPr/>
          </p:nvSpPr>
          <p:spPr>
            <a:xfrm>
              <a:off x="3452933" y="4935449"/>
              <a:ext cx="740908" cy="369332"/>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Enjoy</a:t>
              </a:r>
            </a:p>
          </p:txBody>
        </p:sp>
        <p:sp>
          <p:nvSpPr>
            <p:cNvPr id="21" name="TextBox 20">
              <a:extLst>
                <a:ext uri="{FF2B5EF4-FFF2-40B4-BE49-F238E27FC236}">
                  <a16:creationId xmlns:a16="http://schemas.microsoft.com/office/drawing/2014/main" id="{A1360251-1B1E-B340-B462-0C74D9A53068}"/>
                </a:ext>
              </a:extLst>
            </p:cNvPr>
            <p:cNvSpPr txBox="1"/>
            <p:nvPr/>
          </p:nvSpPr>
          <p:spPr>
            <a:xfrm>
              <a:off x="2134605" y="4670184"/>
              <a:ext cx="1125629" cy="369332"/>
            </a:xfrm>
            <a:prstGeom prst="rect">
              <a:avLst/>
            </a:prstGeom>
            <a:noFill/>
          </p:spPr>
          <p:txBody>
            <a:bodyPr wrap="none" rtlCol="0">
              <a:spAutoFit/>
            </a:bodyPr>
            <a:lstStyle/>
            <a:p>
              <a:r>
                <a:rPr lang="en-US" dirty="0">
                  <a:latin typeface="Lato Light" panose="020F0502020204030203" pitchFamily="34" charset="0"/>
                  <a:ea typeface="Lato Light" panose="020F0502020204030203" pitchFamily="34" charset="0"/>
                  <a:cs typeface="Lato Light" panose="020F0502020204030203" pitchFamily="34" charset="0"/>
                </a:rPr>
                <a:t>Advocate</a:t>
              </a:r>
            </a:p>
          </p:txBody>
        </p:sp>
      </p:grpSp>
      <p:sp>
        <p:nvSpPr>
          <p:cNvPr id="23" name="Text Placeholder 7">
            <a:extLst>
              <a:ext uri="{FF2B5EF4-FFF2-40B4-BE49-F238E27FC236}">
                <a16:creationId xmlns:a16="http://schemas.microsoft.com/office/drawing/2014/main" id="{166B8B2A-1D63-0148-A4EF-A0D6F558B512}"/>
              </a:ext>
            </a:extLst>
          </p:cNvPr>
          <p:cNvSpPr txBox="1">
            <a:spLocks/>
          </p:cNvSpPr>
          <p:nvPr/>
        </p:nvSpPr>
        <p:spPr>
          <a:xfrm>
            <a:off x="322105" y="36562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CUSTOMER JOURNEY Map</a:t>
            </a:r>
          </a:p>
        </p:txBody>
      </p:sp>
      <p:sp>
        <p:nvSpPr>
          <p:cNvPr id="24" name="Rectangular Callout 23">
            <a:extLst>
              <a:ext uri="{FF2B5EF4-FFF2-40B4-BE49-F238E27FC236}">
                <a16:creationId xmlns:a16="http://schemas.microsoft.com/office/drawing/2014/main" id="{278AC19F-7F2D-304C-918D-10FFEF87A16E}"/>
              </a:ext>
            </a:extLst>
          </p:cNvPr>
          <p:cNvSpPr/>
          <p:nvPr/>
        </p:nvSpPr>
        <p:spPr>
          <a:xfrm>
            <a:off x="9714015" y="1009584"/>
            <a:ext cx="2257822" cy="866899"/>
          </a:xfrm>
          <a:prstGeom prst="wedgeRectCallout">
            <a:avLst>
              <a:gd name="adj1" fmla="val -33528"/>
              <a:gd name="adj2" fmla="val 125513"/>
            </a:avLst>
          </a:prstGeom>
          <a:solidFill>
            <a:srgbClr val="1C77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first opportunity to talk to someone in person is likely here!</a:t>
            </a:r>
          </a:p>
        </p:txBody>
      </p:sp>
      <p:grpSp>
        <p:nvGrpSpPr>
          <p:cNvPr id="30" name="Group 29">
            <a:extLst>
              <a:ext uri="{FF2B5EF4-FFF2-40B4-BE49-F238E27FC236}">
                <a16:creationId xmlns:a16="http://schemas.microsoft.com/office/drawing/2014/main" id="{4FC23375-382F-DA46-8173-D906F34BB2CF}"/>
              </a:ext>
            </a:extLst>
          </p:cNvPr>
          <p:cNvGrpSpPr/>
          <p:nvPr/>
        </p:nvGrpSpPr>
        <p:grpSpPr>
          <a:xfrm>
            <a:off x="1366021" y="1681379"/>
            <a:ext cx="2131895" cy="644588"/>
            <a:chOff x="1366021" y="1681379"/>
            <a:chExt cx="2131895" cy="644588"/>
          </a:xfrm>
        </p:grpSpPr>
        <p:sp>
          <p:nvSpPr>
            <p:cNvPr id="20" name="Teardrop 19">
              <a:extLst>
                <a:ext uri="{FF2B5EF4-FFF2-40B4-BE49-F238E27FC236}">
                  <a16:creationId xmlns:a16="http://schemas.microsoft.com/office/drawing/2014/main" id="{0823F7B1-FC11-2C47-8C3B-805B048633DC}"/>
                </a:ext>
              </a:extLst>
            </p:cNvPr>
            <p:cNvSpPr/>
            <p:nvPr/>
          </p:nvSpPr>
          <p:spPr>
            <a:xfrm flipV="1">
              <a:off x="1366021" y="1681379"/>
              <a:ext cx="2131895" cy="644588"/>
            </a:xfrm>
            <a:prstGeom prst="teardrop">
              <a:avLst>
                <a:gd name="adj" fmla="val 125899"/>
              </a:avLst>
            </a:prstGeom>
            <a:solidFill>
              <a:srgbClr val="1C77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F6EAB8D-48C9-0F4D-945E-CAF5437DA244}"/>
                </a:ext>
              </a:extLst>
            </p:cNvPr>
            <p:cNvSpPr txBox="1"/>
            <p:nvPr/>
          </p:nvSpPr>
          <p:spPr>
            <a:xfrm>
              <a:off x="1918133" y="1859553"/>
              <a:ext cx="1375698" cy="369332"/>
            </a:xfrm>
            <a:prstGeom prst="rect">
              <a:avLst/>
            </a:prstGeom>
            <a:noFill/>
          </p:spPr>
          <p:txBody>
            <a:bodyPr wrap="none" rtlCol="0">
              <a:spAutoFit/>
            </a:bodyPr>
            <a:lstStyle/>
            <a:p>
              <a:r>
                <a:rPr lang="en-US" dirty="0">
                  <a:solidFill>
                    <a:schemeClr val="bg1"/>
                  </a:solidFill>
                  <a:latin typeface="Lato" panose="020F0502020204030203" pitchFamily="34" charset="0"/>
                  <a:ea typeface="Lato" panose="020F0502020204030203" pitchFamily="34" charset="0"/>
                  <a:cs typeface="Lato" panose="020F0502020204030203" pitchFamily="34" charset="0"/>
                </a:rPr>
                <a:t>Information</a:t>
              </a:r>
            </a:p>
          </p:txBody>
        </p:sp>
      </p:grpSp>
      <p:grpSp>
        <p:nvGrpSpPr>
          <p:cNvPr id="31" name="Group 30">
            <a:extLst>
              <a:ext uri="{FF2B5EF4-FFF2-40B4-BE49-F238E27FC236}">
                <a16:creationId xmlns:a16="http://schemas.microsoft.com/office/drawing/2014/main" id="{326C57BD-2BCB-A04E-A13A-3AC9108324C4}"/>
              </a:ext>
            </a:extLst>
          </p:cNvPr>
          <p:cNvGrpSpPr/>
          <p:nvPr/>
        </p:nvGrpSpPr>
        <p:grpSpPr>
          <a:xfrm>
            <a:off x="7580711" y="1344525"/>
            <a:ext cx="1540004" cy="761470"/>
            <a:chOff x="7580711" y="1344525"/>
            <a:chExt cx="1540004" cy="761470"/>
          </a:xfrm>
        </p:grpSpPr>
        <p:sp>
          <p:nvSpPr>
            <p:cNvPr id="25" name="Teardrop 24">
              <a:extLst>
                <a:ext uri="{FF2B5EF4-FFF2-40B4-BE49-F238E27FC236}">
                  <a16:creationId xmlns:a16="http://schemas.microsoft.com/office/drawing/2014/main" id="{7676E882-393A-4240-B0C6-03C039223BB4}"/>
                </a:ext>
              </a:extLst>
            </p:cNvPr>
            <p:cNvSpPr/>
            <p:nvPr/>
          </p:nvSpPr>
          <p:spPr>
            <a:xfrm rot="20596987" flipV="1">
              <a:off x="7580711" y="1344525"/>
              <a:ext cx="1540004" cy="761470"/>
            </a:xfrm>
            <a:prstGeom prst="teardrop">
              <a:avLst>
                <a:gd name="adj" fmla="val 125729"/>
              </a:avLst>
            </a:prstGeom>
            <a:solidFill>
              <a:srgbClr val="1C77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7D7AC6BE-2292-E24E-B6A9-612E21E15060}"/>
                </a:ext>
              </a:extLst>
            </p:cNvPr>
            <p:cNvSpPr txBox="1"/>
            <p:nvPr/>
          </p:nvSpPr>
          <p:spPr>
            <a:xfrm>
              <a:off x="7821990" y="1529301"/>
              <a:ext cx="1200970" cy="369332"/>
            </a:xfrm>
            <a:prstGeom prst="rect">
              <a:avLst/>
            </a:prstGeom>
            <a:noFill/>
          </p:spPr>
          <p:txBody>
            <a:bodyPr wrap="none" rtlCol="0">
              <a:spAutoFit/>
            </a:bodyPr>
            <a:lstStyle/>
            <a:p>
              <a:r>
                <a:rPr lang="en-US" dirty="0">
                  <a:solidFill>
                    <a:schemeClr val="bg1"/>
                  </a:solidFill>
                  <a:latin typeface="Lato" panose="020F0502020204030203" pitchFamily="34" charset="0"/>
                  <a:ea typeface="Lato" panose="020F0502020204030203" pitchFamily="34" charset="0"/>
                  <a:cs typeface="Lato" panose="020F0502020204030203" pitchFamily="34" charset="0"/>
                </a:rPr>
                <a:t>Education</a:t>
              </a:r>
            </a:p>
          </p:txBody>
        </p:sp>
      </p:grpSp>
      <p:grpSp>
        <p:nvGrpSpPr>
          <p:cNvPr id="32" name="Group 31">
            <a:extLst>
              <a:ext uri="{FF2B5EF4-FFF2-40B4-BE49-F238E27FC236}">
                <a16:creationId xmlns:a16="http://schemas.microsoft.com/office/drawing/2014/main" id="{05747AFF-CE51-2445-86A2-66636CB972B6}"/>
              </a:ext>
            </a:extLst>
          </p:cNvPr>
          <p:cNvGrpSpPr/>
          <p:nvPr/>
        </p:nvGrpSpPr>
        <p:grpSpPr>
          <a:xfrm>
            <a:off x="3274534" y="3919011"/>
            <a:ext cx="1636160" cy="860834"/>
            <a:chOff x="3274534" y="3919011"/>
            <a:chExt cx="1636160" cy="860834"/>
          </a:xfrm>
        </p:grpSpPr>
        <p:sp>
          <p:nvSpPr>
            <p:cNvPr id="28" name="Teardrop 27">
              <a:extLst>
                <a:ext uri="{FF2B5EF4-FFF2-40B4-BE49-F238E27FC236}">
                  <a16:creationId xmlns:a16="http://schemas.microsoft.com/office/drawing/2014/main" id="{B247BFC9-6592-5744-9C0C-762AA44651CF}"/>
                </a:ext>
              </a:extLst>
            </p:cNvPr>
            <p:cNvSpPr/>
            <p:nvPr/>
          </p:nvSpPr>
          <p:spPr>
            <a:xfrm rot="11217997" flipH="1">
              <a:off x="3274534" y="3919011"/>
              <a:ext cx="1564203" cy="860834"/>
            </a:xfrm>
            <a:prstGeom prst="teardrop">
              <a:avLst>
                <a:gd name="adj" fmla="val 119112"/>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6E0D630F-AD6C-C046-800D-072BBC3B2315}"/>
                </a:ext>
              </a:extLst>
            </p:cNvPr>
            <p:cNvSpPr txBox="1"/>
            <p:nvPr/>
          </p:nvSpPr>
          <p:spPr>
            <a:xfrm rot="638661">
              <a:off x="3334622" y="4206461"/>
              <a:ext cx="1576072" cy="338554"/>
            </a:xfrm>
            <a:prstGeom prst="rect">
              <a:avLst/>
            </a:prstGeom>
            <a:noFill/>
          </p:spPr>
          <p:txBody>
            <a:bodyPr wrap="none" rtlCol="0">
              <a:spAutoFit/>
            </a:bodyPr>
            <a:lstStyle/>
            <a:p>
              <a:r>
                <a:rPr lang="en-US" sz="1600" dirty="0">
                  <a:latin typeface="Lato" panose="020F0502020204030203" pitchFamily="34" charset="0"/>
                  <a:ea typeface="Lato" panose="020F0502020204030203" pitchFamily="34" charset="0"/>
                  <a:cs typeface="Lato" panose="020F0502020204030203" pitchFamily="34" charset="0"/>
                </a:rPr>
                <a:t>Transformation</a:t>
              </a:r>
              <a:endParaRPr lang="en-US" dirty="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003275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25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0F08CB9-DA8B-964D-AD7E-ADB1A3E2BBAB}"/>
              </a:ext>
            </a:extLst>
          </p:cNvPr>
          <p:cNvSpPr>
            <a:spLocks noGrp="1"/>
          </p:cNvSpPr>
          <p:nvPr>
            <p:ph type="ftr" sz="quarter" idx="11"/>
          </p:nvPr>
        </p:nvSpPr>
        <p:spPr/>
        <p:txBody>
          <a:bodyPr/>
          <a:lstStyle/>
          <a:p>
            <a:r>
              <a:rPr lang="en-US"/>
              <a:t>Opterre LLC</a:t>
            </a:r>
            <a:endParaRPr lang="en-US" dirty="0"/>
          </a:p>
        </p:txBody>
      </p:sp>
      <p:sp>
        <p:nvSpPr>
          <p:cNvPr id="3" name="Slide Number Placeholder 2">
            <a:extLst>
              <a:ext uri="{FF2B5EF4-FFF2-40B4-BE49-F238E27FC236}">
                <a16:creationId xmlns:a16="http://schemas.microsoft.com/office/drawing/2014/main" id="{EEFAC697-0BEE-C242-A2AB-5ADEA449ED3C}"/>
              </a:ext>
            </a:extLst>
          </p:cNvPr>
          <p:cNvSpPr>
            <a:spLocks noGrp="1"/>
          </p:cNvSpPr>
          <p:nvPr>
            <p:ph type="sldNum" sz="quarter" idx="12"/>
          </p:nvPr>
        </p:nvSpPr>
        <p:spPr/>
        <p:txBody>
          <a:bodyPr/>
          <a:lstStyle/>
          <a:p>
            <a:fld id="{0A7FF197-75ED-9943-8BC1-95174BF59D1A}" type="slidenum">
              <a:rPr lang="en-US" smtClean="0"/>
              <a:t>20</a:t>
            </a:fld>
            <a:endParaRPr lang="en-US"/>
          </a:p>
        </p:txBody>
      </p:sp>
      <p:sp>
        <p:nvSpPr>
          <p:cNvPr id="4" name="Text Placeholder 7">
            <a:extLst>
              <a:ext uri="{FF2B5EF4-FFF2-40B4-BE49-F238E27FC236}">
                <a16:creationId xmlns:a16="http://schemas.microsoft.com/office/drawing/2014/main" id="{2FE08F08-E26D-2148-B6EE-A62255399487}"/>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JOURNEY Map</a:t>
            </a:r>
          </a:p>
        </p:txBody>
      </p:sp>
      <p:graphicFrame>
        <p:nvGraphicFramePr>
          <p:cNvPr id="5" name="Table 4">
            <a:extLst>
              <a:ext uri="{FF2B5EF4-FFF2-40B4-BE49-F238E27FC236}">
                <a16:creationId xmlns:a16="http://schemas.microsoft.com/office/drawing/2014/main" id="{BE75868D-DBA0-F445-9334-7312ACD37BE5}"/>
              </a:ext>
            </a:extLst>
          </p:cNvPr>
          <p:cNvGraphicFramePr>
            <a:graphicFrameLocks noGrp="1"/>
          </p:cNvGraphicFramePr>
          <p:nvPr>
            <p:extLst>
              <p:ext uri="{D42A27DB-BD31-4B8C-83A1-F6EECF244321}">
                <p14:modId xmlns:p14="http://schemas.microsoft.com/office/powerpoint/2010/main" val="238701450"/>
              </p:ext>
            </p:extLst>
          </p:nvPr>
        </p:nvGraphicFramePr>
        <p:xfrm>
          <a:off x="377071" y="2298921"/>
          <a:ext cx="11246177" cy="2687320"/>
        </p:xfrm>
        <a:graphic>
          <a:graphicData uri="http://schemas.openxmlformats.org/drawingml/2006/table">
            <a:tbl>
              <a:tblPr firstRow="1" bandRow="1">
                <a:tableStyleId>{5C22544A-7EE6-4342-B048-85BDC9FD1C3A}</a:tableStyleId>
              </a:tblPr>
              <a:tblGrid>
                <a:gridCol w="2066528">
                  <a:extLst>
                    <a:ext uri="{9D8B030D-6E8A-4147-A177-3AD203B41FA5}">
                      <a16:colId xmlns:a16="http://schemas.microsoft.com/office/drawing/2014/main" val="2297378679"/>
                    </a:ext>
                  </a:extLst>
                </a:gridCol>
                <a:gridCol w="1477952">
                  <a:extLst>
                    <a:ext uri="{9D8B030D-6E8A-4147-A177-3AD203B41FA5}">
                      <a16:colId xmlns:a16="http://schemas.microsoft.com/office/drawing/2014/main" val="1744880588"/>
                    </a:ext>
                  </a:extLst>
                </a:gridCol>
                <a:gridCol w="1583703">
                  <a:extLst>
                    <a:ext uri="{9D8B030D-6E8A-4147-A177-3AD203B41FA5}">
                      <a16:colId xmlns:a16="http://schemas.microsoft.com/office/drawing/2014/main" val="1516802233"/>
                    </a:ext>
                  </a:extLst>
                </a:gridCol>
                <a:gridCol w="1480008">
                  <a:extLst>
                    <a:ext uri="{9D8B030D-6E8A-4147-A177-3AD203B41FA5}">
                      <a16:colId xmlns:a16="http://schemas.microsoft.com/office/drawing/2014/main" val="1516831196"/>
                    </a:ext>
                  </a:extLst>
                </a:gridCol>
                <a:gridCol w="1564850">
                  <a:extLst>
                    <a:ext uri="{9D8B030D-6E8A-4147-A177-3AD203B41FA5}">
                      <a16:colId xmlns:a16="http://schemas.microsoft.com/office/drawing/2014/main" val="1852066819"/>
                    </a:ext>
                  </a:extLst>
                </a:gridCol>
                <a:gridCol w="1498861">
                  <a:extLst>
                    <a:ext uri="{9D8B030D-6E8A-4147-A177-3AD203B41FA5}">
                      <a16:colId xmlns:a16="http://schemas.microsoft.com/office/drawing/2014/main" val="3911503361"/>
                    </a:ext>
                  </a:extLst>
                </a:gridCol>
                <a:gridCol w="1574275">
                  <a:extLst>
                    <a:ext uri="{9D8B030D-6E8A-4147-A177-3AD203B41FA5}">
                      <a16:colId xmlns:a16="http://schemas.microsoft.com/office/drawing/2014/main" val="2314661010"/>
                    </a:ext>
                  </a:extLst>
                </a:gridCol>
              </a:tblGrid>
              <a:tr h="370840">
                <a:tc>
                  <a:txBody>
                    <a:bodyPr/>
                    <a:lstStyle/>
                    <a:p>
                      <a:endParaRPr lang="en-US" dirty="0"/>
                    </a:p>
                  </a:txBody>
                  <a:tcPr>
                    <a:solidFill>
                      <a:srgbClr val="1C77A1"/>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Trigger</a:t>
                      </a:r>
                    </a:p>
                  </a:txBody>
                  <a:tcPr>
                    <a:solidFill>
                      <a:srgbClr val="1C77A1"/>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Awareness</a:t>
                      </a:r>
                    </a:p>
                  </a:txBody>
                  <a:tcPr>
                    <a:solidFill>
                      <a:srgbClr val="1C77A1"/>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Consider</a:t>
                      </a:r>
                    </a:p>
                  </a:txBody>
                  <a:tcPr>
                    <a:solidFill>
                      <a:srgbClr val="1C77A1"/>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Evaluate</a:t>
                      </a:r>
                    </a:p>
                  </a:txBody>
                  <a:tcPr>
                    <a:solidFill>
                      <a:srgbClr val="1C77A1"/>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Purchase</a:t>
                      </a:r>
                    </a:p>
                  </a:txBody>
                  <a:tcPr>
                    <a:solidFill>
                      <a:srgbClr val="1C77A1"/>
                    </a:solidFill>
                  </a:tcPr>
                </a:tc>
                <a:tc>
                  <a: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Use</a:t>
                      </a:r>
                    </a:p>
                  </a:txBody>
                  <a:tcPr>
                    <a:solidFill>
                      <a:srgbClr val="1C77A1"/>
                    </a:solidFill>
                  </a:tcPr>
                </a:tc>
                <a:extLst>
                  <a:ext uri="{0D108BD9-81ED-4DB2-BD59-A6C34878D82A}">
                    <a16:rowId xmlns:a16="http://schemas.microsoft.com/office/drawing/2014/main" val="4230182799"/>
                  </a:ext>
                </a:extLst>
              </a:tr>
              <a:tr h="370840">
                <a:tc>
                  <a:txBody>
                    <a:bodyPr/>
                    <a:lstStyle/>
                    <a:p>
                      <a:r>
                        <a:rPr lang="en-US" sz="1600" dirty="0">
                          <a:latin typeface="Open Sans" panose="020B0606030504020204" pitchFamily="34" charset="0"/>
                          <a:ea typeface="Open Sans" panose="020B0606030504020204" pitchFamily="34" charset="0"/>
                          <a:cs typeface="Open Sans" panose="020B0606030504020204" pitchFamily="34" charset="0"/>
                        </a:rPr>
                        <a:t>Touchpoints: What do they do?</a:t>
                      </a: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extLst>
                  <a:ext uri="{0D108BD9-81ED-4DB2-BD59-A6C34878D82A}">
                    <a16:rowId xmlns:a16="http://schemas.microsoft.com/office/drawing/2014/main" val="1630736157"/>
                  </a:ext>
                </a:extLst>
              </a:tr>
              <a:tr h="370840">
                <a:tc>
                  <a:txBody>
                    <a:bodyPr/>
                    <a:lstStyle/>
                    <a:p>
                      <a:r>
                        <a:rPr lang="en-US" sz="1600" dirty="0">
                          <a:latin typeface="Open Sans" panose="020B0606030504020204" pitchFamily="34" charset="0"/>
                          <a:ea typeface="Open Sans" panose="020B0606030504020204" pitchFamily="34" charset="0"/>
                          <a:cs typeface="Open Sans" panose="020B0606030504020204" pitchFamily="34" charset="0"/>
                        </a:rPr>
                        <a:t>What are they thinking about?</a:t>
                      </a: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extLst>
                  <a:ext uri="{0D108BD9-81ED-4DB2-BD59-A6C34878D82A}">
                    <a16:rowId xmlns:a16="http://schemas.microsoft.com/office/drawing/2014/main" val="3675284433"/>
                  </a:ext>
                </a:extLst>
              </a:tr>
              <a:tr h="370840">
                <a:tc>
                  <a:txBody>
                    <a:bodyPr/>
                    <a:lstStyle/>
                    <a:p>
                      <a:r>
                        <a:rPr lang="en-US" sz="1600" dirty="0">
                          <a:latin typeface="Open Sans" panose="020B0606030504020204" pitchFamily="34" charset="0"/>
                          <a:ea typeface="Open Sans" panose="020B0606030504020204" pitchFamily="34" charset="0"/>
                          <a:cs typeface="Open Sans" panose="020B0606030504020204" pitchFamily="34" charset="0"/>
                        </a:rPr>
                        <a:t>How are they feeling (anxious?)</a:t>
                      </a: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tc>
                  <a:txBody>
                    <a:bodyPr/>
                    <a:lstStyle/>
                    <a:p>
                      <a:endParaRPr lang="en-US" b="0" i="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schemeClr>
                    </a:solidFill>
                  </a:tcPr>
                </a:tc>
                <a:extLst>
                  <a:ext uri="{0D108BD9-81ED-4DB2-BD59-A6C34878D82A}">
                    <a16:rowId xmlns:a16="http://schemas.microsoft.com/office/drawing/2014/main" val="2969559735"/>
                  </a:ext>
                </a:extLst>
              </a:tr>
              <a:tr h="370840">
                <a:tc>
                  <a:txBody>
                    <a:bodyPr/>
                    <a:lstStyle/>
                    <a:p>
                      <a:r>
                        <a:rPr lang="en-US" sz="1600" dirty="0">
                          <a:latin typeface="Open Sans" panose="020B0606030504020204" pitchFamily="34" charset="0"/>
                          <a:ea typeface="Open Sans" panose="020B0606030504020204" pitchFamily="34" charset="0"/>
                          <a:cs typeface="Open Sans" panose="020B0606030504020204" pitchFamily="34" charset="0"/>
                        </a:rPr>
                        <a:t>What experience can you give them?</a:t>
                      </a: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tc>
                  <a:txBody>
                    <a:bodyPr/>
                    <a:lstStyle/>
                    <a:p>
                      <a:endParaRPr lang="en-US"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solidFill>
                      <a:schemeClr val="accent5">
                        <a:lumMod val="60000"/>
                        <a:lumOff val="40000"/>
                        <a:alpha val="50000"/>
                      </a:schemeClr>
                    </a:solidFill>
                  </a:tcPr>
                </a:tc>
                <a:extLst>
                  <a:ext uri="{0D108BD9-81ED-4DB2-BD59-A6C34878D82A}">
                    <a16:rowId xmlns:a16="http://schemas.microsoft.com/office/drawing/2014/main" val="856299321"/>
                  </a:ext>
                </a:extLst>
              </a:tr>
            </a:tbl>
          </a:graphicData>
        </a:graphic>
      </p:graphicFrame>
      <p:sp>
        <p:nvSpPr>
          <p:cNvPr id="6" name="TextBox 5">
            <a:extLst>
              <a:ext uri="{FF2B5EF4-FFF2-40B4-BE49-F238E27FC236}">
                <a16:creationId xmlns:a16="http://schemas.microsoft.com/office/drawing/2014/main" id="{D85B77DC-17C4-F342-BC0F-64FC77DA8C87}"/>
              </a:ext>
            </a:extLst>
          </p:cNvPr>
          <p:cNvSpPr txBox="1"/>
          <p:nvPr/>
        </p:nvSpPr>
        <p:spPr>
          <a:xfrm>
            <a:off x="377071" y="1690553"/>
            <a:ext cx="4926349" cy="369332"/>
          </a:xfrm>
          <a:prstGeom prst="rect">
            <a:avLst/>
          </a:prstGeom>
          <a:noFill/>
        </p:spPr>
        <p:txBody>
          <a:bodyPr wrap="none" rtlCol="0">
            <a:spAutoFit/>
          </a:bodyPr>
          <a:lstStyle/>
          <a:p>
            <a:r>
              <a:rPr lang="en-US" dirty="0">
                <a:latin typeface="Lato" panose="020F0502020204030203" pitchFamily="34" charset="0"/>
                <a:ea typeface="Lato" panose="020F0502020204030203" pitchFamily="34" charset="0"/>
                <a:cs typeface="Lato" panose="020F0502020204030203" pitchFamily="34" charset="0"/>
              </a:rPr>
              <a:t>Don’t need to be fancy, just use a spreadsheet:</a:t>
            </a:r>
          </a:p>
        </p:txBody>
      </p:sp>
    </p:spTree>
    <p:extLst>
      <p:ext uri="{BB962C8B-B14F-4D97-AF65-F5344CB8AC3E}">
        <p14:creationId xmlns:p14="http://schemas.microsoft.com/office/powerpoint/2010/main" val="1823247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7"/>
          <p:cNvSpPr txBox="1">
            <a:spLocks/>
          </p:cNvSpPr>
          <p:nvPr/>
        </p:nvSpPr>
        <p:spPr>
          <a:xfrm>
            <a:off x="2031007" y="1547499"/>
            <a:ext cx="812998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5000"/>
              </a:lnSpc>
            </a:pPr>
            <a:r>
              <a:rPr lang="en-GB" sz="6000" dirty="0">
                <a:solidFill>
                  <a:schemeClr val="bg1"/>
                </a:solidFill>
                <a:latin typeface="Lato Black" panose="020F0A02020204030203" pitchFamily="34" charset="0"/>
              </a:rPr>
              <a:t>Business to Business Personas</a:t>
            </a:r>
          </a:p>
        </p:txBody>
      </p:sp>
      <p:cxnSp>
        <p:nvCxnSpPr>
          <p:cNvPr id="15" name="Straight Connector 14"/>
          <p:cNvCxnSpPr/>
          <p:nvPr/>
        </p:nvCxnSpPr>
        <p:spPr>
          <a:xfrm flipH="1">
            <a:off x="7333535" y="1547499"/>
            <a:ext cx="1461342" cy="14613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 Placeholder 7"/>
          <p:cNvSpPr txBox="1">
            <a:spLocks/>
          </p:cNvSpPr>
          <p:nvPr/>
        </p:nvSpPr>
        <p:spPr>
          <a:xfrm>
            <a:off x="399064" y="4269028"/>
            <a:ext cx="11054232" cy="127439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500"/>
              </a:lnSpc>
            </a:pPr>
            <a:r>
              <a:rPr lang="en-GB" sz="1600" b="0" spc="50" dirty="0">
                <a:solidFill>
                  <a:schemeClr val="tx1"/>
                </a:solidFill>
                <a:ea typeface="Lato" panose="020F0502020204030203" pitchFamily="34" charset="0"/>
                <a:cs typeface="Lato" panose="020F0502020204030203" pitchFamily="34" charset="0"/>
              </a:rPr>
              <a:t>Tells us what prospective customers </a:t>
            </a:r>
            <a:r>
              <a:rPr lang="en-GB" sz="2800" spc="50" dirty="0">
                <a:solidFill>
                  <a:srgbClr val="FF0000"/>
                </a:solidFill>
                <a:ea typeface="Lato" panose="020F0502020204030203" pitchFamily="34" charset="0"/>
                <a:cs typeface="Lato" panose="020F0502020204030203" pitchFamily="34" charset="0"/>
              </a:rPr>
              <a:t>think, do, want, </a:t>
            </a:r>
            <a:r>
              <a:rPr lang="en-GB" sz="1600" b="0" spc="50" dirty="0">
                <a:solidFill>
                  <a:schemeClr val="tx1"/>
                </a:solidFill>
                <a:ea typeface="Lato" panose="020F0502020204030203" pitchFamily="34" charset="0"/>
                <a:cs typeface="Lato" panose="020F0502020204030203" pitchFamily="34" charset="0"/>
              </a:rPr>
              <a:t>and</a:t>
            </a:r>
            <a:r>
              <a:rPr lang="en-GB" sz="2800" spc="50" dirty="0">
                <a:solidFill>
                  <a:srgbClr val="FF0000"/>
                </a:solidFill>
                <a:ea typeface="Lato" panose="020F0502020204030203" pitchFamily="34" charset="0"/>
                <a:cs typeface="Lato" panose="020F0502020204030203" pitchFamily="34" charset="0"/>
              </a:rPr>
              <a:t> need </a:t>
            </a:r>
            <a:r>
              <a:rPr lang="en-GB" sz="1600" b="0" spc="50" dirty="0">
                <a:solidFill>
                  <a:schemeClr val="tx1"/>
                </a:solidFill>
                <a:ea typeface="Lato" panose="020F0502020204030203" pitchFamily="34" charset="0"/>
                <a:cs typeface="Lato" panose="020F0502020204030203" pitchFamily="34" charset="0"/>
              </a:rPr>
              <a:t>as they weigh their options.  </a:t>
            </a:r>
          </a:p>
          <a:p>
            <a:pPr algn="l">
              <a:lnSpc>
                <a:spcPts val="2500"/>
              </a:lnSpc>
            </a:pPr>
            <a:r>
              <a:rPr lang="en-GB" sz="1600" b="0" spc="50" dirty="0">
                <a:solidFill>
                  <a:schemeClr val="tx1"/>
                </a:solidFill>
                <a:ea typeface="Lato" panose="020F0502020204030203" pitchFamily="34" charset="0"/>
                <a:cs typeface="Lato" panose="020F0502020204030203" pitchFamily="34" charset="0"/>
              </a:rPr>
              <a:t>This is usually a team.  And the better we understand the team, the better we know how to communicate to them.  </a:t>
            </a:r>
            <a:endParaRPr lang="en-GB" sz="1600" b="0" dirty="0">
              <a:solidFill>
                <a:schemeClr val="tx1"/>
              </a:solidFill>
              <a:ea typeface="Lato" panose="020F0502020204030203" pitchFamily="34" charset="0"/>
              <a:cs typeface="Lato" panose="020F0502020204030203" pitchFamily="34" charset="0"/>
            </a:endParaRPr>
          </a:p>
        </p:txBody>
      </p:sp>
      <p:cxnSp>
        <p:nvCxnSpPr>
          <p:cNvPr id="17" name="Straight Connector 16"/>
          <p:cNvCxnSpPr/>
          <p:nvPr/>
        </p:nvCxnSpPr>
        <p:spPr>
          <a:xfrm flipH="1">
            <a:off x="8194439" y="1019198"/>
            <a:ext cx="1461342" cy="14613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97F5E551-92F2-454E-9573-E1F084804DAF}"/>
              </a:ext>
            </a:extLst>
          </p:cNvPr>
          <p:cNvSpPr/>
          <p:nvPr/>
        </p:nvSpPr>
        <p:spPr>
          <a:xfrm>
            <a:off x="0" y="0"/>
            <a:ext cx="12192000" cy="3740727"/>
          </a:xfrm>
          <a:prstGeom prst="rect">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latin typeface="Lato" panose="020F0502020204030203" pitchFamily="34" charset="0"/>
                <a:ea typeface="Lato" panose="020F0502020204030203" pitchFamily="34" charset="0"/>
                <a:cs typeface="Lato" panose="020F0502020204030203" pitchFamily="34" charset="0"/>
              </a:rPr>
              <a:t>B2B PERSONAS</a:t>
            </a:r>
          </a:p>
        </p:txBody>
      </p:sp>
    </p:spTree>
    <p:extLst>
      <p:ext uri="{BB962C8B-B14F-4D97-AF65-F5344CB8AC3E}">
        <p14:creationId xmlns:p14="http://schemas.microsoft.com/office/powerpoint/2010/main" val="936088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250"/>
                                        <p:tgtEl>
                                          <p:spTgt spid="15"/>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250"/>
                                        <p:tgtEl>
                                          <p:spTgt spid="1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9DAB99-9F7C-2740-8E00-B13CA6D718AB}"/>
              </a:ext>
            </a:extLst>
          </p:cNvPr>
          <p:cNvSpPr>
            <a:spLocks noGrp="1"/>
          </p:cNvSpPr>
          <p:nvPr>
            <p:ph idx="1"/>
          </p:nvPr>
        </p:nvSpPr>
        <p:spPr/>
        <p:txBody>
          <a:bodyPr>
            <a:normAutofit/>
          </a:bodyPr>
          <a:lstStyle/>
          <a:p>
            <a:pPr>
              <a:lnSpc>
                <a:spcPct val="120000"/>
              </a:lnSpc>
              <a:spcBef>
                <a:spcPts val="600"/>
              </a:spcBef>
              <a:spcAft>
                <a:spcPts val="600"/>
              </a:spcAft>
            </a:pPr>
            <a:r>
              <a:rPr lang="en-US" sz="1600" b="1" i="1" dirty="0">
                <a:solidFill>
                  <a:srgbClr val="FF0000"/>
                </a:solidFill>
                <a:latin typeface="Lato" panose="020F0502020204030203" pitchFamily="34" charset="0"/>
                <a:ea typeface="Lato" panose="020F0502020204030203" pitchFamily="34" charset="0"/>
                <a:cs typeface="Lato" panose="020F0502020204030203" pitchFamily="34" charset="0"/>
              </a:rPr>
              <a:t>Deeper dive to find your B2B customer. Target is medium to somewhat large businesses.  </a:t>
            </a:r>
          </a:p>
          <a:p>
            <a:pPr lvl="1">
              <a:lnSpc>
                <a:spcPct val="120000"/>
              </a:lnSpc>
              <a:spcBef>
                <a:spcPts val="600"/>
              </a:spcBef>
              <a:spcAft>
                <a:spcPts val="600"/>
              </a:spcAft>
            </a:pPr>
            <a:r>
              <a:rPr lang="en-US" sz="1400" b="1" i="1" dirty="0">
                <a:latin typeface="Lato" panose="020F0502020204030203" pitchFamily="34" charset="0"/>
                <a:ea typeface="Lato" panose="020F0502020204030203" pitchFamily="34" charset="0"/>
                <a:cs typeface="Lato" panose="020F0502020204030203" pitchFamily="34" charset="0"/>
              </a:rPr>
              <a:t>Smaller businesses have a lot of B2C characteristics.</a:t>
            </a:r>
          </a:p>
          <a:p>
            <a:pPr>
              <a:lnSpc>
                <a:spcPct val="120000"/>
              </a:lnSpc>
              <a:spcBef>
                <a:spcPts val="600"/>
              </a:spcBef>
              <a:spcAft>
                <a:spcPts val="600"/>
              </a:spcAft>
            </a:pPr>
            <a:r>
              <a:rPr lang="en-US" sz="1600" b="1" dirty="0">
                <a:solidFill>
                  <a:srgbClr val="FF0000"/>
                </a:solidFill>
                <a:latin typeface="Lato" panose="020F0502020204030203" pitchFamily="34" charset="0"/>
                <a:ea typeface="Lato" panose="020F0502020204030203" pitchFamily="34" charset="0"/>
                <a:cs typeface="Lato" panose="020F0502020204030203" pitchFamily="34" charset="0"/>
              </a:rPr>
              <a:t>Understanding the buying decisions and the people who make them </a:t>
            </a:r>
          </a:p>
          <a:p>
            <a:pPr>
              <a:lnSpc>
                <a:spcPct val="120000"/>
              </a:lnSpc>
              <a:spcBef>
                <a:spcPts val="600"/>
              </a:spcBef>
              <a:spcAft>
                <a:spcPts val="600"/>
              </a:spcAft>
            </a:pPr>
            <a:r>
              <a:rPr lang="en-US" sz="1600" dirty="0">
                <a:latin typeface="Lato" panose="020F0502020204030203" pitchFamily="34" charset="0"/>
                <a:ea typeface="Lato" panose="020F0502020204030203" pitchFamily="34" charset="0"/>
                <a:cs typeface="Lato" panose="020F0502020204030203" pitchFamily="34" charset="0"/>
              </a:rPr>
              <a:t>2012 study by Corporate Executive Board indicated that B2B customers are 60% of the way through the purchase cycle before engaging a sales representative.  (Refer to Slide 2)</a:t>
            </a:r>
          </a:p>
          <a:p>
            <a:pPr>
              <a:lnSpc>
                <a:spcPct val="120000"/>
              </a:lnSpc>
              <a:spcBef>
                <a:spcPts val="600"/>
              </a:spcBef>
              <a:spcAft>
                <a:spcPts val="600"/>
              </a:spcAft>
            </a:pPr>
            <a:r>
              <a:rPr lang="en-US" sz="1600" dirty="0">
                <a:latin typeface="Lato" panose="020F0502020204030203" pitchFamily="34" charset="0"/>
                <a:ea typeface="Lato" panose="020F0502020204030203" pitchFamily="34" charset="0"/>
                <a:cs typeface="Lato" panose="020F0502020204030203" pitchFamily="34" charset="0"/>
              </a:rPr>
              <a:t>B2C may not be far off from this metric, too.  </a:t>
            </a:r>
          </a:p>
          <a:p>
            <a:pPr>
              <a:lnSpc>
                <a:spcPct val="120000"/>
              </a:lnSpc>
              <a:spcBef>
                <a:spcPts val="600"/>
              </a:spcBef>
              <a:spcAft>
                <a:spcPts val="600"/>
              </a:spcAft>
            </a:pPr>
            <a:r>
              <a:rPr lang="en-US" sz="1600" dirty="0">
                <a:latin typeface="Lato" panose="020F0502020204030203" pitchFamily="34" charset="0"/>
                <a:ea typeface="Lato" panose="020F0502020204030203" pitchFamily="34" charset="0"/>
                <a:cs typeface="Lato" panose="020F0502020204030203" pitchFamily="34" charset="0"/>
              </a:rPr>
              <a:t>The point is that people are making buying decisions without input from your business that could supply the product or service</a:t>
            </a:r>
          </a:p>
          <a:p>
            <a:pPr>
              <a:lnSpc>
                <a:spcPct val="120000"/>
              </a:lnSpc>
              <a:spcBef>
                <a:spcPts val="600"/>
              </a:spcBef>
              <a:spcAft>
                <a:spcPts val="600"/>
              </a:spcAft>
            </a:pPr>
            <a:r>
              <a:rPr lang="en-US" sz="1600" dirty="0">
                <a:latin typeface="Lato" panose="020F0502020204030203" pitchFamily="34" charset="0"/>
                <a:ea typeface="Lato" panose="020F0502020204030203" pitchFamily="34" charset="0"/>
                <a:cs typeface="Lato" panose="020F0502020204030203" pitchFamily="34" charset="0"/>
              </a:rPr>
              <a:t>So, it is important for you to tell them something that they don’t know, but need to know.  You’re building trust.</a:t>
            </a:r>
          </a:p>
          <a:p>
            <a:pPr>
              <a:lnSpc>
                <a:spcPct val="120000"/>
              </a:lnSpc>
              <a:spcBef>
                <a:spcPts val="600"/>
              </a:spcBef>
              <a:spcAft>
                <a:spcPts val="600"/>
              </a:spcAft>
            </a:pPr>
            <a:r>
              <a:rPr lang="en-US" sz="1600" dirty="0">
                <a:latin typeface="Lato" panose="020F0502020204030203" pitchFamily="34" charset="0"/>
                <a:ea typeface="Lato" panose="020F0502020204030203" pitchFamily="34" charset="0"/>
                <a:cs typeface="Lato" panose="020F0502020204030203" pitchFamily="34" charset="0"/>
              </a:rPr>
              <a:t>Understanding the what, when, how, and why they make buying decisions is critical to your sales success.  </a:t>
            </a:r>
          </a:p>
        </p:txBody>
      </p:sp>
      <p:sp>
        <p:nvSpPr>
          <p:cNvPr id="4" name="Footer Placeholder 3">
            <a:extLst>
              <a:ext uri="{FF2B5EF4-FFF2-40B4-BE49-F238E27FC236}">
                <a16:creationId xmlns:a16="http://schemas.microsoft.com/office/drawing/2014/main" id="{4416F1AC-FA7E-AF44-8030-52151C78DFE7}"/>
              </a:ext>
            </a:extLst>
          </p:cNvPr>
          <p:cNvSpPr>
            <a:spLocks noGrp="1"/>
          </p:cNvSpPr>
          <p:nvPr>
            <p:ph type="ftr" sz="quarter" idx="11"/>
          </p:nvPr>
        </p:nvSpPr>
        <p:spPr/>
        <p:txBody>
          <a:bodyPr/>
          <a:lstStyle/>
          <a:p>
            <a:r>
              <a:rPr lang="en-US"/>
              <a:t>Opterre LLC</a:t>
            </a:r>
            <a:endParaRPr lang="en-US" dirty="0"/>
          </a:p>
        </p:txBody>
      </p:sp>
      <p:sp>
        <p:nvSpPr>
          <p:cNvPr id="5" name="Slide Number Placeholder 4">
            <a:extLst>
              <a:ext uri="{FF2B5EF4-FFF2-40B4-BE49-F238E27FC236}">
                <a16:creationId xmlns:a16="http://schemas.microsoft.com/office/drawing/2014/main" id="{D62B1599-E88E-F141-8C86-C98013F7AF37}"/>
              </a:ext>
            </a:extLst>
          </p:cNvPr>
          <p:cNvSpPr>
            <a:spLocks noGrp="1"/>
          </p:cNvSpPr>
          <p:nvPr>
            <p:ph type="sldNum" sz="quarter" idx="12"/>
          </p:nvPr>
        </p:nvSpPr>
        <p:spPr/>
        <p:txBody>
          <a:bodyPr/>
          <a:lstStyle/>
          <a:p>
            <a:fld id="{0A7FF197-75ED-9943-8BC1-95174BF59D1A}" type="slidenum">
              <a:rPr lang="en-US" smtClean="0"/>
              <a:t>22</a:t>
            </a:fld>
            <a:endParaRPr lang="en-US"/>
          </a:p>
        </p:txBody>
      </p:sp>
      <p:sp>
        <p:nvSpPr>
          <p:cNvPr id="8" name="Text Placeholder 7">
            <a:extLst>
              <a:ext uri="{FF2B5EF4-FFF2-40B4-BE49-F238E27FC236}">
                <a16:creationId xmlns:a16="http://schemas.microsoft.com/office/drawing/2014/main" id="{A4405022-FC1C-574A-B112-AED9113EFB3C}"/>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OUR B2B PERSONA FOCUS</a:t>
            </a:r>
          </a:p>
        </p:txBody>
      </p:sp>
    </p:spTree>
    <p:extLst>
      <p:ext uri="{BB962C8B-B14F-4D97-AF65-F5344CB8AC3E}">
        <p14:creationId xmlns:p14="http://schemas.microsoft.com/office/powerpoint/2010/main" val="3410699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F947E8E-5C81-BF44-869F-840B34EEB520}"/>
              </a:ext>
            </a:extLst>
          </p:cNvPr>
          <p:cNvSpPr>
            <a:spLocks noGrp="1"/>
          </p:cNvSpPr>
          <p:nvPr>
            <p:ph type="ftr" sz="quarter" idx="11"/>
          </p:nvPr>
        </p:nvSpPr>
        <p:spPr/>
        <p:txBody>
          <a:bodyPr/>
          <a:lstStyle/>
          <a:p>
            <a:r>
              <a:rPr lang="en-US"/>
              <a:t>Opterre LLC</a:t>
            </a:r>
            <a:endParaRPr lang="en-US" dirty="0"/>
          </a:p>
        </p:txBody>
      </p:sp>
      <p:sp>
        <p:nvSpPr>
          <p:cNvPr id="4" name="Slide Number Placeholder 3">
            <a:extLst>
              <a:ext uri="{FF2B5EF4-FFF2-40B4-BE49-F238E27FC236}">
                <a16:creationId xmlns:a16="http://schemas.microsoft.com/office/drawing/2014/main" id="{6A895867-A3EA-8B46-943C-E88A6E749ED0}"/>
              </a:ext>
            </a:extLst>
          </p:cNvPr>
          <p:cNvSpPr>
            <a:spLocks noGrp="1"/>
          </p:cNvSpPr>
          <p:nvPr>
            <p:ph type="sldNum" sz="quarter" idx="12"/>
          </p:nvPr>
        </p:nvSpPr>
        <p:spPr/>
        <p:txBody>
          <a:bodyPr/>
          <a:lstStyle/>
          <a:p>
            <a:fld id="{0A7FF197-75ED-9943-8BC1-95174BF59D1A}" type="slidenum">
              <a:rPr lang="en-US" smtClean="0"/>
              <a:t>23</a:t>
            </a:fld>
            <a:endParaRPr lang="en-US"/>
          </a:p>
        </p:txBody>
      </p:sp>
      <p:sp>
        <p:nvSpPr>
          <p:cNvPr id="5" name="Vertical Text Placeholder 4">
            <a:extLst>
              <a:ext uri="{FF2B5EF4-FFF2-40B4-BE49-F238E27FC236}">
                <a16:creationId xmlns:a16="http://schemas.microsoft.com/office/drawing/2014/main" id="{E41929DA-D7BC-A54B-9C96-795AB6EA8B73}"/>
              </a:ext>
            </a:extLst>
          </p:cNvPr>
          <p:cNvSpPr>
            <a:spLocks noGrp="1"/>
          </p:cNvSpPr>
          <p:nvPr>
            <p:ph type="body" orient="vert" idx="1"/>
          </p:nvPr>
        </p:nvSpPr>
        <p:spPr/>
        <p:txBody>
          <a:bodyPr>
            <a:normAutofit fontScale="92500" lnSpcReduction="10000"/>
          </a:bodyPr>
          <a:lstStyle/>
          <a:p>
            <a:r>
              <a:rPr lang="en-US" dirty="0"/>
              <a:t>There are multiple buyers: possibly 3 to 5.</a:t>
            </a:r>
          </a:p>
          <a:p>
            <a:r>
              <a:rPr lang="en-US" dirty="0"/>
              <a:t>Buyers typically make collective decisions as a company, weighing out the pros and cons of the available solutions to their issues </a:t>
            </a:r>
          </a:p>
          <a:p>
            <a:r>
              <a:rPr lang="en-US" dirty="0"/>
              <a:t>There are no impulse purchases. Usually a committee makes the decision. Although individual emotions, politics, and rank can influence decisions. </a:t>
            </a:r>
          </a:p>
          <a:p>
            <a:r>
              <a:rPr lang="en-US" dirty="0"/>
              <a:t>Buyers rely on value-driven, educational content to help make decisions. Due to SOX, they have to be methodical and transparent. </a:t>
            </a:r>
          </a:p>
          <a:p>
            <a:r>
              <a:rPr lang="en-US" dirty="0"/>
              <a:t>You need to establish trust and credibility before they’ll purchase</a:t>
            </a:r>
          </a:p>
        </p:txBody>
      </p:sp>
      <p:sp>
        <p:nvSpPr>
          <p:cNvPr id="7" name="Title 6">
            <a:extLst>
              <a:ext uri="{FF2B5EF4-FFF2-40B4-BE49-F238E27FC236}">
                <a16:creationId xmlns:a16="http://schemas.microsoft.com/office/drawing/2014/main" id="{F03EFA67-1124-BC47-AE8F-A0A7FB49F6B5}"/>
              </a:ext>
            </a:extLst>
          </p:cNvPr>
          <p:cNvSpPr>
            <a:spLocks noGrp="1"/>
          </p:cNvSpPr>
          <p:nvPr>
            <p:ph type="title"/>
          </p:nvPr>
        </p:nvSpPr>
        <p:spPr>
          <a:xfrm>
            <a:off x="381000" y="663404"/>
            <a:ext cx="10972800" cy="1027281"/>
          </a:xfrm>
        </p:spPr>
        <p:txBody>
          <a:bodyPr>
            <a:normAutofit/>
          </a:bodyPr>
          <a:lstStyle/>
          <a:p>
            <a:r>
              <a:rPr lang="en-US" dirty="0"/>
              <a:t>B2B MARKET CHARACTERISTICS</a:t>
            </a:r>
          </a:p>
        </p:txBody>
      </p:sp>
    </p:spTree>
    <p:extLst>
      <p:ext uri="{BB962C8B-B14F-4D97-AF65-F5344CB8AC3E}">
        <p14:creationId xmlns:p14="http://schemas.microsoft.com/office/powerpoint/2010/main" val="4048043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reeform 5"/>
          <p:cNvSpPr>
            <a:spLocks noEditPoints="1"/>
          </p:cNvSpPr>
          <p:nvPr/>
        </p:nvSpPr>
        <p:spPr bwMode="auto">
          <a:xfrm rot="19389392">
            <a:off x="-200594" y="1810960"/>
            <a:ext cx="5641246" cy="1856682"/>
          </a:xfrm>
          <a:custGeom>
            <a:avLst/>
            <a:gdLst>
              <a:gd name="T0" fmla="*/ 18 w 2834"/>
              <a:gd name="T1" fmla="*/ 334 h 783"/>
              <a:gd name="T2" fmla="*/ 186 w 2834"/>
              <a:gd name="T3" fmla="*/ 297 h 783"/>
              <a:gd name="T4" fmla="*/ 134 w 2834"/>
              <a:gd name="T5" fmla="*/ 270 h 783"/>
              <a:gd name="T6" fmla="*/ 260 w 2834"/>
              <a:gd name="T7" fmla="*/ 269 h 783"/>
              <a:gd name="T8" fmla="*/ 181 w 2834"/>
              <a:gd name="T9" fmla="*/ 218 h 783"/>
              <a:gd name="T10" fmla="*/ 174 w 2834"/>
              <a:gd name="T11" fmla="*/ 206 h 783"/>
              <a:gd name="T12" fmla="*/ 261 w 2834"/>
              <a:gd name="T13" fmla="*/ 184 h 783"/>
              <a:gd name="T14" fmla="*/ 211 w 2834"/>
              <a:gd name="T15" fmla="*/ 154 h 783"/>
              <a:gd name="T16" fmla="*/ 323 w 2834"/>
              <a:gd name="T17" fmla="*/ 174 h 783"/>
              <a:gd name="T18" fmla="*/ 356 w 2834"/>
              <a:gd name="T19" fmla="*/ 134 h 783"/>
              <a:gd name="T20" fmla="*/ 278 w 2834"/>
              <a:gd name="T21" fmla="*/ 79 h 783"/>
              <a:gd name="T22" fmla="*/ 418 w 2834"/>
              <a:gd name="T23" fmla="*/ 84 h 783"/>
              <a:gd name="T24" fmla="*/ 361 w 2834"/>
              <a:gd name="T25" fmla="*/ 59 h 783"/>
              <a:gd name="T26" fmla="*/ 168 w 2834"/>
              <a:gd name="T27" fmla="*/ 30 h 783"/>
              <a:gd name="T28" fmla="*/ 480 w 2834"/>
              <a:gd name="T29" fmla="*/ 54 h 783"/>
              <a:gd name="T30" fmla="*/ 566 w 2834"/>
              <a:gd name="T31" fmla="*/ 59 h 783"/>
              <a:gd name="T32" fmla="*/ 618 w 2834"/>
              <a:gd name="T33" fmla="*/ 51 h 783"/>
              <a:gd name="T34" fmla="*/ 567 w 2834"/>
              <a:gd name="T35" fmla="*/ 3 h 783"/>
              <a:gd name="T36" fmla="*/ 916 w 2834"/>
              <a:gd name="T37" fmla="*/ 65 h 783"/>
              <a:gd name="T38" fmla="*/ 1407 w 2834"/>
              <a:gd name="T39" fmla="*/ 171 h 783"/>
              <a:gd name="T40" fmla="*/ 1820 w 2834"/>
              <a:gd name="T41" fmla="*/ 215 h 783"/>
              <a:gd name="T42" fmla="*/ 2368 w 2834"/>
              <a:gd name="T43" fmla="*/ 205 h 783"/>
              <a:gd name="T44" fmla="*/ 2354 w 2834"/>
              <a:gd name="T45" fmla="*/ 226 h 783"/>
              <a:gd name="T46" fmla="*/ 2502 w 2834"/>
              <a:gd name="T47" fmla="*/ 202 h 783"/>
              <a:gd name="T48" fmla="*/ 2541 w 2834"/>
              <a:gd name="T49" fmla="*/ 210 h 783"/>
              <a:gd name="T50" fmla="*/ 2673 w 2834"/>
              <a:gd name="T51" fmla="*/ 221 h 783"/>
              <a:gd name="T52" fmla="*/ 2603 w 2834"/>
              <a:gd name="T53" fmla="*/ 226 h 783"/>
              <a:gd name="T54" fmla="*/ 2663 w 2834"/>
              <a:gd name="T55" fmla="*/ 267 h 783"/>
              <a:gd name="T56" fmla="*/ 2732 w 2834"/>
              <a:gd name="T57" fmla="*/ 346 h 783"/>
              <a:gd name="T58" fmla="*/ 2773 w 2834"/>
              <a:gd name="T59" fmla="*/ 444 h 783"/>
              <a:gd name="T60" fmla="*/ 2745 w 2834"/>
              <a:gd name="T61" fmla="*/ 465 h 783"/>
              <a:gd name="T62" fmla="*/ 2705 w 2834"/>
              <a:gd name="T63" fmla="*/ 501 h 783"/>
              <a:gd name="T64" fmla="*/ 2828 w 2834"/>
              <a:gd name="T65" fmla="*/ 491 h 783"/>
              <a:gd name="T66" fmla="*/ 2746 w 2834"/>
              <a:gd name="T67" fmla="*/ 602 h 783"/>
              <a:gd name="T68" fmla="*/ 2565 w 2834"/>
              <a:gd name="T69" fmla="*/ 696 h 783"/>
              <a:gd name="T70" fmla="*/ 2382 w 2834"/>
              <a:gd name="T71" fmla="*/ 711 h 783"/>
              <a:gd name="T72" fmla="*/ 2321 w 2834"/>
              <a:gd name="T73" fmla="*/ 721 h 783"/>
              <a:gd name="T74" fmla="*/ 2191 w 2834"/>
              <a:gd name="T75" fmla="*/ 740 h 783"/>
              <a:gd name="T76" fmla="*/ 1494 w 2834"/>
              <a:gd name="T77" fmla="*/ 764 h 783"/>
              <a:gd name="T78" fmla="*/ 1107 w 2834"/>
              <a:gd name="T79" fmla="*/ 740 h 783"/>
              <a:gd name="T80" fmla="*/ 773 w 2834"/>
              <a:gd name="T81" fmla="*/ 676 h 783"/>
              <a:gd name="T82" fmla="*/ 688 w 2834"/>
              <a:gd name="T83" fmla="*/ 647 h 783"/>
              <a:gd name="T84" fmla="*/ 557 w 2834"/>
              <a:gd name="T85" fmla="*/ 614 h 783"/>
              <a:gd name="T86" fmla="*/ 359 w 2834"/>
              <a:gd name="T87" fmla="*/ 527 h 783"/>
              <a:gd name="T88" fmla="*/ 198 w 2834"/>
              <a:gd name="T89" fmla="*/ 424 h 783"/>
              <a:gd name="T90" fmla="*/ 20 w 2834"/>
              <a:gd name="T91" fmla="*/ 385 h 783"/>
              <a:gd name="T92" fmla="*/ 375 w 2834"/>
              <a:gd name="T93" fmla="*/ 391 h 783"/>
              <a:gd name="T94" fmla="*/ 172 w 2834"/>
              <a:gd name="T95" fmla="*/ 331 h 783"/>
              <a:gd name="T96" fmla="*/ 316 w 2834"/>
              <a:gd name="T97" fmla="*/ 291 h 783"/>
              <a:gd name="T98" fmla="*/ 315 w 2834"/>
              <a:gd name="T99" fmla="*/ 298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4" h="783">
                <a:moveTo>
                  <a:pt x="0" y="376"/>
                </a:moveTo>
                <a:cubicBezTo>
                  <a:pt x="13" y="375"/>
                  <a:pt x="25" y="374"/>
                  <a:pt x="37" y="373"/>
                </a:cubicBezTo>
                <a:cubicBezTo>
                  <a:pt x="41" y="352"/>
                  <a:pt x="4" y="357"/>
                  <a:pt x="18" y="334"/>
                </a:cubicBezTo>
                <a:cubicBezTo>
                  <a:pt x="51" y="328"/>
                  <a:pt x="82" y="306"/>
                  <a:pt x="118" y="323"/>
                </a:cubicBezTo>
                <a:cubicBezTo>
                  <a:pt x="121" y="312"/>
                  <a:pt x="123" y="305"/>
                  <a:pt x="126" y="297"/>
                </a:cubicBezTo>
                <a:cubicBezTo>
                  <a:pt x="145" y="297"/>
                  <a:pt x="165" y="297"/>
                  <a:pt x="186" y="297"/>
                </a:cubicBezTo>
                <a:cubicBezTo>
                  <a:pt x="186" y="296"/>
                  <a:pt x="186" y="294"/>
                  <a:pt x="187" y="293"/>
                </a:cubicBezTo>
                <a:cubicBezTo>
                  <a:pt x="164" y="289"/>
                  <a:pt x="142" y="285"/>
                  <a:pt x="113" y="280"/>
                </a:cubicBezTo>
                <a:cubicBezTo>
                  <a:pt x="124" y="275"/>
                  <a:pt x="128" y="273"/>
                  <a:pt x="134" y="270"/>
                </a:cubicBezTo>
                <a:cubicBezTo>
                  <a:pt x="131" y="267"/>
                  <a:pt x="127" y="265"/>
                  <a:pt x="122" y="262"/>
                </a:cubicBezTo>
                <a:cubicBezTo>
                  <a:pt x="126" y="261"/>
                  <a:pt x="128" y="260"/>
                  <a:pt x="130" y="260"/>
                </a:cubicBezTo>
                <a:cubicBezTo>
                  <a:pt x="173" y="263"/>
                  <a:pt x="216" y="267"/>
                  <a:pt x="260" y="269"/>
                </a:cubicBezTo>
                <a:cubicBezTo>
                  <a:pt x="267" y="270"/>
                  <a:pt x="275" y="267"/>
                  <a:pt x="282" y="263"/>
                </a:cubicBezTo>
                <a:cubicBezTo>
                  <a:pt x="240" y="239"/>
                  <a:pt x="194" y="241"/>
                  <a:pt x="150" y="240"/>
                </a:cubicBezTo>
                <a:cubicBezTo>
                  <a:pt x="149" y="213"/>
                  <a:pt x="156" y="208"/>
                  <a:pt x="181" y="218"/>
                </a:cubicBezTo>
                <a:cubicBezTo>
                  <a:pt x="195" y="223"/>
                  <a:pt x="210" y="224"/>
                  <a:pt x="225" y="227"/>
                </a:cubicBezTo>
                <a:cubicBezTo>
                  <a:pt x="225" y="224"/>
                  <a:pt x="226" y="222"/>
                  <a:pt x="226" y="219"/>
                </a:cubicBezTo>
                <a:cubicBezTo>
                  <a:pt x="209" y="215"/>
                  <a:pt x="192" y="210"/>
                  <a:pt x="174" y="206"/>
                </a:cubicBezTo>
                <a:cubicBezTo>
                  <a:pt x="175" y="204"/>
                  <a:pt x="175" y="201"/>
                  <a:pt x="175" y="199"/>
                </a:cubicBezTo>
                <a:cubicBezTo>
                  <a:pt x="211" y="181"/>
                  <a:pt x="247" y="198"/>
                  <a:pt x="288" y="197"/>
                </a:cubicBezTo>
                <a:cubicBezTo>
                  <a:pt x="276" y="191"/>
                  <a:pt x="268" y="189"/>
                  <a:pt x="261" y="184"/>
                </a:cubicBezTo>
                <a:cubicBezTo>
                  <a:pt x="230" y="165"/>
                  <a:pt x="196" y="159"/>
                  <a:pt x="161" y="158"/>
                </a:cubicBezTo>
                <a:cubicBezTo>
                  <a:pt x="161" y="155"/>
                  <a:pt x="161" y="152"/>
                  <a:pt x="162" y="150"/>
                </a:cubicBezTo>
                <a:cubicBezTo>
                  <a:pt x="178" y="151"/>
                  <a:pt x="195" y="150"/>
                  <a:pt x="211" y="154"/>
                </a:cubicBezTo>
                <a:cubicBezTo>
                  <a:pt x="265" y="165"/>
                  <a:pt x="318" y="178"/>
                  <a:pt x="371" y="190"/>
                </a:cubicBezTo>
                <a:cubicBezTo>
                  <a:pt x="375" y="191"/>
                  <a:pt x="378" y="191"/>
                  <a:pt x="383" y="188"/>
                </a:cubicBezTo>
                <a:cubicBezTo>
                  <a:pt x="364" y="183"/>
                  <a:pt x="345" y="179"/>
                  <a:pt x="323" y="174"/>
                </a:cubicBezTo>
                <a:cubicBezTo>
                  <a:pt x="329" y="165"/>
                  <a:pt x="332" y="158"/>
                  <a:pt x="337" y="151"/>
                </a:cubicBezTo>
                <a:cubicBezTo>
                  <a:pt x="333" y="147"/>
                  <a:pt x="330" y="143"/>
                  <a:pt x="323" y="136"/>
                </a:cubicBezTo>
                <a:cubicBezTo>
                  <a:pt x="336" y="135"/>
                  <a:pt x="345" y="135"/>
                  <a:pt x="356" y="134"/>
                </a:cubicBezTo>
                <a:cubicBezTo>
                  <a:pt x="353" y="130"/>
                  <a:pt x="351" y="127"/>
                  <a:pt x="348" y="121"/>
                </a:cubicBezTo>
                <a:cubicBezTo>
                  <a:pt x="368" y="122"/>
                  <a:pt x="391" y="134"/>
                  <a:pt x="395" y="100"/>
                </a:cubicBezTo>
                <a:cubicBezTo>
                  <a:pt x="357" y="93"/>
                  <a:pt x="318" y="86"/>
                  <a:pt x="278" y="79"/>
                </a:cubicBezTo>
                <a:cubicBezTo>
                  <a:pt x="278" y="77"/>
                  <a:pt x="278" y="76"/>
                  <a:pt x="278" y="74"/>
                </a:cubicBezTo>
                <a:cubicBezTo>
                  <a:pt x="285" y="74"/>
                  <a:pt x="293" y="71"/>
                  <a:pt x="300" y="72"/>
                </a:cubicBezTo>
                <a:cubicBezTo>
                  <a:pt x="340" y="76"/>
                  <a:pt x="378" y="81"/>
                  <a:pt x="418" y="84"/>
                </a:cubicBezTo>
                <a:cubicBezTo>
                  <a:pt x="425" y="85"/>
                  <a:pt x="434" y="82"/>
                  <a:pt x="442" y="80"/>
                </a:cubicBezTo>
                <a:cubicBezTo>
                  <a:pt x="442" y="78"/>
                  <a:pt x="442" y="75"/>
                  <a:pt x="442" y="73"/>
                </a:cubicBezTo>
                <a:cubicBezTo>
                  <a:pt x="415" y="68"/>
                  <a:pt x="388" y="62"/>
                  <a:pt x="361" y="59"/>
                </a:cubicBezTo>
                <a:cubicBezTo>
                  <a:pt x="317" y="54"/>
                  <a:pt x="273" y="51"/>
                  <a:pt x="229" y="48"/>
                </a:cubicBezTo>
                <a:cubicBezTo>
                  <a:pt x="200" y="47"/>
                  <a:pt x="170" y="48"/>
                  <a:pt x="138" y="48"/>
                </a:cubicBezTo>
                <a:cubicBezTo>
                  <a:pt x="144" y="34"/>
                  <a:pt x="155" y="31"/>
                  <a:pt x="168" y="30"/>
                </a:cubicBezTo>
                <a:cubicBezTo>
                  <a:pt x="265" y="22"/>
                  <a:pt x="360" y="35"/>
                  <a:pt x="455" y="54"/>
                </a:cubicBezTo>
                <a:cubicBezTo>
                  <a:pt x="461" y="55"/>
                  <a:pt x="466" y="56"/>
                  <a:pt x="471" y="56"/>
                </a:cubicBezTo>
                <a:cubicBezTo>
                  <a:pt x="473" y="57"/>
                  <a:pt x="475" y="55"/>
                  <a:pt x="480" y="54"/>
                </a:cubicBezTo>
                <a:cubicBezTo>
                  <a:pt x="453" y="44"/>
                  <a:pt x="428" y="36"/>
                  <a:pt x="403" y="27"/>
                </a:cubicBezTo>
                <a:cubicBezTo>
                  <a:pt x="404" y="26"/>
                  <a:pt x="404" y="25"/>
                  <a:pt x="404" y="24"/>
                </a:cubicBezTo>
                <a:cubicBezTo>
                  <a:pt x="458" y="36"/>
                  <a:pt x="511" y="47"/>
                  <a:pt x="566" y="59"/>
                </a:cubicBezTo>
                <a:cubicBezTo>
                  <a:pt x="566" y="56"/>
                  <a:pt x="567" y="52"/>
                  <a:pt x="569" y="48"/>
                </a:cubicBezTo>
                <a:cubicBezTo>
                  <a:pt x="590" y="53"/>
                  <a:pt x="609" y="59"/>
                  <a:pt x="635" y="65"/>
                </a:cubicBezTo>
                <a:cubicBezTo>
                  <a:pt x="627" y="59"/>
                  <a:pt x="624" y="56"/>
                  <a:pt x="618" y="51"/>
                </a:cubicBezTo>
                <a:cubicBezTo>
                  <a:pt x="629" y="51"/>
                  <a:pt x="637" y="51"/>
                  <a:pt x="645" y="51"/>
                </a:cubicBezTo>
                <a:cubicBezTo>
                  <a:pt x="603" y="21"/>
                  <a:pt x="549" y="28"/>
                  <a:pt x="505" y="2"/>
                </a:cubicBezTo>
                <a:cubicBezTo>
                  <a:pt x="526" y="2"/>
                  <a:pt x="547" y="0"/>
                  <a:pt x="567" y="3"/>
                </a:cubicBezTo>
                <a:cubicBezTo>
                  <a:pt x="606" y="8"/>
                  <a:pt x="645" y="16"/>
                  <a:pt x="684" y="23"/>
                </a:cubicBezTo>
                <a:cubicBezTo>
                  <a:pt x="697" y="25"/>
                  <a:pt x="710" y="26"/>
                  <a:pt x="723" y="28"/>
                </a:cubicBezTo>
                <a:cubicBezTo>
                  <a:pt x="788" y="40"/>
                  <a:pt x="852" y="53"/>
                  <a:pt x="916" y="65"/>
                </a:cubicBezTo>
                <a:cubicBezTo>
                  <a:pt x="945" y="70"/>
                  <a:pt x="975" y="74"/>
                  <a:pt x="1003" y="81"/>
                </a:cubicBezTo>
                <a:cubicBezTo>
                  <a:pt x="1064" y="96"/>
                  <a:pt x="1124" y="115"/>
                  <a:pt x="1185" y="128"/>
                </a:cubicBezTo>
                <a:cubicBezTo>
                  <a:pt x="1258" y="144"/>
                  <a:pt x="1333" y="157"/>
                  <a:pt x="1407" y="171"/>
                </a:cubicBezTo>
                <a:cubicBezTo>
                  <a:pt x="1437" y="176"/>
                  <a:pt x="1468" y="183"/>
                  <a:pt x="1499" y="188"/>
                </a:cubicBezTo>
                <a:cubicBezTo>
                  <a:pt x="1534" y="193"/>
                  <a:pt x="1570" y="192"/>
                  <a:pt x="1605" y="200"/>
                </a:cubicBezTo>
                <a:cubicBezTo>
                  <a:pt x="1676" y="217"/>
                  <a:pt x="1748" y="215"/>
                  <a:pt x="1820" y="215"/>
                </a:cubicBezTo>
                <a:cubicBezTo>
                  <a:pt x="1948" y="214"/>
                  <a:pt x="2075" y="207"/>
                  <a:pt x="2203" y="203"/>
                </a:cubicBezTo>
                <a:cubicBezTo>
                  <a:pt x="2249" y="201"/>
                  <a:pt x="2295" y="201"/>
                  <a:pt x="2340" y="200"/>
                </a:cubicBezTo>
                <a:cubicBezTo>
                  <a:pt x="2349" y="200"/>
                  <a:pt x="2359" y="203"/>
                  <a:pt x="2368" y="205"/>
                </a:cubicBezTo>
                <a:cubicBezTo>
                  <a:pt x="2368" y="207"/>
                  <a:pt x="2368" y="208"/>
                  <a:pt x="2368" y="210"/>
                </a:cubicBezTo>
                <a:cubicBezTo>
                  <a:pt x="2362" y="214"/>
                  <a:pt x="2356" y="218"/>
                  <a:pt x="2350" y="222"/>
                </a:cubicBezTo>
                <a:cubicBezTo>
                  <a:pt x="2352" y="224"/>
                  <a:pt x="2353" y="227"/>
                  <a:pt x="2354" y="226"/>
                </a:cubicBezTo>
                <a:cubicBezTo>
                  <a:pt x="2392" y="224"/>
                  <a:pt x="2430" y="221"/>
                  <a:pt x="2468" y="218"/>
                </a:cubicBezTo>
                <a:cubicBezTo>
                  <a:pt x="2475" y="217"/>
                  <a:pt x="2482" y="217"/>
                  <a:pt x="2489" y="215"/>
                </a:cubicBezTo>
                <a:cubicBezTo>
                  <a:pt x="2493" y="213"/>
                  <a:pt x="2496" y="208"/>
                  <a:pt x="2502" y="202"/>
                </a:cubicBezTo>
                <a:cubicBezTo>
                  <a:pt x="2517" y="202"/>
                  <a:pt x="2537" y="202"/>
                  <a:pt x="2558" y="202"/>
                </a:cubicBezTo>
                <a:cubicBezTo>
                  <a:pt x="2558" y="203"/>
                  <a:pt x="2558" y="205"/>
                  <a:pt x="2558" y="206"/>
                </a:cubicBezTo>
                <a:cubicBezTo>
                  <a:pt x="2552" y="208"/>
                  <a:pt x="2547" y="209"/>
                  <a:pt x="2541" y="210"/>
                </a:cubicBezTo>
                <a:cubicBezTo>
                  <a:pt x="2540" y="211"/>
                  <a:pt x="2540" y="212"/>
                  <a:pt x="2540" y="213"/>
                </a:cubicBezTo>
                <a:cubicBezTo>
                  <a:pt x="2559" y="215"/>
                  <a:pt x="2578" y="216"/>
                  <a:pt x="2597" y="217"/>
                </a:cubicBezTo>
                <a:cubicBezTo>
                  <a:pt x="2622" y="218"/>
                  <a:pt x="2647" y="219"/>
                  <a:pt x="2673" y="221"/>
                </a:cubicBezTo>
                <a:cubicBezTo>
                  <a:pt x="2677" y="221"/>
                  <a:pt x="2681" y="227"/>
                  <a:pt x="2685" y="230"/>
                </a:cubicBezTo>
                <a:cubicBezTo>
                  <a:pt x="2680" y="231"/>
                  <a:pt x="2676" y="233"/>
                  <a:pt x="2671" y="232"/>
                </a:cubicBezTo>
                <a:cubicBezTo>
                  <a:pt x="2649" y="230"/>
                  <a:pt x="2626" y="228"/>
                  <a:pt x="2603" y="226"/>
                </a:cubicBezTo>
                <a:cubicBezTo>
                  <a:pt x="2603" y="227"/>
                  <a:pt x="2602" y="229"/>
                  <a:pt x="2602" y="231"/>
                </a:cubicBezTo>
                <a:cubicBezTo>
                  <a:pt x="2616" y="233"/>
                  <a:pt x="2631" y="236"/>
                  <a:pt x="2645" y="238"/>
                </a:cubicBezTo>
                <a:cubicBezTo>
                  <a:pt x="2663" y="239"/>
                  <a:pt x="2671" y="247"/>
                  <a:pt x="2663" y="267"/>
                </a:cubicBezTo>
                <a:cubicBezTo>
                  <a:pt x="2680" y="265"/>
                  <a:pt x="2689" y="272"/>
                  <a:pt x="2690" y="289"/>
                </a:cubicBezTo>
                <a:cubicBezTo>
                  <a:pt x="2691" y="295"/>
                  <a:pt x="2697" y="301"/>
                  <a:pt x="2702" y="308"/>
                </a:cubicBezTo>
                <a:cubicBezTo>
                  <a:pt x="2686" y="337"/>
                  <a:pt x="2722" y="333"/>
                  <a:pt x="2732" y="346"/>
                </a:cubicBezTo>
                <a:cubicBezTo>
                  <a:pt x="2722" y="373"/>
                  <a:pt x="2732" y="393"/>
                  <a:pt x="2760" y="403"/>
                </a:cubicBezTo>
                <a:cubicBezTo>
                  <a:pt x="2772" y="407"/>
                  <a:pt x="2779" y="414"/>
                  <a:pt x="2773" y="428"/>
                </a:cubicBezTo>
                <a:cubicBezTo>
                  <a:pt x="2771" y="432"/>
                  <a:pt x="2773" y="438"/>
                  <a:pt x="2773" y="444"/>
                </a:cubicBezTo>
                <a:cubicBezTo>
                  <a:pt x="2747" y="440"/>
                  <a:pt x="2737" y="468"/>
                  <a:pt x="2712" y="467"/>
                </a:cubicBezTo>
                <a:cubicBezTo>
                  <a:pt x="2713" y="469"/>
                  <a:pt x="2713" y="472"/>
                  <a:pt x="2714" y="475"/>
                </a:cubicBezTo>
                <a:cubicBezTo>
                  <a:pt x="2724" y="471"/>
                  <a:pt x="2734" y="468"/>
                  <a:pt x="2745" y="465"/>
                </a:cubicBezTo>
                <a:cubicBezTo>
                  <a:pt x="2746" y="467"/>
                  <a:pt x="2747" y="469"/>
                  <a:pt x="2748" y="471"/>
                </a:cubicBezTo>
                <a:cubicBezTo>
                  <a:pt x="2733" y="479"/>
                  <a:pt x="2718" y="488"/>
                  <a:pt x="2703" y="496"/>
                </a:cubicBezTo>
                <a:cubicBezTo>
                  <a:pt x="2704" y="498"/>
                  <a:pt x="2704" y="499"/>
                  <a:pt x="2705" y="501"/>
                </a:cubicBezTo>
                <a:cubicBezTo>
                  <a:pt x="2714" y="499"/>
                  <a:pt x="2724" y="498"/>
                  <a:pt x="2731" y="493"/>
                </a:cubicBezTo>
                <a:cubicBezTo>
                  <a:pt x="2754" y="480"/>
                  <a:pt x="2779" y="483"/>
                  <a:pt x="2803" y="481"/>
                </a:cubicBezTo>
                <a:cubicBezTo>
                  <a:pt x="2811" y="480"/>
                  <a:pt x="2824" y="485"/>
                  <a:pt x="2828" y="491"/>
                </a:cubicBezTo>
                <a:cubicBezTo>
                  <a:pt x="2834" y="499"/>
                  <a:pt x="2830" y="509"/>
                  <a:pt x="2825" y="520"/>
                </a:cubicBezTo>
                <a:cubicBezTo>
                  <a:pt x="2812" y="549"/>
                  <a:pt x="2788" y="563"/>
                  <a:pt x="2763" y="576"/>
                </a:cubicBezTo>
                <a:cubicBezTo>
                  <a:pt x="2752" y="582"/>
                  <a:pt x="2745" y="589"/>
                  <a:pt x="2746" y="602"/>
                </a:cubicBezTo>
                <a:cubicBezTo>
                  <a:pt x="2746" y="615"/>
                  <a:pt x="2739" y="621"/>
                  <a:pt x="2727" y="626"/>
                </a:cubicBezTo>
                <a:cubicBezTo>
                  <a:pt x="2709" y="634"/>
                  <a:pt x="2693" y="648"/>
                  <a:pt x="2675" y="655"/>
                </a:cubicBezTo>
                <a:cubicBezTo>
                  <a:pt x="2639" y="670"/>
                  <a:pt x="2603" y="685"/>
                  <a:pt x="2565" y="696"/>
                </a:cubicBezTo>
                <a:cubicBezTo>
                  <a:pt x="2537" y="704"/>
                  <a:pt x="2507" y="708"/>
                  <a:pt x="2477" y="705"/>
                </a:cubicBezTo>
                <a:cubicBezTo>
                  <a:pt x="2471" y="704"/>
                  <a:pt x="2464" y="709"/>
                  <a:pt x="2458" y="709"/>
                </a:cubicBezTo>
                <a:cubicBezTo>
                  <a:pt x="2433" y="710"/>
                  <a:pt x="2406" y="705"/>
                  <a:pt x="2382" y="711"/>
                </a:cubicBezTo>
                <a:cubicBezTo>
                  <a:pt x="2371" y="713"/>
                  <a:pt x="2366" y="710"/>
                  <a:pt x="2358" y="707"/>
                </a:cubicBezTo>
                <a:cubicBezTo>
                  <a:pt x="2348" y="705"/>
                  <a:pt x="2338" y="701"/>
                  <a:pt x="2334" y="716"/>
                </a:cubicBezTo>
                <a:cubicBezTo>
                  <a:pt x="2334" y="719"/>
                  <a:pt x="2324" y="723"/>
                  <a:pt x="2321" y="721"/>
                </a:cubicBezTo>
                <a:cubicBezTo>
                  <a:pt x="2288" y="705"/>
                  <a:pt x="2281" y="706"/>
                  <a:pt x="2257" y="733"/>
                </a:cubicBezTo>
                <a:cubicBezTo>
                  <a:pt x="2251" y="729"/>
                  <a:pt x="2245" y="725"/>
                  <a:pt x="2238" y="720"/>
                </a:cubicBezTo>
                <a:cubicBezTo>
                  <a:pt x="2226" y="736"/>
                  <a:pt x="2210" y="739"/>
                  <a:pt x="2191" y="740"/>
                </a:cubicBezTo>
                <a:cubicBezTo>
                  <a:pt x="2163" y="742"/>
                  <a:pt x="2134" y="749"/>
                  <a:pt x="2105" y="752"/>
                </a:cubicBezTo>
                <a:cubicBezTo>
                  <a:pt x="1968" y="769"/>
                  <a:pt x="1830" y="783"/>
                  <a:pt x="1692" y="780"/>
                </a:cubicBezTo>
                <a:cubicBezTo>
                  <a:pt x="1626" y="778"/>
                  <a:pt x="1560" y="769"/>
                  <a:pt x="1494" y="764"/>
                </a:cubicBezTo>
                <a:cubicBezTo>
                  <a:pt x="1479" y="763"/>
                  <a:pt x="1463" y="768"/>
                  <a:pt x="1447" y="767"/>
                </a:cubicBezTo>
                <a:cubicBezTo>
                  <a:pt x="1361" y="762"/>
                  <a:pt x="1274" y="756"/>
                  <a:pt x="1188" y="750"/>
                </a:cubicBezTo>
                <a:cubicBezTo>
                  <a:pt x="1161" y="748"/>
                  <a:pt x="1134" y="744"/>
                  <a:pt x="1107" y="740"/>
                </a:cubicBezTo>
                <a:cubicBezTo>
                  <a:pt x="1084" y="737"/>
                  <a:pt x="1059" y="738"/>
                  <a:pt x="1038" y="729"/>
                </a:cubicBezTo>
                <a:cubicBezTo>
                  <a:pt x="987" y="706"/>
                  <a:pt x="932" y="703"/>
                  <a:pt x="878" y="691"/>
                </a:cubicBezTo>
                <a:cubicBezTo>
                  <a:pt x="844" y="683"/>
                  <a:pt x="809" y="680"/>
                  <a:pt x="773" y="676"/>
                </a:cubicBezTo>
                <a:cubicBezTo>
                  <a:pt x="768" y="675"/>
                  <a:pt x="761" y="678"/>
                  <a:pt x="755" y="681"/>
                </a:cubicBezTo>
                <a:cubicBezTo>
                  <a:pt x="735" y="691"/>
                  <a:pt x="717" y="684"/>
                  <a:pt x="706" y="664"/>
                </a:cubicBezTo>
                <a:cubicBezTo>
                  <a:pt x="703" y="657"/>
                  <a:pt x="695" y="651"/>
                  <a:pt x="688" y="647"/>
                </a:cubicBezTo>
                <a:cubicBezTo>
                  <a:pt x="679" y="642"/>
                  <a:pt x="669" y="640"/>
                  <a:pt x="660" y="637"/>
                </a:cubicBezTo>
                <a:cubicBezTo>
                  <a:pt x="645" y="633"/>
                  <a:pt x="631" y="629"/>
                  <a:pt x="613" y="632"/>
                </a:cubicBezTo>
                <a:cubicBezTo>
                  <a:pt x="596" y="636"/>
                  <a:pt x="569" y="627"/>
                  <a:pt x="557" y="614"/>
                </a:cubicBezTo>
                <a:cubicBezTo>
                  <a:pt x="542" y="598"/>
                  <a:pt x="525" y="596"/>
                  <a:pt x="509" y="590"/>
                </a:cubicBezTo>
                <a:cubicBezTo>
                  <a:pt x="476" y="575"/>
                  <a:pt x="442" y="564"/>
                  <a:pt x="408" y="550"/>
                </a:cubicBezTo>
                <a:cubicBezTo>
                  <a:pt x="391" y="543"/>
                  <a:pt x="375" y="535"/>
                  <a:pt x="359" y="527"/>
                </a:cubicBezTo>
                <a:cubicBezTo>
                  <a:pt x="350" y="523"/>
                  <a:pt x="343" y="517"/>
                  <a:pt x="335" y="512"/>
                </a:cubicBezTo>
                <a:cubicBezTo>
                  <a:pt x="300" y="490"/>
                  <a:pt x="265" y="467"/>
                  <a:pt x="229" y="445"/>
                </a:cubicBezTo>
                <a:cubicBezTo>
                  <a:pt x="219" y="438"/>
                  <a:pt x="209" y="429"/>
                  <a:pt x="198" y="424"/>
                </a:cubicBezTo>
                <a:cubicBezTo>
                  <a:pt x="190" y="420"/>
                  <a:pt x="179" y="419"/>
                  <a:pt x="170" y="416"/>
                </a:cubicBezTo>
                <a:cubicBezTo>
                  <a:pt x="152" y="410"/>
                  <a:pt x="135" y="400"/>
                  <a:pt x="116" y="397"/>
                </a:cubicBezTo>
                <a:cubicBezTo>
                  <a:pt x="85" y="391"/>
                  <a:pt x="52" y="388"/>
                  <a:pt x="20" y="385"/>
                </a:cubicBezTo>
                <a:cubicBezTo>
                  <a:pt x="13" y="384"/>
                  <a:pt x="7" y="384"/>
                  <a:pt x="0" y="383"/>
                </a:cubicBezTo>
                <a:cubicBezTo>
                  <a:pt x="0" y="381"/>
                  <a:pt x="0" y="379"/>
                  <a:pt x="0" y="376"/>
                </a:cubicBezTo>
                <a:close/>
                <a:moveTo>
                  <a:pt x="375" y="391"/>
                </a:moveTo>
                <a:cubicBezTo>
                  <a:pt x="368" y="385"/>
                  <a:pt x="365" y="378"/>
                  <a:pt x="359" y="376"/>
                </a:cubicBezTo>
                <a:cubicBezTo>
                  <a:pt x="298" y="359"/>
                  <a:pt x="236" y="342"/>
                  <a:pt x="174" y="325"/>
                </a:cubicBezTo>
                <a:cubicBezTo>
                  <a:pt x="173" y="327"/>
                  <a:pt x="173" y="329"/>
                  <a:pt x="172" y="331"/>
                </a:cubicBezTo>
                <a:cubicBezTo>
                  <a:pt x="239" y="351"/>
                  <a:pt x="305" y="371"/>
                  <a:pt x="375" y="391"/>
                </a:cubicBezTo>
                <a:close/>
                <a:moveTo>
                  <a:pt x="315" y="298"/>
                </a:moveTo>
                <a:cubicBezTo>
                  <a:pt x="315" y="296"/>
                  <a:pt x="316" y="294"/>
                  <a:pt x="316" y="291"/>
                </a:cubicBezTo>
                <a:cubicBezTo>
                  <a:pt x="284" y="285"/>
                  <a:pt x="252" y="278"/>
                  <a:pt x="219" y="271"/>
                </a:cubicBezTo>
                <a:cubicBezTo>
                  <a:pt x="219" y="273"/>
                  <a:pt x="218" y="275"/>
                  <a:pt x="218" y="277"/>
                </a:cubicBezTo>
                <a:cubicBezTo>
                  <a:pt x="250" y="284"/>
                  <a:pt x="282" y="291"/>
                  <a:pt x="315" y="298"/>
                </a:cubicBezTo>
                <a:close/>
              </a:path>
            </a:pathLst>
          </a:custGeom>
          <a:solidFill>
            <a:srgbClr val="FAB014"/>
          </a:solidFill>
          <a:ln>
            <a:noFill/>
          </a:ln>
        </p:spPr>
        <p:txBody>
          <a:bodyPr vert="horz" wrap="square" lIns="91440" tIns="45720" rIns="91440" bIns="45720" numCol="1" anchor="t" anchorCtr="0" compatLnSpc="1">
            <a:prstTxWarp prst="textNoShape">
              <a:avLst/>
            </a:prstTxWarp>
          </a:bodyPr>
          <a:lstStyle/>
          <a:p>
            <a:endParaRPr lang="en-GB"/>
          </a:p>
        </p:txBody>
      </p:sp>
      <p:sp>
        <p:nvSpPr>
          <p:cNvPr id="13" name="Text Placeholder 7"/>
          <p:cNvSpPr txBox="1">
            <a:spLocks/>
          </p:cNvSpPr>
          <p:nvPr/>
        </p:nvSpPr>
        <p:spPr>
          <a:xfrm>
            <a:off x="0"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tx1"/>
                </a:solidFill>
                <a:latin typeface="Lato Black" panose="020F0A02020204030203" pitchFamily="34" charset="0"/>
              </a:rPr>
              <a:t>THE HARD WORK</a:t>
            </a:r>
          </a:p>
        </p:txBody>
      </p:sp>
      <p:sp>
        <p:nvSpPr>
          <p:cNvPr id="14" name="TextBox 13"/>
          <p:cNvSpPr txBox="1"/>
          <p:nvPr/>
        </p:nvSpPr>
        <p:spPr>
          <a:xfrm>
            <a:off x="784890" y="4389755"/>
            <a:ext cx="4487753" cy="1862048"/>
          </a:xfrm>
          <a:prstGeom prst="rect">
            <a:avLst/>
          </a:prstGeom>
          <a:noFill/>
          <a:ln>
            <a:noFill/>
          </a:ln>
        </p:spPr>
        <p:txBody>
          <a:bodyPr wrap="square" rtlCol="0">
            <a:spAutoFit/>
          </a:bodyPr>
          <a:lstStyle/>
          <a:p>
            <a:pPr algn="r">
              <a:lnSpc>
                <a:spcPts val="2300"/>
              </a:lnSpc>
            </a:pPr>
            <a:r>
              <a:rPr lang="en-US" sz="1600" dirty="0"/>
              <a:t>You are not the buyer.  So you have to engage with real buyers. Even if you think you’re an expert. You’re likely going to be surprised. </a:t>
            </a:r>
          </a:p>
          <a:p>
            <a:pPr algn="r">
              <a:lnSpc>
                <a:spcPts val="2300"/>
              </a:lnSpc>
            </a:pPr>
            <a:r>
              <a:rPr lang="en-US" sz="1600" dirty="0"/>
              <a:t>Be aware of why they buy and why they won’t buy</a:t>
            </a:r>
            <a:r>
              <a:rPr lang="id-ID" sz="1600" dirty="0"/>
              <a:t>.</a:t>
            </a:r>
            <a:endParaRPr lang="en-US" sz="1600" dirty="0"/>
          </a:p>
          <a:p>
            <a:pPr algn="r">
              <a:lnSpc>
                <a:spcPts val="2300"/>
              </a:lnSpc>
            </a:pPr>
            <a:r>
              <a:rPr lang="en-US" sz="1600" dirty="0"/>
              <a:t>Understand who buys and who uses. They could be different.</a:t>
            </a:r>
          </a:p>
        </p:txBody>
      </p:sp>
      <p:sp>
        <p:nvSpPr>
          <p:cNvPr id="15" name="Cross 14"/>
          <p:cNvSpPr/>
          <p:nvPr/>
        </p:nvSpPr>
        <p:spPr>
          <a:xfrm>
            <a:off x="457312" y="6113055"/>
            <a:ext cx="433701" cy="433701"/>
          </a:xfrm>
          <a:prstGeom prst="plus">
            <a:avLst>
              <a:gd name="adj" fmla="val 3451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9899574" y="812968"/>
            <a:ext cx="701023" cy="105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 Placeholder 7"/>
          <p:cNvSpPr txBox="1">
            <a:spLocks/>
          </p:cNvSpPr>
          <p:nvPr/>
        </p:nvSpPr>
        <p:spPr>
          <a:xfrm>
            <a:off x="6609574" y="1571048"/>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300"/>
              </a:lnSpc>
            </a:pPr>
            <a:r>
              <a:rPr lang="en-GB" sz="1600" b="0" spc="50" dirty="0">
                <a:solidFill>
                  <a:schemeClr val="tx1"/>
                </a:solidFill>
                <a:latin typeface="+mn-lt"/>
                <a:ea typeface="Lato Black" panose="020F0502020204030203" pitchFamily="34" charset="0"/>
                <a:cs typeface="Lato Black" panose="020F0502020204030203" pitchFamily="34" charset="0"/>
              </a:rPr>
              <a:t>Engage in live conversations (use interviewing)</a:t>
            </a:r>
          </a:p>
          <a:p>
            <a:pPr marL="285750" indent="-28575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Meetups and conferences</a:t>
            </a:r>
          </a:p>
          <a:p>
            <a:pPr marL="285750" indent="-28575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Company and association events</a:t>
            </a:r>
          </a:p>
          <a:p>
            <a:pPr marL="285750" indent="-28575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Social platforms</a:t>
            </a:r>
          </a:p>
          <a:p>
            <a:pPr marL="285750" indent="-28575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10 to 20 good quality interviews are better than 50 or more ”bulk” interviews</a:t>
            </a:r>
            <a:endParaRPr lang="en-GB" sz="1600" b="0" dirty="0">
              <a:solidFill>
                <a:schemeClr val="tx1"/>
              </a:solidFill>
              <a:latin typeface="+mn-lt"/>
              <a:ea typeface="Lato Black" panose="020F0502020204030203" pitchFamily="34" charset="0"/>
              <a:cs typeface="Lato Black" panose="020F0502020204030203" pitchFamily="34" charset="0"/>
            </a:endParaRPr>
          </a:p>
        </p:txBody>
      </p:sp>
      <p:sp>
        <p:nvSpPr>
          <p:cNvPr id="96" name="Text Placeholder 7"/>
          <p:cNvSpPr txBox="1">
            <a:spLocks/>
          </p:cNvSpPr>
          <p:nvPr/>
        </p:nvSpPr>
        <p:spPr>
          <a:xfrm>
            <a:off x="6609574" y="4080028"/>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300"/>
              </a:lnSpc>
            </a:pPr>
            <a:r>
              <a:rPr lang="en-GB" sz="1600" b="0" spc="50" dirty="0">
                <a:solidFill>
                  <a:schemeClr val="tx1"/>
                </a:solidFill>
                <a:latin typeface="+mn-lt"/>
                <a:ea typeface="Lato Black" panose="020F0502020204030203" pitchFamily="34" charset="0"/>
                <a:cs typeface="Lato Black" panose="020F0502020204030203" pitchFamily="34" charset="0"/>
              </a:rPr>
              <a:t>Research online</a:t>
            </a:r>
          </a:p>
          <a:p>
            <a:pPr marL="342900" indent="-34290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Keyword searching</a:t>
            </a:r>
          </a:p>
          <a:p>
            <a:pPr marL="342900" indent="-34290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Blogs, YouTube </a:t>
            </a:r>
          </a:p>
          <a:p>
            <a:pPr marL="342900" indent="-34290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Magazine</a:t>
            </a:r>
          </a:p>
          <a:p>
            <a:pPr marL="342900" indent="-34290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Research organizations</a:t>
            </a:r>
          </a:p>
          <a:p>
            <a:pPr marL="342900" indent="-342900" algn="l">
              <a:lnSpc>
                <a:spcPct val="100000"/>
              </a:lnSpc>
              <a:spcBef>
                <a:spcPts val="600"/>
              </a:spcBef>
              <a:buFont typeface="Arial" panose="020B0604020202020204" pitchFamily="34" charset="0"/>
              <a:buChar char="•"/>
            </a:pPr>
            <a:r>
              <a:rPr lang="en-GB" sz="1600" b="0" spc="50" dirty="0">
                <a:solidFill>
                  <a:schemeClr val="tx1"/>
                </a:solidFill>
                <a:latin typeface="+mn-lt"/>
                <a:ea typeface="Lato Black" panose="020F0502020204030203" pitchFamily="34" charset="0"/>
                <a:cs typeface="Lato Black" panose="020F0502020204030203" pitchFamily="34" charset="0"/>
              </a:rPr>
              <a:t>Government &amp; Libraries</a:t>
            </a:r>
            <a:endParaRPr lang="en-GB" sz="1600" b="0" dirty="0">
              <a:solidFill>
                <a:schemeClr val="tx1"/>
              </a:solidFill>
              <a:latin typeface="+mn-lt"/>
              <a:ea typeface="Lato Black" panose="020F0502020204030203" pitchFamily="34" charset="0"/>
              <a:cs typeface="Lato Black" panose="020F0502020204030203" pitchFamily="34" charset="0"/>
            </a:endParaRPr>
          </a:p>
        </p:txBody>
      </p:sp>
      <p:sp>
        <p:nvSpPr>
          <p:cNvPr id="16" name="Freeform 97">
            <a:extLst>
              <a:ext uri="{FF2B5EF4-FFF2-40B4-BE49-F238E27FC236}">
                <a16:creationId xmlns:a16="http://schemas.microsoft.com/office/drawing/2014/main" id="{53F632BC-6ED1-594C-A8C3-F3F6E5602378}"/>
              </a:ext>
            </a:extLst>
          </p:cNvPr>
          <p:cNvSpPr>
            <a:spLocks noEditPoints="1"/>
          </p:cNvSpPr>
          <p:nvPr/>
        </p:nvSpPr>
        <p:spPr bwMode="auto">
          <a:xfrm>
            <a:off x="5744583" y="1491038"/>
            <a:ext cx="593440" cy="484751"/>
          </a:xfrm>
          <a:custGeom>
            <a:avLst/>
            <a:gdLst>
              <a:gd name="T0" fmla="*/ 34 w 176"/>
              <a:gd name="T1" fmla="*/ 86 h 144"/>
              <a:gd name="T2" fmla="*/ 28 w 176"/>
              <a:gd name="T3" fmla="*/ 65 h 144"/>
              <a:gd name="T4" fmla="*/ 28 w 176"/>
              <a:gd name="T5" fmla="*/ 58 h 144"/>
              <a:gd name="T6" fmla="*/ 25 w 176"/>
              <a:gd name="T7" fmla="*/ 38 h 144"/>
              <a:gd name="T8" fmla="*/ 35 w 176"/>
              <a:gd name="T9" fmla="*/ 26 h 144"/>
              <a:gd name="T10" fmla="*/ 49 w 176"/>
              <a:gd name="T11" fmla="*/ 25 h 144"/>
              <a:gd name="T12" fmla="*/ 52 w 176"/>
              <a:gd name="T13" fmla="*/ 18 h 144"/>
              <a:gd name="T14" fmla="*/ 30 w 176"/>
              <a:gd name="T15" fmla="*/ 19 h 144"/>
              <a:gd name="T16" fmla="*/ 20 w 176"/>
              <a:gd name="T17" fmla="*/ 56 h 144"/>
              <a:gd name="T18" fmla="*/ 26 w 176"/>
              <a:gd name="T19" fmla="*/ 86 h 144"/>
              <a:gd name="T20" fmla="*/ 0 w 176"/>
              <a:gd name="T21" fmla="*/ 124 h 144"/>
              <a:gd name="T22" fmla="*/ 22 w 176"/>
              <a:gd name="T23" fmla="*/ 128 h 144"/>
              <a:gd name="T24" fmla="*/ 8 w 176"/>
              <a:gd name="T25" fmla="*/ 120 h 144"/>
              <a:gd name="T26" fmla="*/ 159 w 176"/>
              <a:gd name="T27" fmla="*/ 100 h 144"/>
              <a:gd name="T28" fmla="*/ 155 w 176"/>
              <a:gd name="T29" fmla="*/ 70 h 144"/>
              <a:gd name="T30" fmla="*/ 159 w 176"/>
              <a:gd name="T31" fmla="*/ 35 h 144"/>
              <a:gd name="T32" fmla="*/ 132 w 176"/>
              <a:gd name="T33" fmla="*/ 16 h 144"/>
              <a:gd name="T34" fmla="*/ 126 w 176"/>
              <a:gd name="T35" fmla="*/ 25 h 144"/>
              <a:gd name="T36" fmla="*/ 132 w 176"/>
              <a:gd name="T37" fmla="*/ 24 h 144"/>
              <a:gd name="T38" fmla="*/ 142 w 176"/>
              <a:gd name="T39" fmla="*/ 27 h 144"/>
              <a:gd name="T40" fmla="*/ 149 w 176"/>
              <a:gd name="T41" fmla="*/ 53 h 144"/>
              <a:gd name="T42" fmla="*/ 149 w 176"/>
              <a:gd name="T43" fmla="*/ 65 h 144"/>
              <a:gd name="T44" fmla="*/ 148 w 176"/>
              <a:gd name="T45" fmla="*/ 66 h 144"/>
              <a:gd name="T46" fmla="*/ 157 w 176"/>
              <a:gd name="T47" fmla="*/ 108 h 144"/>
              <a:gd name="T48" fmla="*/ 150 w 176"/>
              <a:gd name="T49" fmla="*/ 120 h 144"/>
              <a:gd name="T50" fmla="*/ 172 w 176"/>
              <a:gd name="T51" fmla="*/ 128 h 144"/>
              <a:gd name="T52" fmla="*/ 159 w 176"/>
              <a:gd name="T53" fmla="*/ 100 h 144"/>
              <a:gd name="T54" fmla="*/ 106 w 176"/>
              <a:gd name="T55" fmla="*/ 90 h 144"/>
              <a:gd name="T56" fmla="*/ 115 w 176"/>
              <a:gd name="T57" fmla="*/ 52 h 144"/>
              <a:gd name="T58" fmla="*/ 104 w 176"/>
              <a:gd name="T59" fmla="*/ 3 h 144"/>
              <a:gd name="T60" fmla="*/ 76 w 176"/>
              <a:gd name="T61" fmla="*/ 4 h 144"/>
              <a:gd name="T62" fmla="*/ 61 w 176"/>
              <a:gd name="T63" fmla="*/ 52 h 144"/>
              <a:gd name="T64" fmla="*/ 70 w 176"/>
              <a:gd name="T65" fmla="*/ 90 h 144"/>
              <a:gd name="T66" fmla="*/ 28 w 176"/>
              <a:gd name="T67" fmla="*/ 140 h 144"/>
              <a:gd name="T68" fmla="*/ 144 w 176"/>
              <a:gd name="T69" fmla="*/ 144 h 144"/>
              <a:gd name="T70" fmla="*/ 120 w 176"/>
              <a:gd name="T71" fmla="*/ 109 h 144"/>
              <a:gd name="T72" fmla="*/ 58 w 176"/>
              <a:gd name="T73" fmla="*/ 117 h 144"/>
              <a:gd name="T74" fmla="*/ 78 w 176"/>
              <a:gd name="T75" fmla="*/ 90 h 144"/>
              <a:gd name="T76" fmla="*/ 69 w 176"/>
              <a:gd name="T77" fmla="*/ 65 h 144"/>
              <a:gd name="T78" fmla="*/ 68 w 176"/>
              <a:gd name="T79" fmla="*/ 48 h 144"/>
              <a:gd name="T80" fmla="*/ 79 w 176"/>
              <a:gd name="T81" fmla="*/ 12 h 144"/>
              <a:gd name="T82" fmla="*/ 93 w 176"/>
              <a:gd name="T83" fmla="*/ 8 h 144"/>
              <a:gd name="T84" fmla="*/ 108 w 176"/>
              <a:gd name="T85" fmla="*/ 22 h 144"/>
              <a:gd name="T86" fmla="*/ 107 w 176"/>
              <a:gd name="T87" fmla="*/ 54 h 144"/>
              <a:gd name="T88" fmla="*/ 106 w 176"/>
              <a:gd name="T89" fmla="*/ 66 h 144"/>
              <a:gd name="T90" fmla="*/ 118 w 176"/>
              <a:gd name="T91" fmla="*/ 117 h 144"/>
              <a:gd name="T92" fmla="*/ 140 w 176"/>
              <a:gd name="T93"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6" h="144">
                <a:moveTo>
                  <a:pt x="19" y="108"/>
                </a:moveTo>
                <a:cubicBezTo>
                  <a:pt x="25" y="106"/>
                  <a:pt x="34" y="100"/>
                  <a:pt x="34" y="86"/>
                </a:cubicBezTo>
                <a:cubicBezTo>
                  <a:pt x="34" y="74"/>
                  <a:pt x="30" y="69"/>
                  <a:pt x="28" y="66"/>
                </a:cubicBezTo>
                <a:cubicBezTo>
                  <a:pt x="28" y="65"/>
                  <a:pt x="28" y="65"/>
                  <a:pt x="28" y="65"/>
                </a:cubicBezTo>
                <a:cubicBezTo>
                  <a:pt x="27" y="65"/>
                  <a:pt x="27" y="65"/>
                  <a:pt x="27" y="65"/>
                </a:cubicBezTo>
                <a:cubicBezTo>
                  <a:pt x="27" y="65"/>
                  <a:pt x="27" y="63"/>
                  <a:pt x="28" y="58"/>
                </a:cubicBezTo>
                <a:cubicBezTo>
                  <a:pt x="28" y="56"/>
                  <a:pt x="28" y="54"/>
                  <a:pt x="27" y="53"/>
                </a:cubicBezTo>
                <a:cubicBezTo>
                  <a:pt x="26" y="49"/>
                  <a:pt x="23" y="43"/>
                  <a:pt x="25" y="38"/>
                </a:cubicBezTo>
                <a:cubicBezTo>
                  <a:pt x="28" y="29"/>
                  <a:pt x="30" y="28"/>
                  <a:pt x="34" y="27"/>
                </a:cubicBezTo>
                <a:cubicBezTo>
                  <a:pt x="34" y="27"/>
                  <a:pt x="34" y="26"/>
                  <a:pt x="35" y="26"/>
                </a:cubicBezTo>
                <a:cubicBezTo>
                  <a:pt x="36" y="25"/>
                  <a:pt x="40" y="24"/>
                  <a:pt x="44" y="24"/>
                </a:cubicBezTo>
                <a:cubicBezTo>
                  <a:pt x="46" y="24"/>
                  <a:pt x="48" y="24"/>
                  <a:pt x="49" y="25"/>
                </a:cubicBezTo>
                <a:cubicBezTo>
                  <a:pt x="49" y="24"/>
                  <a:pt x="50" y="22"/>
                  <a:pt x="50" y="21"/>
                </a:cubicBezTo>
                <a:cubicBezTo>
                  <a:pt x="51" y="20"/>
                  <a:pt x="51" y="19"/>
                  <a:pt x="52" y="18"/>
                </a:cubicBezTo>
                <a:cubicBezTo>
                  <a:pt x="49" y="16"/>
                  <a:pt x="47" y="16"/>
                  <a:pt x="44" y="16"/>
                </a:cubicBezTo>
                <a:cubicBezTo>
                  <a:pt x="38" y="16"/>
                  <a:pt x="33" y="18"/>
                  <a:pt x="30" y="19"/>
                </a:cubicBezTo>
                <a:cubicBezTo>
                  <a:pt x="24" y="22"/>
                  <a:pt x="21" y="25"/>
                  <a:pt x="17" y="35"/>
                </a:cubicBezTo>
                <a:cubicBezTo>
                  <a:pt x="14" y="43"/>
                  <a:pt x="18" y="52"/>
                  <a:pt x="20" y="56"/>
                </a:cubicBezTo>
                <a:cubicBezTo>
                  <a:pt x="18" y="66"/>
                  <a:pt x="21" y="70"/>
                  <a:pt x="21" y="70"/>
                </a:cubicBezTo>
                <a:cubicBezTo>
                  <a:pt x="23" y="73"/>
                  <a:pt x="26" y="76"/>
                  <a:pt x="26" y="86"/>
                </a:cubicBezTo>
                <a:cubicBezTo>
                  <a:pt x="26" y="98"/>
                  <a:pt x="17" y="100"/>
                  <a:pt x="17" y="100"/>
                </a:cubicBezTo>
                <a:cubicBezTo>
                  <a:pt x="10" y="103"/>
                  <a:pt x="0" y="108"/>
                  <a:pt x="0" y="124"/>
                </a:cubicBezTo>
                <a:cubicBezTo>
                  <a:pt x="0" y="124"/>
                  <a:pt x="0" y="128"/>
                  <a:pt x="4" y="128"/>
                </a:cubicBezTo>
                <a:cubicBezTo>
                  <a:pt x="22" y="128"/>
                  <a:pt x="22" y="128"/>
                  <a:pt x="22" y="128"/>
                </a:cubicBezTo>
                <a:cubicBezTo>
                  <a:pt x="23" y="125"/>
                  <a:pt x="24" y="122"/>
                  <a:pt x="26" y="120"/>
                </a:cubicBezTo>
                <a:cubicBezTo>
                  <a:pt x="8" y="120"/>
                  <a:pt x="8" y="120"/>
                  <a:pt x="8" y="120"/>
                </a:cubicBezTo>
                <a:cubicBezTo>
                  <a:pt x="9" y="112"/>
                  <a:pt x="14" y="110"/>
                  <a:pt x="19" y="108"/>
                </a:cubicBezTo>
                <a:moveTo>
                  <a:pt x="159" y="100"/>
                </a:moveTo>
                <a:cubicBezTo>
                  <a:pt x="159" y="100"/>
                  <a:pt x="150" y="98"/>
                  <a:pt x="150" y="86"/>
                </a:cubicBezTo>
                <a:cubicBezTo>
                  <a:pt x="150" y="76"/>
                  <a:pt x="153" y="73"/>
                  <a:pt x="155" y="70"/>
                </a:cubicBezTo>
                <a:cubicBezTo>
                  <a:pt x="155" y="70"/>
                  <a:pt x="158" y="66"/>
                  <a:pt x="156" y="56"/>
                </a:cubicBezTo>
                <a:cubicBezTo>
                  <a:pt x="158" y="52"/>
                  <a:pt x="162" y="43"/>
                  <a:pt x="159" y="35"/>
                </a:cubicBezTo>
                <a:cubicBezTo>
                  <a:pt x="155" y="25"/>
                  <a:pt x="152" y="22"/>
                  <a:pt x="146" y="19"/>
                </a:cubicBezTo>
                <a:cubicBezTo>
                  <a:pt x="143" y="18"/>
                  <a:pt x="138" y="16"/>
                  <a:pt x="132" y="16"/>
                </a:cubicBezTo>
                <a:cubicBezTo>
                  <a:pt x="129" y="16"/>
                  <a:pt x="127" y="16"/>
                  <a:pt x="124" y="18"/>
                </a:cubicBezTo>
                <a:cubicBezTo>
                  <a:pt x="125" y="20"/>
                  <a:pt x="126" y="23"/>
                  <a:pt x="126" y="25"/>
                </a:cubicBezTo>
                <a:cubicBezTo>
                  <a:pt x="127" y="25"/>
                  <a:pt x="127" y="25"/>
                  <a:pt x="127" y="25"/>
                </a:cubicBezTo>
                <a:cubicBezTo>
                  <a:pt x="128" y="24"/>
                  <a:pt x="130" y="24"/>
                  <a:pt x="132" y="24"/>
                </a:cubicBezTo>
                <a:cubicBezTo>
                  <a:pt x="136" y="24"/>
                  <a:pt x="140" y="25"/>
                  <a:pt x="141" y="26"/>
                </a:cubicBezTo>
                <a:cubicBezTo>
                  <a:pt x="142" y="26"/>
                  <a:pt x="142" y="27"/>
                  <a:pt x="142" y="27"/>
                </a:cubicBezTo>
                <a:cubicBezTo>
                  <a:pt x="146" y="28"/>
                  <a:pt x="148" y="29"/>
                  <a:pt x="151" y="38"/>
                </a:cubicBezTo>
                <a:cubicBezTo>
                  <a:pt x="153" y="43"/>
                  <a:pt x="150" y="49"/>
                  <a:pt x="149" y="53"/>
                </a:cubicBezTo>
                <a:cubicBezTo>
                  <a:pt x="148" y="54"/>
                  <a:pt x="148" y="56"/>
                  <a:pt x="148" y="58"/>
                </a:cubicBezTo>
                <a:cubicBezTo>
                  <a:pt x="149" y="63"/>
                  <a:pt x="149" y="65"/>
                  <a:pt x="149" y="65"/>
                </a:cubicBezTo>
                <a:cubicBezTo>
                  <a:pt x="149" y="65"/>
                  <a:pt x="149" y="65"/>
                  <a:pt x="148" y="65"/>
                </a:cubicBezTo>
                <a:cubicBezTo>
                  <a:pt x="148" y="66"/>
                  <a:pt x="148" y="66"/>
                  <a:pt x="148" y="66"/>
                </a:cubicBezTo>
                <a:cubicBezTo>
                  <a:pt x="146" y="69"/>
                  <a:pt x="142" y="74"/>
                  <a:pt x="142" y="86"/>
                </a:cubicBezTo>
                <a:cubicBezTo>
                  <a:pt x="142" y="100"/>
                  <a:pt x="151" y="106"/>
                  <a:pt x="157" y="108"/>
                </a:cubicBezTo>
                <a:cubicBezTo>
                  <a:pt x="162" y="110"/>
                  <a:pt x="167" y="112"/>
                  <a:pt x="168" y="120"/>
                </a:cubicBezTo>
                <a:cubicBezTo>
                  <a:pt x="150" y="120"/>
                  <a:pt x="150" y="120"/>
                  <a:pt x="150" y="120"/>
                </a:cubicBezTo>
                <a:cubicBezTo>
                  <a:pt x="152" y="122"/>
                  <a:pt x="153" y="125"/>
                  <a:pt x="154" y="128"/>
                </a:cubicBezTo>
                <a:cubicBezTo>
                  <a:pt x="172" y="128"/>
                  <a:pt x="172" y="128"/>
                  <a:pt x="172" y="128"/>
                </a:cubicBezTo>
                <a:cubicBezTo>
                  <a:pt x="176" y="128"/>
                  <a:pt x="176" y="124"/>
                  <a:pt x="176" y="124"/>
                </a:cubicBezTo>
                <a:cubicBezTo>
                  <a:pt x="176" y="108"/>
                  <a:pt x="166" y="103"/>
                  <a:pt x="159" y="100"/>
                </a:cubicBezTo>
                <a:moveTo>
                  <a:pt x="120" y="109"/>
                </a:moveTo>
                <a:cubicBezTo>
                  <a:pt x="120" y="109"/>
                  <a:pt x="106" y="105"/>
                  <a:pt x="106" y="90"/>
                </a:cubicBezTo>
                <a:cubicBezTo>
                  <a:pt x="106" y="77"/>
                  <a:pt x="111" y="73"/>
                  <a:pt x="114" y="69"/>
                </a:cubicBezTo>
                <a:cubicBezTo>
                  <a:pt x="114" y="69"/>
                  <a:pt x="118" y="65"/>
                  <a:pt x="115" y="52"/>
                </a:cubicBezTo>
                <a:cubicBezTo>
                  <a:pt x="120" y="45"/>
                  <a:pt x="122" y="33"/>
                  <a:pt x="116" y="19"/>
                </a:cubicBezTo>
                <a:cubicBezTo>
                  <a:pt x="112" y="10"/>
                  <a:pt x="109" y="5"/>
                  <a:pt x="104" y="3"/>
                </a:cubicBezTo>
                <a:cubicBezTo>
                  <a:pt x="101" y="1"/>
                  <a:pt x="97" y="0"/>
                  <a:pt x="93" y="0"/>
                </a:cubicBezTo>
                <a:cubicBezTo>
                  <a:pt x="86" y="0"/>
                  <a:pt x="79" y="3"/>
                  <a:pt x="76" y="4"/>
                </a:cubicBezTo>
                <a:cubicBezTo>
                  <a:pt x="68" y="8"/>
                  <a:pt x="63" y="11"/>
                  <a:pt x="58" y="24"/>
                </a:cubicBezTo>
                <a:cubicBezTo>
                  <a:pt x="53" y="34"/>
                  <a:pt x="58" y="46"/>
                  <a:pt x="61" y="52"/>
                </a:cubicBezTo>
                <a:cubicBezTo>
                  <a:pt x="58" y="65"/>
                  <a:pt x="62" y="69"/>
                  <a:pt x="62" y="69"/>
                </a:cubicBezTo>
                <a:cubicBezTo>
                  <a:pt x="65" y="73"/>
                  <a:pt x="70" y="77"/>
                  <a:pt x="70" y="90"/>
                </a:cubicBezTo>
                <a:cubicBezTo>
                  <a:pt x="70" y="105"/>
                  <a:pt x="56" y="109"/>
                  <a:pt x="56" y="109"/>
                </a:cubicBezTo>
                <a:cubicBezTo>
                  <a:pt x="47" y="112"/>
                  <a:pt x="28" y="118"/>
                  <a:pt x="28" y="140"/>
                </a:cubicBezTo>
                <a:cubicBezTo>
                  <a:pt x="28" y="140"/>
                  <a:pt x="28" y="144"/>
                  <a:pt x="32" y="144"/>
                </a:cubicBezTo>
                <a:cubicBezTo>
                  <a:pt x="144" y="144"/>
                  <a:pt x="144" y="144"/>
                  <a:pt x="144" y="144"/>
                </a:cubicBezTo>
                <a:cubicBezTo>
                  <a:pt x="148" y="144"/>
                  <a:pt x="148" y="140"/>
                  <a:pt x="148" y="140"/>
                </a:cubicBezTo>
                <a:cubicBezTo>
                  <a:pt x="148" y="118"/>
                  <a:pt x="129" y="112"/>
                  <a:pt x="120" y="109"/>
                </a:cubicBezTo>
                <a:moveTo>
                  <a:pt x="36" y="136"/>
                </a:moveTo>
                <a:cubicBezTo>
                  <a:pt x="38" y="125"/>
                  <a:pt x="48" y="120"/>
                  <a:pt x="58" y="117"/>
                </a:cubicBezTo>
                <a:cubicBezTo>
                  <a:pt x="58" y="117"/>
                  <a:pt x="58" y="117"/>
                  <a:pt x="58" y="117"/>
                </a:cubicBezTo>
                <a:cubicBezTo>
                  <a:pt x="66" y="115"/>
                  <a:pt x="78" y="107"/>
                  <a:pt x="78" y="90"/>
                </a:cubicBezTo>
                <a:cubicBezTo>
                  <a:pt x="78" y="76"/>
                  <a:pt x="73" y="70"/>
                  <a:pt x="70" y="66"/>
                </a:cubicBezTo>
                <a:cubicBezTo>
                  <a:pt x="69" y="65"/>
                  <a:pt x="68" y="64"/>
                  <a:pt x="69" y="65"/>
                </a:cubicBezTo>
                <a:cubicBezTo>
                  <a:pt x="68" y="64"/>
                  <a:pt x="67" y="61"/>
                  <a:pt x="69" y="54"/>
                </a:cubicBezTo>
                <a:cubicBezTo>
                  <a:pt x="70" y="50"/>
                  <a:pt x="68" y="48"/>
                  <a:pt x="68" y="48"/>
                </a:cubicBezTo>
                <a:cubicBezTo>
                  <a:pt x="66" y="43"/>
                  <a:pt x="62" y="34"/>
                  <a:pt x="65" y="27"/>
                </a:cubicBezTo>
                <a:cubicBezTo>
                  <a:pt x="69" y="17"/>
                  <a:pt x="73" y="15"/>
                  <a:pt x="79" y="12"/>
                </a:cubicBezTo>
                <a:cubicBezTo>
                  <a:pt x="80" y="11"/>
                  <a:pt x="80" y="11"/>
                  <a:pt x="80" y="11"/>
                </a:cubicBezTo>
                <a:cubicBezTo>
                  <a:pt x="82" y="10"/>
                  <a:pt x="87" y="8"/>
                  <a:pt x="93" y="8"/>
                </a:cubicBezTo>
                <a:cubicBezTo>
                  <a:pt x="96" y="8"/>
                  <a:pt x="98" y="9"/>
                  <a:pt x="100" y="10"/>
                </a:cubicBezTo>
                <a:cubicBezTo>
                  <a:pt x="103" y="11"/>
                  <a:pt x="105" y="14"/>
                  <a:pt x="108" y="22"/>
                </a:cubicBezTo>
                <a:cubicBezTo>
                  <a:pt x="115" y="36"/>
                  <a:pt x="111" y="45"/>
                  <a:pt x="109" y="47"/>
                </a:cubicBezTo>
                <a:cubicBezTo>
                  <a:pt x="107" y="49"/>
                  <a:pt x="107" y="52"/>
                  <a:pt x="107" y="54"/>
                </a:cubicBezTo>
                <a:cubicBezTo>
                  <a:pt x="109" y="61"/>
                  <a:pt x="108" y="64"/>
                  <a:pt x="108" y="64"/>
                </a:cubicBezTo>
                <a:cubicBezTo>
                  <a:pt x="108" y="64"/>
                  <a:pt x="107" y="65"/>
                  <a:pt x="106" y="66"/>
                </a:cubicBezTo>
                <a:cubicBezTo>
                  <a:pt x="103" y="70"/>
                  <a:pt x="98" y="76"/>
                  <a:pt x="98" y="90"/>
                </a:cubicBezTo>
                <a:cubicBezTo>
                  <a:pt x="98" y="107"/>
                  <a:pt x="110" y="115"/>
                  <a:pt x="118" y="117"/>
                </a:cubicBezTo>
                <a:cubicBezTo>
                  <a:pt x="118" y="117"/>
                  <a:pt x="118" y="117"/>
                  <a:pt x="118" y="117"/>
                </a:cubicBezTo>
                <a:cubicBezTo>
                  <a:pt x="128" y="120"/>
                  <a:pt x="138" y="125"/>
                  <a:pt x="140" y="136"/>
                </a:cubicBezTo>
                <a:lnTo>
                  <a:pt x="36" y="136"/>
                </a:lnTo>
                <a:close/>
              </a:path>
            </a:pathLst>
          </a:custGeom>
          <a:solidFill>
            <a:schemeClr val="accent1">
              <a:lumMod val="50000"/>
            </a:schemeClr>
          </a:solidFill>
          <a:ln>
            <a:solidFill>
              <a:schemeClr val="accent1">
                <a:lumMod val="50000"/>
              </a:schemeClr>
            </a:solidFill>
          </a:ln>
        </p:spPr>
        <p:txBody>
          <a:bodyPr vert="horz" wrap="square" lIns="91440" tIns="45720" rIns="91440" bIns="45720" numCol="1" anchor="t" anchorCtr="0" compatLnSpc="1">
            <a:prstTxWarp prst="textNoShape">
              <a:avLst/>
            </a:prstTxWarp>
          </a:bodyPr>
          <a:lstStyle/>
          <a:p>
            <a:endParaRPr lang="en-GB"/>
          </a:p>
        </p:txBody>
      </p:sp>
      <p:sp>
        <p:nvSpPr>
          <p:cNvPr id="17" name="Freeform 26">
            <a:extLst>
              <a:ext uri="{FF2B5EF4-FFF2-40B4-BE49-F238E27FC236}">
                <a16:creationId xmlns:a16="http://schemas.microsoft.com/office/drawing/2014/main" id="{67ED85A5-7FD4-7F4B-A099-1B71F0BAFFC4}"/>
              </a:ext>
            </a:extLst>
          </p:cNvPr>
          <p:cNvSpPr>
            <a:spLocks noEditPoints="1"/>
          </p:cNvSpPr>
          <p:nvPr/>
        </p:nvSpPr>
        <p:spPr bwMode="auto">
          <a:xfrm>
            <a:off x="5744583" y="4000018"/>
            <a:ext cx="593440" cy="484751"/>
          </a:xfrm>
          <a:custGeom>
            <a:avLst/>
            <a:gdLst>
              <a:gd name="T0" fmla="*/ 28 w 176"/>
              <a:gd name="T1" fmla="*/ 88 h 144"/>
              <a:gd name="T2" fmla="*/ 4 w 176"/>
              <a:gd name="T3" fmla="*/ 88 h 144"/>
              <a:gd name="T4" fmla="*/ 0 w 176"/>
              <a:gd name="T5" fmla="*/ 92 h 144"/>
              <a:gd name="T6" fmla="*/ 0 w 176"/>
              <a:gd name="T7" fmla="*/ 140 h 144"/>
              <a:gd name="T8" fmla="*/ 4 w 176"/>
              <a:gd name="T9" fmla="*/ 144 h 144"/>
              <a:gd name="T10" fmla="*/ 28 w 176"/>
              <a:gd name="T11" fmla="*/ 144 h 144"/>
              <a:gd name="T12" fmla="*/ 32 w 176"/>
              <a:gd name="T13" fmla="*/ 140 h 144"/>
              <a:gd name="T14" fmla="*/ 32 w 176"/>
              <a:gd name="T15" fmla="*/ 92 h 144"/>
              <a:gd name="T16" fmla="*/ 28 w 176"/>
              <a:gd name="T17" fmla="*/ 88 h 144"/>
              <a:gd name="T18" fmla="*/ 24 w 176"/>
              <a:gd name="T19" fmla="*/ 136 h 144"/>
              <a:gd name="T20" fmla="*/ 8 w 176"/>
              <a:gd name="T21" fmla="*/ 136 h 144"/>
              <a:gd name="T22" fmla="*/ 8 w 176"/>
              <a:gd name="T23" fmla="*/ 96 h 144"/>
              <a:gd name="T24" fmla="*/ 24 w 176"/>
              <a:gd name="T25" fmla="*/ 96 h 144"/>
              <a:gd name="T26" fmla="*/ 24 w 176"/>
              <a:gd name="T27" fmla="*/ 136 h 144"/>
              <a:gd name="T28" fmla="*/ 124 w 176"/>
              <a:gd name="T29" fmla="*/ 64 h 144"/>
              <a:gd name="T30" fmla="*/ 100 w 176"/>
              <a:gd name="T31" fmla="*/ 64 h 144"/>
              <a:gd name="T32" fmla="*/ 96 w 176"/>
              <a:gd name="T33" fmla="*/ 68 h 144"/>
              <a:gd name="T34" fmla="*/ 96 w 176"/>
              <a:gd name="T35" fmla="*/ 140 h 144"/>
              <a:gd name="T36" fmla="*/ 100 w 176"/>
              <a:gd name="T37" fmla="*/ 144 h 144"/>
              <a:gd name="T38" fmla="*/ 124 w 176"/>
              <a:gd name="T39" fmla="*/ 144 h 144"/>
              <a:gd name="T40" fmla="*/ 128 w 176"/>
              <a:gd name="T41" fmla="*/ 140 h 144"/>
              <a:gd name="T42" fmla="*/ 128 w 176"/>
              <a:gd name="T43" fmla="*/ 68 h 144"/>
              <a:gd name="T44" fmla="*/ 124 w 176"/>
              <a:gd name="T45" fmla="*/ 64 h 144"/>
              <a:gd name="T46" fmla="*/ 120 w 176"/>
              <a:gd name="T47" fmla="*/ 136 h 144"/>
              <a:gd name="T48" fmla="*/ 104 w 176"/>
              <a:gd name="T49" fmla="*/ 136 h 144"/>
              <a:gd name="T50" fmla="*/ 104 w 176"/>
              <a:gd name="T51" fmla="*/ 72 h 144"/>
              <a:gd name="T52" fmla="*/ 120 w 176"/>
              <a:gd name="T53" fmla="*/ 72 h 144"/>
              <a:gd name="T54" fmla="*/ 120 w 176"/>
              <a:gd name="T55" fmla="*/ 136 h 144"/>
              <a:gd name="T56" fmla="*/ 76 w 176"/>
              <a:gd name="T57" fmla="*/ 16 h 144"/>
              <a:gd name="T58" fmla="*/ 52 w 176"/>
              <a:gd name="T59" fmla="*/ 16 h 144"/>
              <a:gd name="T60" fmla="*/ 48 w 176"/>
              <a:gd name="T61" fmla="*/ 20 h 144"/>
              <a:gd name="T62" fmla="*/ 48 w 176"/>
              <a:gd name="T63" fmla="*/ 140 h 144"/>
              <a:gd name="T64" fmla="*/ 52 w 176"/>
              <a:gd name="T65" fmla="*/ 144 h 144"/>
              <a:gd name="T66" fmla="*/ 76 w 176"/>
              <a:gd name="T67" fmla="*/ 144 h 144"/>
              <a:gd name="T68" fmla="*/ 80 w 176"/>
              <a:gd name="T69" fmla="*/ 140 h 144"/>
              <a:gd name="T70" fmla="*/ 80 w 176"/>
              <a:gd name="T71" fmla="*/ 20 h 144"/>
              <a:gd name="T72" fmla="*/ 76 w 176"/>
              <a:gd name="T73" fmla="*/ 16 h 144"/>
              <a:gd name="T74" fmla="*/ 72 w 176"/>
              <a:gd name="T75" fmla="*/ 136 h 144"/>
              <a:gd name="T76" fmla="*/ 56 w 176"/>
              <a:gd name="T77" fmla="*/ 136 h 144"/>
              <a:gd name="T78" fmla="*/ 56 w 176"/>
              <a:gd name="T79" fmla="*/ 24 h 144"/>
              <a:gd name="T80" fmla="*/ 72 w 176"/>
              <a:gd name="T81" fmla="*/ 24 h 144"/>
              <a:gd name="T82" fmla="*/ 72 w 176"/>
              <a:gd name="T83" fmla="*/ 136 h 144"/>
              <a:gd name="T84" fmla="*/ 172 w 176"/>
              <a:gd name="T85" fmla="*/ 0 h 144"/>
              <a:gd name="T86" fmla="*/ 148 w 176"/>
              <a:gd name="T87" fmla="*/ 0 h 144"/>
              <a:gd name="T88" fmla="*/ 144 w 176"/>
              <a:gd name="T89" fmla="*/ 4 h 144"/>
              <a:gd name="T90" fmla="*/ 144 w 176"/>
              <a:gd name="T91" fmla="*/ 140 h 144"/>
              <a:gd name="T92" fmla="*/ 148 w 176"/>
              <a:gd name="T93" fmla="*/ 144 h 144"/>
              <a:gd name="T94" fmla="*/ 172 w 176"/>
              <a:gd name="T95" fmla="*/ 144 h 144"/>
              <a:gd name="T96" fmla="*/ 176 w 176"/>
              <a:gd name="T97" fmla="*/ 140 h 144"/>
              <a:gd name="T98" fmla="*/ 176 w 176"/>
              <a:gd name="T99" fmla="*/ 4 h 144"/>
              <a:gd name="T100" fmla="*/ 172 w 176"/>
              <a:gd name="T101" fmla="*/ 0 h 144"/>
              <a:gd name="T102" fmla="*/ 168 w 176"/>
              <a:gd name="T103" fmla="*/ 136 h 144"/>
              <a:gd name="T104" fmla="*/ 152 w 176"/>
              <a:gd name="T105" fmla="*/ 136 h 144"/>
              <a:gd name="T106" fmla="*/ 152 w 176"/>
              <a:gd name="T107" fmla="*/ 8 h 144"/>
              <a:gd name="T108" fmla="*/ 168 w 176"/>
              <a:gd name="T109" fmla="*/ 8 h 144"/>
              <a:gd name="T110" fmla="*/ 168 w 176"/>
              <a:gd name="T111" fmla="*/ 13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 h="144">
                <a:moveTo>
                  <a:pt x="28" y="88"/>
                </a:moveTo>
                <a:cubicBezTo>
                  <a:pt x="4" y="88"/>
                  <a:pt x="4" y="88"/>
                  <a:pt x="4" y="88"/>
                </a:cubicBezTo>
                <a:cubicBezTo>
                  <a:pt x="2" y="88"/>
                  <a:pt x="0" y="90"/>
                  <a:pt x="0" y="92"/>
                </a:cubicBezTo>
                <a:cubicBezTo>
                  <a:pt x="0" y="140"/>
                  <a:pt x="0" y="140"/>
                  <a:pt x="0" y="140"/>
                </a:cubicBezTo>
                <a:cubicBezTo>
                  <a:pt x="0" y="142"/>
                  <a:pt x="2" y="144"/>
                  <a:pt x="4" y="144"/>
                </a:cubicBezTo>
                <a:cubicBezTo>
                  <a:pt x="28" y="144"/>
                  <a:pt x="28" y="144"/>
                  <a:pt x="28" y="144"/>
                </a:cubicBezTo>
                <a:cubicBezTo>
                  <a:pt x="30" y="144"/>
                  <a:pt x="32" y="142"/>
                  <a:pt x="32" y="140"/>
                </a:cubicBezTo>
                <a:cubicBezTo>
                  <a:pt x="32" y="92"/>
                  <a:pt x="32" y="92"/>
                  <a:pt x="32" y="92"/>
                </a:cubicBezTo>
                <a:cubicBezTo>
                  <a:pt x="32" y="90"/>
                  <a:pt x="30" y="88"/>
                  <a:pt x="28" y="88"/>
                </a:cubicBezTo>
                <a:moveTo>
                  <a:pt x="24" y="136"/>
                </a:moveTo>
                <a:cubicBezTo>
                  <a:pt x="8" y="136"/>
                  <a:pt x="8" y="136"/>
                  <a:pt x="8" y="136"/>
                </a:cubicBezTo>
                <a:cubicBezTo>
                  <a:pt x="8" y="96"/>
                  <a:pt x="8" y="96"/>
                  <a:pt x="8" y="96"/>
                </a:cubicBezTo>
                <a:cubicBezTo>
                  <a:pt x="24" y="96"/>
                  <a:pt x="24" y="96"/>
                  <a:pt x="24" y="96"/>
                </a:cubicBezTo>
                <a:lnTo>
                  <a:pt x="24" y="136"/>
                </a:lnTo>
                <a:close/>
                <a:moveTo>
                  <a:pt x="124" y="64"/>
                </a:moveTo>
                <a:cubicBezTo>
                  <a:pt x="100" y="64"/>
                  <a:pt x="100" y="64"/>
                  <a:pt x="100" y="64"/>
                </a:cubicBezTo>
                <a:cubicBezTo>
                  <a:pt x="98" y="64"/>
                  <a:pt x="96" y="66"/>
                  <a:pt x="96" y="68"/>
                </a:cubicBezTo>
                <a:cubicBezTo>
                  <a:pt x="96" y="140"/>
                  <a:pt x="96" y="140"/>
                  <a:pt x="96" y="140"/>
                </a:cubicBezTo>
                <a:cubicBezTo>
                  <a:pt x="96" y="142"/>
                  <a:pt x="98" y="144"/>
                  <a:pt x="100" y="144"/>
                </a:cubicBezTo>
                <a:cubicBezTo>
                  <a:pt x="124" y="144"/>
                  <a:pt x="124" y="144"/>
                  <a:pt x="124" y="144"/>
                </a:cubicBezTo>
                <a:cubicBezTo>
                  <a:pt x="126" y="144"/>
                  <a:pt x="128" y="142"/>
                  <a:pt x="128" y="140"/>
                </a:cubicBezTo>
                <a:cubicBezTo>
                  <a:pt x="128" y="68"/>
                  <a:pt x="128" y="68"/>
                  <a:pt x="128" y="68"/>
                </a:cubicBezTo>
                <a:cubicBezTo>
                  <a:pt x="128" y="66"/>
                  <a:pt x="126" y="64"/>
                  <a:pt x="124" y="64"/>
                </a:cubicBezTo>
                <a:moveTo>
                  <a:pt x="120" y="136"/>
                </a:moveTo>
                <a:cubicBezTo>
                  <a:pt x="104" y="136"/>
                  <a:pt x="104" y="136"/>
                  <a:pt x="104" y="136"/>
                </a:cubicBezTo>
                <a:cubicBezTo>
                  <a:pt x="104" y="72"/>
                  <a:pt x="104" y="72"/>
                  <a:pt x="104" y="72"/>
                </a:cubicBezTo>
                <a:cubicBezTo>
                  <a:pt x="120" y="72"/>
                  <a:pt x="120" y="72"/>
                  <a:pt x="120" y="72"/>
                </a:cubicBezTo>
                <a:lnTo>
                  <a:pt x="120" y="136"/>
                </a:lnTo>
                <a:close/>
                <a:moveTo>
                  <a:pt x="76" y="16"/>
                </a:moveTo>
                <a:cubicBezTo>
                  <a:pt x="52" y="16"/>
                  <a:pt x="52" y="16"/>
                  <a:pt x="52" y="16"/>
                </a:cubicBezTo>
                <a:cubicBezTo>
                  <a:pt x="50" y="16"/>
                  <a:pt x="48" y="18"/>
                  <a:pt x="48" y="20"/>
                </a:cubicBezTo>
                <a:cubicBezTo>
                  <a:pt x="48" y="140"/>
                  <a:pt x="48" y="140"/>
                  <a:pt x="48" y="140"/>
                </a:cubicBezTo>
                <a:cubicBezTo>
                  <a:pt x="48" y="142"/>
                  <a:pt x="50" y="144"/>
                  <a:pt x="52" y="144"/>
                </a:cubicBezTo>
                <a:cubicBezTo>
                  <a:pt x="76" y="144"/>
                  <a:pt x="76" y="144"/>
                  <a:pt x="76" y="144"/>
                </a:cubicBezTo>
                <a:cubicBezTo>
                  <a:pt x="78" y="144"/>
                  <a:pt x="80" y="142"/>
                  <a:pt x="80" y="140"/>
                </a:cubicBezTo>
                <a:cubicBezTo>
                  <a:pt x="80" y="20"/>
                  <a:pt x="80" y="20"/>
                  <a:pt x="80" y="20"/>
                </a:cubicBezTo>
                <a:cubicBezTo>
                  <a:pt x="80" y="18"/>
                  <a:pt x="78" y="16"/>
                  <a:pt x="76" y="16"/>
                </a:cubicBezTo>
                <a:moveTo>
                  <a:pt x="72" y="136"/>
                </a:moveTo>
                <a:cubicBezTo>
                  <a:pt x="56" y="136"/>
                  <a:pt x="56" y="136"/>
                  <a:pt x="56" y="136"/>
                </a:cubicBezTo>
                <a:cubicBezTo>
                  <a:pt x="56" y="24"/>
                  <a:pt x="56" y="24"/>
                  <a:pt x="56" y="24"/>
                </a:cubicBezTo>
                <a:cubicBezTo>
                  <a:pt x="72" y="24"/>
                  <a:pt x="72" y="24"/>
                  <a:pt x="72" y="24"/>
                </a:cubicBezTo>
                <a:lnTo>
                  <a:pt x="72" y="136"/>
                </a:lnTo>
                <a:close/>
                <a:moveTo>
                  <a:pt x="172" y="0"/>
                </a:moveTo>
                <a:cubicBezTo>
                  <a:pt x="148" y="0"/>
                  <a:pt x="148" y="0"/>
                  <a:pt x="148" y="0"/>
                </a:cubicBezTo>
                <a:cubicBezTo>
                  <a:pt x="146" y="0"/>
                  <a:pt x="144" y="2"/>
                  <a:pt x="144" y="4"/>
                </a:cubicBezTo>
                <a:cubicBezTo>
                  <a:pt x="144" y="140"/>
                  <a:pt x="144" y="140"/>
                  <a:pt x="144" y="140"/>
                </a:cubicBezTo>
                <a:cubicBezTo>
                  <a:pt x="144" y="142"/>
                  <a:pt x="146" y="144"/>
                  <a:pt x="148" y="144"/>
                </a:cubicBezTo>
                <a:cubicBezTo>
                  <a:pt x="172" y="144"/>
                  <a:pt x="172" y="144"/>
                  <a:pt x="172" y="144"/>
                </a:cubicBezTo>
                <a:cubicBezTo>
                  <a:pt x="174" y="144"/>
                  <a:pt x="176" y="142"/>
                  <a:pt x="176" y="140"/>
                </a:cubicBezTo>
                <a:cubicBezTo>
                  <a:pt x="176" y="4"/>
                  <a:pt x="176" y="4"/>
                  <a:pt x="176" y="4"/>
                </a:cubicBezTo>
                <a:cubicBezTo>
                  <a:pt x="176" y="2"/>
                  <a:pt x="174" y="0"/>
                  <a:pt x="172" y="0"/>
                </a:cubicBezTo>
                <a:moveTo>
                  <a:pt x="168" y="136"/>
                </a:moveTo>
                <a:cubicBezTo>
                  <a:pt x="152" y="136"/>
                  <a:pt x="152" y="136"/>
                  <a:pt x="152" y="136"/>
                </a:cubicBezTo>
                <a:cubicBezTo>
                  <a:pt x="152" y="8"/>
                  <a:pt x="152" y="8"/>
                  <a:pt x="152" y="8"/>
                </a:cubicBezTo>
                <a:cubicBezTo>
                  <a:pt x="168" y="8"/>
                  <a:pt x="168" y="8"/>
                  <a:pt x="168" y="8"/>
                </a:cubicBezTo>
                <a:lnTo>
                  <a:pt x="168" y="136"/>
                </a:lnTo>
                <a:close/>
              </a:path>
            </a:pathLst>
          </a:custGeom>
          <a:solidFill>
            <a:schemeClr val="accent1">
              <a:lumMod val="50000"/>
            </a:schemeClr>
          </a:solidFill>
          <a:ln>
            <a:solidFill>
              <a:schemeClr val="accent1">
                <a:lumMod val="50000"/>
              </a:schemeClr>
            </a:solidFill>
          </a:ln>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7788593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left)">
                                      <p:cBhvr>
                                        <p:cTn id="11" dur="500"/>
                                        <p:tgtEl>
                                          <p:spTgt spid="9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95"/>
                                        </p:tgtEl>
                                        <p:attrNameLst>
                                          <p:attrName>style.visibility</p:attrName>
                                        </p:attrNameLst>
                                      </p:cBhvr>
                                      <p:to>
                                        <p:strVal val="visible"/>
                                      </p:to>
                                    </p:set>
                                    <p:animEffect transition="in" filter="wipe(left)">
                                      <p:cBhvr>
                                        <p:cTn id="24" dur="500"/>
                                        <p:tgtEl>
                                          <p:spTgt spid="95"/>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96"/>
                                        </p:tgtEl>
                                        <p:attrNameLst>
                                          <p:attrName>style.visibility</p:attrName>
                                        </p:attrNameLst>
                                      </p:cBhvr>
                                      <p:to>
                                        <p:strVal val="visible"/>
                                      </p:to>
                                    </p:set>
                                    <p:animEffect transition="in" filter="wipe(left)">
                                      <p:cBhvr>
                                        <p:cTn id="28" dur="500"/>
                                        <p:tgtEl>
                                          <p:spTgt spid="96"/>
                                        </p:tgtEl>
                                      </p:cBhvr>
                                    </p:animEffect>
                                  </p:childTnLst>
                                </p:cTn>
                              </p:par>
                            </p:childTnLst>
                          </p:cTn>
                        </p:par>
                        <p:par>
                          <p:cTn id="29" fill="hold">
                            <p:stCondLst>
                              <p:cond delay="3000"/>
                            </p:stCondLst>
                            <p:childTnLst>
                              <p:par>
                                <p:cTn id="30" presetID="2" presetClass="entr" presetSubtype="2"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1+#ppt_w/2"/>
                                          </p:val>
                                        </p:tav>
                                        <p:tav tm="100000">
                                          <p:val>
                                            <p:strVal val="#ppt_x"/>
                                          </p:val>
                                        </p:tav>
                                      </p:tavLst>
                                    </p:anim>
                                    <p:anim calcmode="lin" valueType="num">
                                      <p:cBhvr additive="base">
                                        <p:cTn id="33"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3" grpId="0"/>
      <p:bldP spid="14" grpId="0"/>
      <p:bldP spid="15" grpId="0" animBg="1"/>
      <p:bldP spid="29" grpId="0" animBg="1"/>
      <p:bldP spid="95" grpId="0"/>
      <p:bldP spid="9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able 37"/>
          <p:cNvGraphicFramePr>
            <a:graphicFrameLocks noGrp="1"/>
          </p:cNvGraphicFramePr>
          <p:nvPr>
            <p:extLst>
              <p:ext uri="{D42A27DB-BD31-4B8C-83A1-F6EECF244321}">
                <p14:modId xmlns:p14="http://schemas.microsoft.com/office/powerpoint/2010/main" val="1739682548"/>
              </p:ext>
            </p:extLst>
          </p:nvPr>
        </p:nvGraphicFramePr>
        <p:xfrm>
          <a:off x="1343192" y="1636262"/>
          <a:ext cx="10156010" cy="4724520"/>
        </p:xfrm>
        <a:graphic>
          <a:graphicData uri="http://schemas.openxmlformats.org/drawingml/2006/table">
            <a:tbl>
              <a:tblPr firstRow="1" bandRow="1">
                <a:tableStyleId>{C083E6E3-FA7D-4D7B-A595-EF9225AFEA82}</a:tableStyleId>
              </a:tblPr>
              <a:tblGrid>
                <a:gridCol w="2862326">
                  <a:extLst>
                    <a:ext uri="{9D8B030D-6E8A-4147-A177-3AD203B41FA5}">
                      <a16:colId xmlns:a16="http://schemas.microsoft.com/office/drawing/2014/main" val="20000"/>
                    </a:ext>
                  </a:extLst>
                </a:gridCol>
                <a:gridCol w="1996550">
                  <a:extLst>
                    <a:ext uri="{9D8B030D-6E8A-4147-A177-3AD203B41FA5}">
                      <a16:colId xmlns:a16="http://schemas.microsoft.com/office/drawing/2014/main" val="20001"/>
                    </a:ext>
                  </a:extLst>
                </a:gridCol>
                <a:gridCol w="2648567">
                  <a:extLst>
                    <a:ext uri="{9D8B030D-6E8A-4147-A177-3AD203B41FA5}">
                      <a16:colId xmlns:a16="http://schemas.microsoft.com/office/drawing/2014/main" val="20002"/>
                    </a:ext>
                  </a:extLst>
                </a:gridCol>
                <a:gridCol w="2648567">
                  <a:extLst>
                    <a:ext uri="{9D8B030D-6E8A-4147-A177-3AD203B41FA5}">
                      <a16:colId xmlns:a16="http://schemas.microsoft.com/office/drawing/2014/main" val="20003"/>
                    </a:ext>
                  </a:extLst>
                </a:gridCol>
              </a:tblGrid>
              <a:tr h="332387">
                <a:tc>
                  <a:txBody>
                    <a:bodyPr/>
                    <a:lstStyle>
                      <a:lvl1pPr marL="0" algn="l" defTabSz="1219170" rtl="0" eaLnBrk="1" latinLnBrk="0" hangingPunct="1">
                        <a:defRPr sz="2400" b="1" kern="1200">
                          <a:solidFill>
                            <a:schemeClr val="tx1"/>
                          </a:solidFill>
                          <a:latin typeface="Open Sans Light"/>
                          <a:ea typeface=""/>
                          <a:cs typeface=""/>
                        </a:defRPr>
                      </a:lvl1pPr>
                      <a:lvl2pPr marL="609585" algn="l" defTabSz="1219170" rtl="0" eaLnBrk="1" latinLnBrk="0" hangingPunct="1">
                        <a:defRPr sz="2400" b="1" kern="1200">
                          <a:solidFill>
                            <a:schemeClr val="tx1"/>
                          </a:solidFill>
                          <a:latin typeface="Open Sans Light"/>
                          <a:ea typeface=""/>
                          <a:cs typeface=""/>
                        </a:defRPr>
                      </a:lvl2pPr>
                      <a:lvl3pPr marL="1219170" algn="l" defTabSz="1219170" rtl="0" eaLnBrk="1" latinLnBrk="0" hangingPunct="1">
                        <a:defRPr sz="2400" b="1" kern="1200">
                          <a:solidFill>
                            <a:schemeClr val="tx1"/>
                          </a:solidFill>
                          <a:latin typeface="Open Sans Light"/>
                          <a:ea typeface=""/>
                          <a:cs typeface=""/>
                        </a:defRPr>
                      </a:lvl3pPr>
                      <a:lvl4pPr marL="1828754" algn="l" defTabSz="1219170" rtl="0" eaLnBrk="1" latinLnBrk="0" hangingPunct="1">
                        <a:defRPr sz="2400" b="1" kern="1200">
                          <a:solidFill>
                            <a:schemeClr val="tx1"/>
                          </a:solidFill>
                          <a:latin typeface="Open Sans Light"/>
                          <a:ea typeface=""/>
                          <a:cs typeface=""/>
                        </a:defRPr>
                      </a:lvl4pPr>
                      <a:lvl5pPr marL="2438339" algn="l" defTabSz="1219170" rtl="0" eaLnBrk="1" latinLnBrk="0" hangingPunct="1">
                        <a:defRPr sz="2400" b="1" kern="1200">
                          <a:solidFill>
                            <a:schemeClr val="tx1"/>
                          </a:solidFill>
                          <a:latin typeface="Open Sans Light"/>
                          <a:ea typeface=""/>
                          <a:cs typeface=""/>
                        </a:defRPr>
                      </a:lvl5pPr>
                      <a:lvl6pPr marL="3047924" algn="l" defTabSz="1219170" rtl="0" eaLnBrk="1" latinLnBrk="0" hangingPunct="1">
                        <a:defRPr sz="2400" b="1" kern="1200">
                          <a:solidFill>
                            <a:schemeClr val="tx1"/>
                          </a:solidFill>
                          <a:latin typeface="Open Sans Light"/>
                          <a:ea typeface=""/>
                          <a:cs typeface=""/>
                        </a:defRPr>
                      </a:lvl6pPr>
                      <a:lvl7pPr marL="3657509" algn="l" defTabSz="1219170" rtl="0" eaLnBrk="1" latinLnBrk="0" hangingPunct="1">
                        <a:defRPr sz="2400" b="1" kern="1200">
                          <a:solidFill>
                            <a:schemeClr val="tx1"/>
                          </a:solidFill>
                          <a:latin typeface="Open Sans Light"/>
                          <a:ea typeface=""/>
                          <a:cs typeface=""/>
                        </a:defRPr>
                      </a:lvl7pPr>
                      <a:lvl8pPr marL="4267093" algn="l" defTabSz="1219170" rtl="0" eaLnBrk="1" latinLnBrk="0" hangingPunct="1">
                        <a:defRPr sz="2400" b="1" kern="1200">
                          <a:solidFill>
                            <a:schemeClr val="tx1"/>
                          </a:solidFill>
                          <a:latin typeface="Open Sans Light"/>
                          <a:ea typeface=""/>
                          <a:cs typeface=""/>
                        </a:defRPr>
                      </a:lvl8pPr>
                      <a:lvl9pPr marL="4876678" algn="l" defTabSz="1219170" rtl="0" eaLnBrk="1" latinLnBrk="0" hangingPunct="1">
                        <a:defRPr sz="2400" b="1" kern="1200">
                          <a:solidFill>
                            <a:schemeClr val="tx1"/>
                          </a:solidFill>
                          <a:latin typeface="Open Sans Light"/>
                          <a:ea typeface=""/>
                          <a:cs typeface=""/>
                        </a:defRPr>
                      </a:lvl9pPr>
                    </a:lstStyle>
                    <a:p>
                      <a:pPr algn="ctr"/>
                      <a:endParaRPr lang="en-US" sz="1900" b="0" dirty="0">
                        <a:solidFill>
                          <a:schemeClr val="bg1">
                            <a:lumMod val="50000"/>
                          </a:schemeClr>
                        </a:solidFill>
                        <a:latin typeface="+mj-lt"/>
                      </a:endParaRPr>
                    </a:p>
                  </a:txBody>
                  <a:tcPr marL="121920" marR="121920" marT="60960" marB="60960" anchor="b"/>
                </a:tc>
                <a:tc>
                  <a:txBody>
                    <a:bodyPr/>
                    <a:lstStyle>
                      <a:lvl1pPr marL="0" algn="l" defTabSz="1219170" rtl="0" eaLnBrk="1" latinLnBrk="0" hangingPunct="1">
                        <a:defRPr sz="2400" b="1" kern="1200">
                          <a:solidFill>
                            <a:schemeClr val="tx1"/>
                          </a:solidFill>
                          <a:latin typeface="Open Sans Light"/>
                          <a:ea typeface=""/>
                          <a:cs typeface=""/>
                        </a:defRPr>
                      </a:lvl1pPr>
                      <a:lvl2pPr marL="609585" algn="l" defTabSz="1219170" rtl="0" eaLnBrk="1" latinLnBrk="0" hangingPunct="1">
                        <a:defRPr sz="2400" b="1" kern="1200">
                          <a:solidFill>
                            <a:schemeClr val="tx1"/>
                          </a:solidFill>
                          <a:latin typeface="Open Sans Light"/>
                          <a:ea typeface=""/>
                          <a:cs typeface=""/>
                        </a:defRPr>
                      </a:lvl2pPr>
                      <a:lvl3pPr marL="1219170" algn="l" defTabSz="1219170" rtl="0" eaLnBrk="1" latinLnBrk="0" hangingPunct="1">
                        <a:defRPr sz="2400" b="1" kern="1200">
                          <a:solidFill>
                            <a:schemeClr val="tx1"/>
                          </a:solidFill>
                          <a:latin typeface="Open Sans Light"/>
                          <a:ea typeface=""/>
                          <a:cs typeface=""/>
                        </a:defRPr>
                      </a:lvl3pPr>
                      <a:lvl4pPr marL="1828754" algn="l" defTabSz="1219170" rtl="0" eaLnBrk="1" latinLnBrk="0" hangingPunct="1">
                        <a:defRPr sz="2400" b="1" kern="1200">
                          <a:solidFill>
                            <a:schemeClr val="tx1"/>
                          </a:solidFill>
                          <a:latin typeface="Open Sans Light"/>
                          <a:ea typeface=""/>
                          <a:cs typeface=""/>
                        </a:defRPr>
                      </a:lvl4pPr>
                      <a:lvl5pPr marL="2438339" algn="l" defTabSz="1219170" rtl="0" eaLnBrk="1" latinLnBrk="0" hangingPunct="1">
                        <a:defRPr sz="2400" b="1" kern="1200">
                          <a:solidFill>
                            <a:schemeClr val="tx1"/>
                          </a:solidFill>
                          <a:latin typeface="Open Sans Light"/>
                          <a:ea typeface=""/>
                          <a:cs typeface=""/>
                        </a:defRPr>
                      </a:lvl5pPr>
                      <a:lvl6pPr marL="3047924" algn="l" defTabSz="1219170" rtl="0" eaLnBrk="1" latinLnBrk="0" hangingPunct="1">
                        <a:defRPr sz="2400" b="1" kern="1200">
                          <a:solidFill>
                            <a:schemeClr val="tx1"/>
                          </a:solidFill>
                          <a:latin typeface="Open Sans Light"/>
                          <a:ea typeface=""/>
                          <a:cs typeface=""/>
                        </a:defRPr>
                      </a:lvl6pPr>
                      <a:lvl7pPr marL="3657509" algn="l" defTabSz="1219170" rtl="0" eaLnBrk="1" latinLnBrk="0" hangingPunct="1">
                        <a:defRPr sz="2400" b="1" kern="1200">
                          <a:solidFill>
                            <a:schemeClr val="tx1"/>
                          </a:solidFill>
                          <a:latin typeface="Open Sans Light"/>
                          <a:ea typeface=""/>
                          <a:cs typeface=""/>
                        </a:defRPr>
                      </a:lvl7pPr>
                      <a:lvl8pPr marL="4267093" algn="l" defTabSz="1219170" rtl="0" eaLnBrk="1" latinLnBrk="0" hangingPunct="1">
                        <a:defRPr sz="2400" b="1" kern="1200">
                          <a:solidFill>
                            <a:schemeClr val="tx1"/>
                          </a:solidFill>
                          <a:latin typeface="Open Sans Light"/>
                          <a:ea typeface=""/>
                          <a:cs typeface=""/>
                        </a:defRPr>
                      </a:lvl8pPr>
                      <a:lvl9pPr marL="4876678" algn="l" defTabSz="1219170" rtl="0" eaLnBrk="1" latinLnBrk="0" hangingPunct="1">
                        <a:defRPr sz="2400" b="1" kern="1200">
                          <a:solidFill>
                            <a:schemeClr val="tx1"/>
                          </a:solidFill>
                          <a:latin typeface="Open Sans Light"/>
                          <a:ea typeface=""/>
                          <a:cs typeface=""/>
                        </a:defRPr>
                      </a:lvl9pPr>
                    </a:lstStyle>
                    <a:p>
                      <a:pPr algn="ctr"/>
                      <a:r>
                        <a:rPr lang="en-US" sz="1400" dirty="0">
                          <a:latin typeface="Lato" panose="020F0502020204030203" pitchFamily="34" charset="0"/>
                          <a:ea typeface="Lato" panose="020F0502020204030203" pitchFamily="34" charset="0"/>
                          <a:cs typeface="Lato" panose="020F0502020204030203" pitchFamily="34" charset="0"/>
                        </a:rPr>
                        <a:t>Exceeds Goals</a:t>
                      </a:r>
                      <a:endParaRPr lang="en-US" sz="1400" b="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txBody>
                  <a:tcPr marL="121920" marR="121920" marT="60960" marB="60960" anchor="b"/>
                </a:tc>
                <a:tc>
                  <a:txBody>
                    <a:bodyPr/>
                    <a:lstStyle>
                      <a:lvl1pPr marL="0" algn="l" defTabSz="1219170" rtl="0" eaLnBrk="1" latinLnBrk="0" hangingPunct="1">
                        <a:defRPr sz="2400" b="1" kern="1200">
                          <a:solidFill>
                            <a:schemeClr val="tx1"/>
                          </a:solidFill>
                          <a:latin typeface="Open Sans Light"/>
                          <a:ea typeface=""/>
                          <a:cs typeface=""/>
                        </a:defRPr>
                      </a:lvl1pPr>
                      <a:lvl2pPr marL="609585" algn="l" defTabSz="1219170" rtl="0" eaLnBrk="1" latinLnBrk="0" hangingPunct="1">
                        <a:defRPr sz="2400" b="1" kern="1200">
                          <a:solidFill>
                            <a:schemeClr val="tx1"/>
                          </a:solidFill>
                          <a:latin typeface="Open Sans Light"/>
                          <a:ea typeface=""/>
                          <a:cs typeface=""/>
                        </a:defRPr>
                      </a:lvl2pPr>
                      <a:lvl3pPr marL="1219170" algn="l" defTabSz="1219170" rtl="0" eaLnBrk="1" latinLnBrk="0" hangingPunct="1">
                        <a:defRPr sz="2400" b="1" kern="1200">
                          <a:solidFill>
                            <a:schemeClr val="tx1"/>
                          </a:solidFill>
                          <a:latin typeface="Open Sans Light"/>
                          <a:ea typeface=""/>
                          <a:cs typeface=""/>
                        </a:defRPr>
                      </a:lvl3pPr>
                      <a:lvl4pPr marL="1828754" algn="l" defTabSz="1219170" rtl="0" eaLnBrk="1" latinLnBrk="0" hangingPunct="1">
                        <a:defRPr sz="2400" b="1" kern="1200">
                          <a:solidFill>
                            <a:schemeClr val="tx1"/>
                          </a:solidFill>
                          <a:latin typeface="Open Sans Light"/>
                          <a:ea typeface=""/>
                          <a:cs typeface=""/>
                        </a:defRPr>
                      </a:lvl4pPr>
                      <a:lvl5pPr marL="2438339" algn="l" defTabSz="1219170" rtl="0" eaLnBrk="1" latinLnBrk="0" hangingPunct="1">
                        <a:defRPr sz="2400" b="1" kern="1200">
                          <a:solidFill>
                            <a:schemeClr val="tx1"/>
                          </a:solidFill>
                          <a:latin typeface="Open Sans Light"/>
                          <a:ea typeface=""/>
                          <a:cs typeface=""/>
                        </a:defRPr>
                      </a:lvl5pPr>
                      <a:lvl6pPr marL="3047924" algn="l" defTabSz="1219170" rtl="0" eaLnBrk="1" latinLnBrk="0" hangingPunct="1">
                        <a:defRPr sz="2400" b="1" kern="1200">
                          <a:solidFill>
                            <a:schemeClr val="tx1"/>
                          </a:solidFill>
                          <a:latin typeface="Open Sans Light"/>
                          <a:ea typeface=""/>
                          <a:cs typeface=""/>
                        </a:defRPr>
                      </a:lvl6pPr>
                      <a:lvl7pPr marL="3657509" algn="l" defTabSz="1219170" rtl="0" eaLnBrk="1" latinLnBrk="0" hangingPunct="1">
                        <a:defRPr sz="2400" b="1" kern="1200">
                          <a:solidFill>
                            <a:schemeClr val="tx1"/>
                          </a:solidFill>
                          <a:latin typeface="Open Sans Light"/>
                          <a:ea typeface=""/>
                          <a:cs typeface=""/>
                        </a:defRPr>
                      </a:lvl7pPr>
                      <a:lvl8pPr marL="4267093" algn="l" defTabSz="1219170" rtl="0" eaLnBrk="1" latinLnBrk="0" hangingPunct="1">
                        <a:defRPr sz="2400" b="1" kern="1200">
                          <a:solidFill>
                            <a:schemeClr val="tx1"/>
                          </a:solidFill>
                          <a:latin typeface="Open Sans Light"/>
                          <a:ea typeface=""/>
                          <a:cs typeface=""/>
                        </a:defRPr>
                      </a:lvl8pPr>
                      <a:lvl9pPr marL="4876678" algn="l" defTabSz="1219170" rtl="0" eaLnBrk="1" latinLnBrk="0" hangingPunct="1">
                        <a:defRPr sz="2400" b="1" kern="1200">
                          <a:solidFill>
                            <a:schemeClr val="tx1"/>
                          </a:solidFill>
                          <a:latin typeface="Open Sans Light"/>
                          <a:ea typeface=""/>
                          <a:cs typeface=""/>
                        </a:defRPr>
                      </a:lvl9pPr>
                    </a:lstStyle>
                    <a:p>
                      <a:pPr algn="ctr"/>
                      <a:r>
                        <a:rPr lang="en-US" sz="1400" dirty="0">
                          <a:latin typeface="Lato" panose="020F0502020204030203" pitchFamily="34" charset="0"/>
                          <a:ea typeface="Lato" panose="020F0502020204030203" pitchFamily="34" charset="0"/>
                          <a:cs typeface="Lato" panose="020F0502020204030203" pitchFamily="34" charset="0"/>
                        </a:rPr>
                        <a:t>Meets Goals</a:t>
                      </a:r>
                      <a:endParaRPr lang="en-US" sz="1400" b="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txBody>
                  <a:tcPr marL="121920" marR="121920" marT="60960" marB="60960" anchor="b"/>
                </a:tc>
                <a:tc>
                  <a:txBody>
                    <a:bodyPr/>
                    <a:lstStyle>
                      <a:lvl1pPr marL="0" algn="l" defTabSz="1219170" rtl="0" eaLnBrk="1" latinLnBrk="0" hangingPunct="1">
                        <a:defRPr sz="2400" b="1" kern="1200">
                          <a:solidFill>
                            <a:schemeClr val="tx1"/>
                          </a:solidFill>
                          <a:latin typeface="Open Sans Light"/>
                          <a:ea typeface=""/>
                          <a:cs typeface=""/>
                        </a:defRPr>
                      </a:lvl1pPr>
                      <a:lvl2pPr marL="609585" algn="l" defTabSz="1219170" rtl="0" eaLnBrk="1" latinLnBrk="0" hangingPunct="1">
                        <a:defRPr sz="2400" b="1" kern="1200">
                          <a:solidFill>
                            <a:schemeClr val="tx1"/>
                          </a:solidFill>
                          <a:latin typeface="Open Sans Light"/>
                          <a:ea typeface=""/>
                          <a:cs typeface=""/>
                        </a:defRPr>
                      </a:lvl2pPr>
                      <a:lvl3pPr marL="1219170" algn="l" defTabSz="1219170" rtl="0" eaLnBrk="1" latinLnBrk="0" hangingPunct="1">
                        <a:defRPr sz="2400" b="1" kern="1200">
                          <a:solidFill>
                            <a:schemeClr val="tx1"/>
                          </a:solidFill>
                          <a:latin typeface="Open Sans Light"/>
                          <a:ea typeface=""/>
                          <a:cs typeface=""/>
                        </a:defRPr>
                      </a:lvl3pPr>
                      <a:lvl4pPr marL="1828754" algn="l" defTabSz="1219170" rtl="0" eaLnBrk="1" latinLnBrk="0" hangingPunct="1">
                        <a:defRPr sz="2400" b="1" kern="1200">
                          <a:solidFill>
                            <a:schemeClr val="tx1"/>
                          </a:solidFill>
                          <a:latin typeface="Open Sans Light"/>
                          <a:ea typeface=""/>
                          <a:cs typeface=""/>
                        </a:defRPr>
                      </a:lvl4pPr>
                      <a:lvl5pPr marL="2438339" algn="l" defTabSz="1219170" rtl="0" eaLnBrk="1" latinLnBrk="0" hangingPunct="1">
                        <a:defRPr sz="2400" b="1" kern="1200">
                          <a:solidFill>
                            <a:schemeClr val="tx1"/>
                          </a:solidFill>
                          <a:latin typeface="Open Sans Light"/>
                          <a:ea typeface=""/>
                          <a:cs typeface=""/>
                        </a:defRPr>
                      </a:lvl5pPr>
                      <a:lvl6pPr marL="3047924" algn="l" defTabSz="1219170" rtl="0" eaLnBrk="1" latinLnBrk="0" hangingPunct="1">
                        <a:defRPr sz="2400" b="1" kern="1200">
                          <a:solidFill>
                            <a:schemeClr val="tx1"/>
                          </a:solidFill>
                          <a:latin typeface="Open Sans Light"/>
                          <a:ea typeface=""/>
                          <a:cs typeface=""/>
                        </a:defRPr>
                      </a:lvl6pPr>
                      <a:lvl7pPr marL="3657509" algn="l" defTabSz="1219170" rtl="0" eaLnBrk="1" latinLnBrk="0" hangingPunct="1">
                        <a:defRPr sz="2400" b="1" kern="1200">
                          <a:solidFill>
                            <a:schemeClr val="tx1"/>
                          </a:solidFill>
                          <a:latin typeface="Open Sans Light"/>
                          <a:ea typeface=""/>
                          <a:cs typeface=""/>
                        </a:defRPr>
                      </a:lvl7pPr>
                      <a:lvl8pPr marL="4267093" algn="l" defTabSz="1219170" rtl="0" eaLnBrk="1" latinLnBrk="0" hangingPunct="1">
                        <a:defRPr sz="2400" b="1" kern="1200">
                          <a:solidFill>
                            <a:schemeClr val="tx1"/>
                          </a:solidFill>
                          <a:latin typeface="Open Sans Light"/>
                          <a:ea typeface=""/>
                          <a:cs typeface=""/>
                        </a:defRPr>
                      </a:lvl8pPr>
                      <a:lvl9pPr marL="4876678" algn="l" defTabSz="1219170" rtl="0" eaLnBrk="1" latinLnBrk="0" hangingPunct="1">
                        <a:defRPr sz="2400" b="1" kern="1200">
                          <a:solidFill>
                            <a:schemeClr val="tx1"/>
                          </a:solidFill>
                          <a:latin typeface="Open Sans Light"/>
                          <a:ea typeface=""/>
                          <a:cs typeface=""/>
                        </a:defRPr>
                      </a:lvl9pPr>
                    </a:lstStyle>
                    <a:p>
                      <a:pPr algn="ctr"/>
                      <a:r>
                        <a:rPr lang="en-US" sz="1400" dirty="0">
                          <a:latin typeface="Lato" panose="020F0502020204030203" pitchFamily="34" charset="0"/>
                          <a:ea typeface="Lato" panose="020F0502020204030203" pitchFamily="34" charset="0"/>
                          <a:cs typeface="Lato" panose="020F0502020204030203" pitchFamily="34" charset="0"/>
                        </a:rPr>
                        <a:t>Misses Goals</a:t>
                      </a:r>
                      <a:endParaRPr lang="en-US" sz="1400" b="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a:txBody>
                  <a:tcPr marL="121920" marR="121920" marT="60960" marB="60960" anchor="b"/>
                </a:tc>
                <a:extLst>
                  <a:ext uri="{0D108BD9-81ED-4DB2-BD59-A6C34878D82A}">
                    <a16:rowId xmlns:a16="http://schemas.microsoft.com/office/drawing/2014/main" val="10000"/>
                  </a:ext>
                </a:extLst>
              </a:tr>
              <a:tr h="398033">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Demographic Information</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68.8%</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60.9%</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90%</a:t>
                      </a:r>
                    </a:p>
                  </a:txBody>
                  <a:tcPr marL="121920" marR="121920" marT="60960" marB="60960"/>
                </a:tc>
                <a:extLst>
                  <a:ext uri="{0D108BD9-81ED-4DB2-BD59-A6C34878D82A}">
                    <a16:rowId xmlns:a16="http://schemas.microsoft.com/office/drawing/2014/main" val="10001"/>
                  </a:ext>
                </a:extLst>
              </a:tr>
              <a:tr h="365760">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highlight>
                            <a:srgbClr val="FFFF00"/>
                          </a:highlight>
                          <a:latin typeface="Lato Light" panose="020F0502020204030203" pitchFamily="34" charset="0"/>
                          <a:ea typeface="Lato Light" panose="020F0502020204030203" pitchFamily="34" charset="0"/>
                          <a:cs typeface="Lato Light" panose="020F0502020204030203" pitchFamily="34" charset="0"/>
                        </a:rPr>
                        <a:t>Role in the Buying Process</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fr-FR"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87.5%</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fr-FR"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69.9%</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fr-FR"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80%</a:t>
                      </a:r>
                    </a:p>
                  </a:txBody>
                  <a:tcPr marL="121920" marR="121920" marT="60960" marB="60960"/>
                </a:tc>
                <a:extLst>
                  <a:ext uri="{0D108BD9-81ED-4DB2-BD59-A6C34878D82A}">
                    <a16:rowId xmlns:a16="http://schemas.microsoft.com/office/drawing/2014/main" val="10002"/>
                  </a:ext>
                </a:extLst>
              </a:tr>
              <a:tr h="277906">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highlight>
                            <a:srgbClr val="FFFF00"/>
                          </a:highlight>
                          <a:latin typeface="Lato Light" panose="020F0502020204030203" pitchFamily="34" charset="0"/>
                          <a:ea typeface="Lato Light" panose="020F0502020204030203" pitchFamily="34" charset="0"/>
                          <a:cs typeface="Lato Light" panose="020F0502020204030203" pitchFamily="34" charset="0"/>
                        </a:rPr>
                        <a:t>Buying Preferences</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81.3%</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60.9%</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40%</a:t>
                      </a:r>
                    </a:p>
                  </a:txBody>
                  <a:tcPr marL="121920" marR="121920" marT="60960" marB="60960"/>
                </a:tc>
                <a:extLst>
                  <a:ext uri="{0D108BD9-81ED-4DB2-BD59-A6C34878D82A}">
                    <a16:rowId xmlns:a16="http://schemas.microsoft.com/office/drawing/2014/main" val="10003"/>
                  </a:ext>
                </a:extLst>
              </a:tr>
              <a:tr h="353210">
                <a:tc>
                  <a:txBody>
                    <a:bodyPr/>
                    <a:lstStyle/>
                    <a:p>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Hobbies&amp; Interests</a:t>
                      </a:r>
                    </a:p>
                  </a:txBody>
                  <a:tcPr marL="121920" marR="121920" marT="60960" marB="60960"/>
                </a:tc>
                <a:tc>
                  <a:txBody>
                    <a:bodyPr/>
                    <a:lstStyle/>
                    <a:p>
                      <a:pPr algn="ctr"/>
                      <a:r>
                        <a:rPr lang="fr-FR"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37.5%</a:t>
                      </a:r>
                    </a:p>
                  </a:txBody>
                  <a:tcPr marL="121920" marR="121920" marT="60960" marB="60960"/>
                </a:tc>
                <a:tc>
                  <a:txBody>
                    <a:bodyPr/>
                    <a:lstStyle/>
                    <a:p>
                      <a:pPr marL="0" algn="ctr" defTabSz="1219170" rtl="0" eaLnBrk="1" latinLnBrk="0" hangingPunct="1"/>
                      <a:r>
                        <a:rPr lang="fr-FR"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26.1%</a:t>
                      </a:r>
                    </a:p>
                  </a:txBody>
                  <a:tcPr marL="121920" marR="121920" marT="60960" marB="60960"/>
                </a:tc>
                <a:tc>
                  <a:txBody>
                    <a:bodyPr/>
                    <a:lstStyle/>
                    <a:p>
                      <a:pPr algn="ctr"/>
                      <a:r>
                        <a:rPr lang="fr-FR"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50%</a:t>
                      </a:r>
                    </a:p>
                  </a:txBody>
                  <a:tcPr marL="121920" marR="121920" marT="60960" marB="60960"/>
                </a:tc>
                <a:extLst>
                  <a:ext uri="{0D108BD9-81ED-4DB2-BD59-A6C34878D82A}">
                    <a16:rowId xmlns:a16="http://schemas.microsoft.com/office/drawing/2014/main" val="1686426157"/>
                  </a:ext>
                </a:extLst>
              </a:tr>
              <a:tr h="353210">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Organization Goals</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fr-FR"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75%</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fr-FR"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56.5%</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fr-FR"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50%</a:t>
                      </a:r>
                    </a:p>
                  </a:txBody>
                  <a:tcPr marL="121920" marR="121920" marT="60960" marB="60960"/>
                </a:tc>
                <a:extLst>
                  <a:ext uri="{0D108BD9-81ED-4DB2-BD59-A6C34878D82A}">
                    <a16:rowId xmlns:a16="http://schemas.microsoft.com/office/drawing/2014/main" val="10004"/>
                  </a:ext>
                </a:extLst>
              </a:tr>
              <a:tr h="437273">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highlight>
                            <a:srgbClr val="FFFF00"/>
                          </a:highlight>
                          <a:latin typeface="Lato Light" panose="020F0502020204030203" pitchFamily="34" charset="0"/>
                          <a:ea typeface="Lato Light" panose="020F0502020204030203" pitchFamily="34" charset="0"/>
                          <a:cs typeface="Lato Light" panose="020F0502020204030203" pitchFamily="34" charset="0"/>
                        </a:rPr>
                        <a:t>Drivers and Motivators</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93.8%</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47.8%</a:t>
                      </a:r>
                    </a:p>
                  </a:txBody>
                  <a:tcPr marL="121920" marR="121920" marT="60960" marB="60960"/>
                </a:tc>
                <a:tc>
                  <a:txBody>
                    <a:bodyPr/>
                    <a:lstStyle>
                      <a:lvl1pPr marL="0" algn="l" defTabSz="1219170" rtl="0" eaLnBrk="1" latinLnBrk="0" hangingPunct="1">
                        <a:defRPr sz="2400" kern="1200">
                          <a:solidFill>
                            <a:schemeClr val="tx1"/>
                          </a:solidFill>
                          <a:latin typeface="Open Sans Light"/>
                          <a:ea typeface=""/>
                          <a:cs typeface=""/>
                        </a:defRPr>
                      </a:lvl1pPr>
                      <a:lvl2pPr marL="609585" algn="l" defTabSz="1219170" rtl="0" eaLnBrk="1" latinLnBrk="0" hangingPunct="1">
                        <a:defRPr sz="2400" kern="1200">
                          <a:solidFill>
                            <a:schemeClr val="tx1"/>
                          </a:solidFill>
                          <a:latin typeface="Open Sans Light"/>
                          <a:ea typeface=""/>
                          <a:cs typeface=""/>
                        </a:defRPr>
                      </a:lvl2pPr>
                      <a:lvl3pPr marL="1219170" algn="l" defTabSz="1219170" rtl="0" eaLnBrk="1" latinLnBrk="0" hangingPunct="1">
                        <a:defRPr sz="2400" kern="1200">
                          <a:solidFill>
                            <a:schemeClr val="tx1"/>
                          </a:solidFill>
                          <a:latin typeface="Open Sans Light"/>
                          <a:ea typeface=""/>
                          <a:cs typeface=""/>
                        </a:defRPr>
                      </a:lvl3pPr>
                      <a:lvl4pPr marL="1828754" algn="l" defTabSz="1219170" rtl="0" eaLnBrk="1" latinLnBrk="0" hangingPunct="1">
                        <a:defRPr sz="2400" kern="1200">
                          <a:solidFill>
                            <a:schemeClr val="tx1"/>
                          </a:solidFill>
                          <a:latin typeface="Open Sans Light"/>
                          <a:ea typeface=""/>
                          <a:cs typeface=""/>
                        </a:defRPr>
                      </a:lvl4pPr>
                      <a:lvl5pPr marL="2438339" algn="l" defTabSz="1219170" rtl="0" eaLnBrk="1" latinLnBrk="0" hangingPunct="1">
                        <a:defRPr sz="2400" kern="1200">
                          <a:solidFill>
                            <a:schemeClr val="tx1"/>
                          </a:solidFill>
                          <a:latin typeface="Open Sans Light"/>
                          <a:ea typeface=""/>
                          <a:cs typeface=""/>
                        </a:defRPr>
                      </a:lvl5pPr>
                      <a:lvl6pPr marL="3047924" algn="l" defTabSz="1219170" rtl="0" eaLnBrk="1" latinLnBrk="0" hangingPunct="1">
                        <a:defRPr sz="2400" kern="1200">
                          <a:solidFill>
                            <a:schemeClr val="tx1"/>
                          </a:solidFill>
                          <a:latin typeface="Open Sans Light"/>
                          <a:ea typeface=""/>
                          <a:cs typeface=""/>
                        </a:defRPr>
                      </a:lvl6pPr>
                      <a:lvl7pPr marL="3657509" algn="l" defTabSz="1219170" rtl="0" eaLnBrk="1" latinLnBrk="0" hangingPunct="1">
                        <a:defRPr sz="2400" kern="1200">
                          <a:solidFill>
                            <a:schemeClr val="tx1"/>
                          </a:solidFill>
                          <a:latin typeface="Open Sans Light"/>
                          <a:ea typeface=""/>
                          <a:cs typeface=""/>
                        </a:defRPr>
                      </a:lvl7pPr>
                      <a:lvl8pPr marL="4267093" algn="l" defTabSz="1219170" rtl="0" eaLnBrk="1" latinLnBrk="0" hangingPunct="1">
                        <a:defRPr sz="2400" kern="1200">
                          <a:solidFill>
                            <a:schemeClr val="tx1"/>
                          </a:solidFill>
                          <a:latin typeface="Open Sans Light"/>
                          <a:ea typeface=""/>
                          <a:cs typeface=""/>
                        </a:defRPr>
                      </a:lvl8pPr>
                      <a:lvl9pPr marL="4876678" algn="l" defTabSz="1219170" rtl="0" eaLnBrk="1" latinLnBrk="0" hangingPunct="1">
                        <a:defRPr sz="2400" kern="1200">
                          <a:solidFill>
                            <a:schemeClr val="tx1"/>
                          </a:solidFill>
                          <a:latin typeface="Open Sans Light"/>
                          <a:ea typeface=""/>
                          <a:cs typeface=""/>
                        </a:defRPr>
                      </a:lvl9p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40%</a:t>
                      </a:r>
                    </a:p>
                  </a:txBody>
                  <a:tcPr marL="121920" marR="121920" marT="60960" marB="60960"/>
                </a:tc>
                <a:extLst>
                  <a:ext uri="{0D108BD9-81ED-4DB2-BD59-A6C34878D82A}">
                    <a16:rowId xmlns:a16="http://schemas.microsoft.com/office/drawing/2014/main" val="10005"/>
                  </a:ext>
                </a:extLst>
              </a:tr>
              <a:tr h="367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highlight>
                            <a:srgbClr val="FFFF00"/>
                          </a:highlight>
                          <a:latin typeface="Lato Light" panose="020F0502020204030203" pitchFamily="34" charset="0"/>
                          <a:ea typeface="Lato Light" panose="020F0502020204030203" pitchFamily="34" charset="0"/>
                          <a:cs typeface="Lato Light" panose="020F0502020204030203" pitchFamily="34" charset="0"/>
                        </a:rPr>
                        <a:t>Fears and Challenges</a:t>
                      </a:r>
                    </a:p>
                  </a:txBody>
                  <a:tcPr marL="121920" marR="121920" marT="60960" marB="60960"/>
                </a:tc>
                <a:tc>
                  <a:txBody>
                    <a:body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87.5%</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56.5%</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50%</a:t>
                      </a:r>
                    </a:p>
                  </a:txBody>
                  <a:tcPr marL="121920" marR="121920" marT="60960" marB="60960"/>
                </a:tc>
                <a:extLst>
                  <a:ext uri="{0D108BD9-81ED-4DB2-BD59-A6C34878D82A}">
                    <a16:rowId xmlns:a16="http://schemas.microsoft.com/office/drawing/2014/main" val="1867740229"/>
                  </a:ext>
                </a:extLst>
              </a:tr>
              <a:tr h="3851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Associations</a:t>
                      </a:r>
                    </a:p>
                  </a:txBody>
                  <a:tcPr marL="121920" marR="121920" marT="60960" marB="60960"/>
                </a:tc>
                <a:tc>
                  <a:txBody>
                    <a:body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37.5%</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8.7%</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20%</a:t>
                      </a:r>
                    </a:p>
                  </a:txBody>
                  <a:tcPr marL="121920" marR="121920" marT="60960" marB="60960"/>
                </a:tc>
                <a:extLst>
                  <a:ext uri="{0D108BD9-81ED-4DB2-BD59-A6C34878D82A}">
                    <a16:rowId xmlns:a16="http://schemas.microsoft.com/office/drawing/2014/main" val="2101057681"/>
                  </a:ext>
                </a:extLst>
              </a:tr>
              <a:tr h="398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Content Topic Preferences</a:t>
                      </a:r>
                    </a:p>
                  </a:txBody>
                  <a:tcPr marL="121920" marR="121920" marT="60960" marB="60960"/>
                </a:tc>
                <a:tc>
                  <a:txBody>
                    <a:body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37.5%</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17.4%</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20%</a:t>
                      </a:r>
                    </a:p>
                  </a:txBody>
                  <a:tcPr marL="121920" marR="121920" marT="60960" marB="60960"/>
                </a:tc>
                <a:extLst>
                  <a:ext uri="{0D108BD9-81ED-4DB2-BD59-A6C34878D82A}">
                    <a16:rowId xmlns:a16="http://schemas.microsoft.com/office/drawing/2014/main" val="87035918"/>
                  </a:ext>
                </a:extLst>
              </a:tr>
              <a:tr h="398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KPI/Success Metrics</a:t>
                      </a:r>
                    </a:p>
                  </a:txBody>
                  <a:tcPr marL="121920" marR="121920" marT="60960" marB="60960"/>
                </a:tc>
                <a:tc>
                  <a:txBody>
                    <a:body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49.8%</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30.4%</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30%</a:t>
                      </a:r>
                    </a:p>
                  </a:txBody>
                  <a:tcPr marL="121920" marR="121920" marT="60960" marB="60960"/>
                </a:tc>
                <a:extLst>
                  <a:ext uri="{0D108BD9-81ED-4DB2-BD59-A6C34878D82A}">
                    <a16:rowId xmlns:a16="http://schemas.microsoft.com/office/drawing/2014/main" val="3981991306"/>
                  </a:ext>
                </a:extLst>
              </a:tr>
              <a:tr h="5211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Personality Traits</a:t>
                      </a:r>
                    </a:p>
                  </a:txBody>
                  <a:tcPr marL="121920" marR="121920" marT="60960" marB="60960"/>
                </a:tc>
                <a:tc>
                  <a:txBody>
                    <a:bodyPr/>
                    <a:lstStyle/>
                    <a:p>
                      <a:pPr algn="ctr"/>
                      <a:r>
                        <a:rPr lang="en-US" sz="1300" b="0" i="0" dirty="0">
                          <a:solidFill>
                            <a:schemeClr val="tx1"/>
                          </a:solidFill>
                          <a:latin typeface="Lato Light" panose="020F0502020204030203" pitchFamily="34" charset="0"/>
                          <a:ea typeface="Lato Light" panose="020F0502020204030203" pitchFamily="34" charset="0"/>
                          <a:cs typeface="Lato Light" panose="020F0502020204030203" pitchFamily="34" charset="0"/>
                        </a:rPr>
                        <a:t>43.8%</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34.8%</a:t>
                      </a:r>
                    </a:p>
                  </a:txBody>
                  <a:tcPr marL="121920" marR="121920" marT="60960" marB="60960"/>
                </a:tc>
                <a:tc>
                  <a:txBody>
                    <a:bodyPr/>
                    <a:lstStyle/>
                    <a:p>
                      <a:pPr marL="0" algn="ctr" defTabSz="1219170" rtl="0" eaLnBrk="1" latinLnBrk="0" hangingPunct="1"/>
                      <a:r>
                        <a:rPr lang="en-US" sz="1300" b="0" i="0" kern="1200" dirty="0">
                          <a:solidFill>
                            <a:schemeClr val="tx1"/>
                          </a:solidFill>
                          <a:latin typeface="Lato Light" panose="020F0502020204030203" pitchFamily="34" charset="0"/>
                          <a:ea typeface="Lato Light" panose="020F0502020204030203" pitchFamily="34" charset="0"/>
                          <a:cs typeface="Lato Light" panose="020F0502020204030203" pitchFamily="34" charset="0"/>
                        </a:rPr>
                        <a:t>40%</a:t>
                      </a:r>
                    </a:p>
                  </a:txBody>
                  <a:tcPr marL="121920" marR="121920" marT="60960" marB="60960"/>
                </a:tc>
                <a:extLst>
                  <a:ext uri="{0D108BD9-81ED-4DB2-BD59-A6C34878D82A}">
                    <a16:rowId xmlns:a16="http://schemas.microsoft.com/office/drawing/2014/main" val="2336036981"/>
                  </a:ext>
                </a:extLst>
              </a:tr>
            </a:tbl>
          </a:graphicData>
        </a:graphic>
      </p:graphicFrame>
      <p:sp>
        <p:nvSpPr>
          <p:cNvPr id="10" name="Text Placeholder 7">
            <a:extLst>
              <a:ext uri="{FF2B5EF4-FFF2-40B4-BE49-F238E27FC236}">
                <a16:creationId xmlns:a16="http://schemas.microsoft.com/office/drawing/2014/main" id="{D0E23C96-1826-C646-98FE-8CB677B91704}"/>
              </a:ext>
            </a:extLst>
          </p:cNvPr>
          <p:cNvSpPr txBox="1">
            <a:spLocks/>
          </p:cNvSpPr>
          <p:nvPr/>
        </p:nvSpPr>
        <p:spPr>
          <a:xfrm>
            <a:off x="142996" y="865950"/>
            <a:ext cx="10248891"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RELEVANT PERSONA DATA</a:t>
            </a:r>
          </a:p>
        </p:txBody>
      </p:sp>
      <p:sp>
        <p:nvSpPr>
          <p:cNvPr id="5" name="TextBox 4">
            <a:extLst>
              <a:ext uri="{FF2B5EF4-FFF2-40B4-BE49-F238E27FC236}">
                <a16:creationId xmlns:a16="http://schemas.microsoft.com/office/drawing/2014/main" id="{D58E4D0A-AD91-8345-BD26-63865D40AC6D}"/>
              </a:ext>
            </a:extLst>
          </p:cNvPr>
          <p:cNvSpPr txBox="1"/>
          <p:nvPr/>
        </p:nvSpPr>
        <p:spPr>
          <a:xfrm>
            <a:off x="9983096" y="6478635"/>
            <a:ext cx="1274708" cy="215444"/>
          </a:xfrm>
          <a:prstGeom prst="rect">
            <a:avLst/>
          </a:prstGeom>
          <a:noFill/>
        </p:spPr>
        <p:txBody>
          <a:bodyPr wrap="none" rtlCol="0">
            <a:spAutoFit/>
          </a:bodyPr>
          <a:lstStyle/>
          <a:p>
            <a:r>
              <a:rPr lang="en-US" sz="800" dirty="0">
                <a:latin typeface="Lato" panose="020F0502020204030203" pitchFamily="34" charset="0"/>
                <a:ea typeface="Lato" panose="020F0502020204030203" pitchFamily="34" charset="0"/>
                <a:cs typeface="Lato" panose="020F0502020204030203" pitchFamily="34" charset="0"/>
              </a:rPr>
              <a:t>Source: </a:t>
            </a:r>
            <a:r>
              <a:rPr lang="en-US" sz="800" dirty="0" err="1">
                <a:latin typeface="Lato" panose="020F0502020204030203" pitchFamily="34" charset="0"/>
                <a:ea typeface="Lato" panose="020F0502020204030203" pitchFamily="34" charset="0"/>
                <a:cs typeface="Lato" panose="020F0502020204030203" pitchFamily="34" charset="0"/>
              </a:rPr>
              <a:t>Cintell.net</a:t>
            </a:r>
            <a:r>
              <a:rPr lang="en-US" sz="800" dirty="0">
                <a:latin typeface="Lato" panose="020F0502020204030203" pitchFamily="34" charset="0"/>
                <a:ea typeface="Lato" panose="020F0502020204030203" pitchFamily="34" charset="0"/>
                <a:cs typeface="Lato" panose="020F0502020204030203" pitchFamily="34" charset="0"/>
              </a:rPr>
              <a:t> 2016</a:t>
            </a:r>
          </a:p>
        </p:txBody>
      </p:sp>
      <p:sp>
        <p:nvSpPr>
          <p:cNvPr id="7" name="Freeform 6">
            <a:extLst>
              <a:ext uri="{FF2B5EF4-FFF2-40B4-BE49-F238E27FC236}">
                <a16:creationId xmlns:a16="http://schemas.microsoft.com/office/drawing/2014/main" id="{5469470F-3D2F-3F47-8C85-B028652AFBA1}"/>
              </a:ext>
            </a:extLst>
          </p:cNvPr>
          <p:cNvSpPr/>
          <p:nvPr/>
        </p:nvSpPr>
        <p:spPr>
          <a:xfrm>
            <a:off x="4862456" y="3829722"/>
            <a:ext cx="645459" cy="419549"/>
          </a:xfrm>
          <a:custGeom>
            <a:avLst/>
            <a:gdLst>
              <a:gd name="connsiteX0" fmla="*/ 419548 w 516367"/>
              <a:gd name="connsiteY0" fmla="*/ 53789 h 419549"/>
              <a:gd name="connsiteX1" fmla="*/ 96818 w 516367"/>
              <a:gd name="connsiteY1" fmla="*/ 86062 h 419549"/>
              <a:gd name="connsiteX2" fmla="*/ 21515 w 516367"/>
              <a:gd name="connsiteY2" fmla="*/ 118334 h 419549"/>
              <a:gd name="connsiteX3" fmla="*/ 0 w 516367"/>
              <a:gd name="connsiteY3" fmla="*/ 182880 h 419549"/>
              <a:gd name="connsiteX4" fmla="*/ 10757 w 516367"/>
              <a:gd name="connsiteY4" fmla="*/ 247426 h 419549"/>
              <a:gd name="connsiteX5" fmla="*/ 53788 w 516367"/>
              <a:gd name="connsiteY5" fmla="*/ 311972 h 419549"/>
              <a:gd name="connsiteX6" fmla="*/ 75303 w 516367"/>
              <a:gd name="connsiteY6" fmla="*/ 344245 h 419549"/>
              <a:gd name="connsiteX7" fmla="*/ 107576 w 516367"/>
              <a:gd name="connsiteY7" fmla="*/ 355003 h 419549"/>
              <a:gd name="connsiteX8" fmla="*/ 204395 w 516367"/>
              <a:gd name="connsiteY8" fmla="*/ 408791 h 419549"/>
              <a:gd name="connsiteX9" fmla="*/ 268941 w 516367"/>
              <a:gd name="connsiteY9" fmla="*/ 419549 h 419549"/>
              <a:gd name="connsiteX10" fmla="*/ 387275 w 516367"/>
              <a:gd name="connsiteY10" fmla="*/ 408791 h 419549"/>
              <a:gd name="connsiteX11" fmla="*/ 451821 w 516367"/>
              <a:gd name="connsiteY11" fmla="*/ 387276 h 419549"/>
              <a:gd name="connsiteX12" fmla="*/ 494851 w 516367"/>
              <a:gd name="connsiteY12" fmla="*/ 301214 h 419549"/>
              <a:gd name="connsiteX13" fmla="*/ 505609 w 516367"/>
              <a:gd name="connsiteY13" fmla="*/ 268942 h 419549"/>
              <a:gd name="connsiteX14" fmla="*/ 516367 w 516367"/>
              <a:gd name="connsiteY14" fmla="*/ 236669 h 419549"/>
              <a:gd name="connsiteX15" fmla="*/ 484094 w 516367"/>
              <a:gd name="connsiteY15" fmla="*/ 129092 h 419549"/>
              <a:gd name="connsiteX16" fmla="*/ 462578 w 516367"/>
              <a:gd name="connsiteY16" fmla="*/ 107577 h 419549"/>
              <a:gd name="connsiteX17" fmla="*/ 376517 w 516367"/>
              <a:gd name="connsiteY17" fmla="*/ 32273 h 419549"/>
              <a:gd name="connsiteX18" fmla="*/ 290456 w 516367"/>
              <a:gd name="connsiteY18" fmla="*/ 0 h 4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6367" h="419549">
                <a:moveTo>
                  <a:pt x="419548" y="53789"/>
                </a:moveTo>
                <a:cubicBezTo>
                  <a:pt x="212032" y="83434"/>
                  <a:pt x="319554" y="72141"/>
                  <a:pt x="96818" y="86062"/>
                </a:cubicBezTo>
                <a:cubicBezTo>
                  <a:pt x="76485" y="91145"/>
                  <a:pt x="35273" y="96322"/>
                  <a:pt x="21515" y="118334"/>
                </a:cubicBezTo>
                <a:cubicBezTo>
                  <a:pt x="9495" y="137566"/>
                  <a:pt x="0" y="182880"/>
                  <a:pt x="0" y="182880"/>
                </a:cubicBezTo>
                <a:cubicBezTo>
                  <a:pt x="3586" y="204395"/>
                  <a:pt x="2368" y="227292"/>
                  <a:pt x="10757" y="247426"/>
                </a:cubicBezTo>
                <a:cubicBezTo>
                  <a:pt x="20702" y="271295"/>
                  <a:pt x="39444" y="290457"/>
                  <a:pt x="53788" y="311972"/>
                </a:cubicBezTo>
                <a:cubicBezTo>
                  <a:pt x="60960" y="322730"/>
                  <a:pt x="63037" y="340156"/>
                  <a:pt x="75303" y="344245"/>
                </a:cubicBezTo>
                <a:cubicBezTo>
                  <a:pt x="86061" y="347831"/>
                  <a:pt x="97663" y="349496"/>
                  <a:pt x="107576" y="355003"/>
                </a:cubicBezTo>
                <a:cubicBezTo>
                  <a:pt x="163037" y="385814"/>
                  <a:pt x="155713" y="397972"/>
                  <a:pt x="204395" y="408791"/>
                </a:cubicBezTo>
                <a:cubicBezTo>
                  <a:pt x="225688" y="413523"/>
                  <a:pt x="247426" y="415963"/>
                  <a:pt x="268941" y="419549"/>
                </a:cubicBezTo>
                <a:cubicBezTo>
                  <a:pt x="308386" y="415963"/>
                  <a:pt x="348270" y="415674"/>
                  <a:pt x="387275" y="408791"/>
                </a:cubicBezTo>
                <a:cubicBezTo>
                  <a:pt x="409609" y="404850"/>
                  <a:pt x="451821" y="387276"/>
                  <a:pt x="451821" y="387276"/>
                </a:cubicBezTo>
                <a:cubicBezTo>
                  <a:pt x="489373" y="349723"/>
                  <a:pt x="470128" y="375383"/>
                  <a:pt x="494851" y="301214"/>
                </a:cubicBezTo>
                <a:lnTo>
                  <a:pt x="505609" y="268942"/>
                </a:lnTo>
                <a:lnTo>
                  <a:pt x="516367" y="236669"/>
                </a:lnTo>
                <a:cubicBezTo>
                  <a:pt x="511492" y="217169"/>
                  <a:pt x="492823" y="137821"/>
                  <a:pt x="484094" y="129092"/>
                </a:cubicBezTo>
                <a:cubicBezTo>
                  <a:pt x="476922" y="121920"/>
                  <a:pt x="468914" y="115497"/>
                  <a:pt x="462578" y="107577"/>
                </a:cubicBezTo>
                <a:cubicBezTo>
                  <a:pt x="430630" y="67643"/>
                  <a:pt x="443999" y="54767"/>
                  <a:pt x="376517" y="32273"/>
                </a:cubicBezTo>
                <a:cubicBezTo>
                  <a:pt x="304364" y="8222"/>
                  <a:pt x="332256" y="20901"/>
                  <a:pt x="290456" y="0"/>
                </a:cubicBezTo>
              </a:path>
            </a:pathLst>
          </a:cu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a:extLst>
              <a:ext uri="{FF2B5EF4-FFF2-40B4-BE49-F238E27FC236}">
                <a16:creationId xmlns:a16="http://schemas.microsoft.com/office/drawing/2014/main" id="{08F4645B-6C73-EB40-BAB9-0CF7B9C5F430}"/>
              </a:ext>
            </a:extLst>
          </p:cNvPr>
          <p:cNvSpPr/>
          <p:nvPr/>
        </p:nvSpPr>
        <p:spPr>
          <a:xfrm>
            <a:off x="4808667" y="2400748"/>
            <a:ext cx="645459" cy="419549"/>
          </a:xfrm>
          <a:custGeom>
            <a:avLst/>
            <a:gdLst>
              <a:gd name="connsiteX0" fmla="*/ 419548 w 516367"/>
              <a:gd name="connsiteY0" fmla="*/ 53789 h 419549"/>
              <a:gd name="connsiteX1" fmla="*/ 96818 w 516367"/>
              <a:gd name="connsiteY1" fmla="*/ 86062 h 419549"/>
              <a:gd name="connsiteX2" fmla="*/ 21515 w 516367"/>
              <a:gd name="connsiteY2" fmla="*/ 118334 h 419549"/>
              <a:gd name="connsiteX3" fmla="*/ 0 w 516367"/>
              <a:gd name="connsiteY3" fmla="*/ 182880 h 419549"/>
              <a:gd name="connsiteX4" fmla="*/ 10757 w 516367"/>
              <a:gd name="connsiteY4" fmla="*/ 247426 h 419549"/>
              <a:gd name="connsiteX5" fmla="*/ 53788 w 516367"/>
              <a:gd name="connsiteY5" fmla="*/ 311972 h 419549"/>
              <a:gd name="connsiteX6" fmla="*/ 75303 w 516367"/>
              <a:gd name="connsiteY6" fmla="*/ 344245 h 419549"/>
              <a:gd name="connsiteX7" fmla="*/ 107576 w 516367"/>
              <a:gd name="connsiteY7" fmla="*/ 355003 h 419549"/>
              <a:gd name="connsiteX8" fmla="*/ 204395 w 516367"/>
              <a:gd name="connsiteY8" fmla="*/ 408791 h 419549"/>
              <a:gd name="connsiteX9" fmla="*/ 268941 w 516367"/>
              <a:gd name="connsiteY9" fmla="*/ 419549 h 419549"/>
              <a:gd name="connsiteX10" fmla="*/ 387275 w 516367"/>
              <a:gd name="connsiteY10" fmla="*/ 408791 h 419549"/>
              <a:gd name="connsiteX11" fmla="*/ 451821 w 516367"/>
              <a:gd name="connsiteY11" fmla="*/ 387276 h 419549"/>
              <a:gd name="connsiteX12" fmla="*/ 494851 w 516367"/>
              <a:gd name="connsiteY12" fmla="*/ 301214 h 419549"/>
              <a:gd name="connsiteX13" fmla="*/ 505609 w 516367"/>
              <a:gd name="connsiteY13" fmla="*/ 268942 h 419549"/>
              <a:gd name="connsiteX14" fmla="*/ 516367 w 516367"/>
              <a:gd name="connsiteY14" fmla="*/ 236669 h 419549"/>
              <a:gd name="connsiteX15" fmla="*/ 484094 w 516367"/>
              <a:gd name="connsiteY15" fmla="*/ 129092 h 419549"/>
              <a:gd name="connsiteX16" fmla="*/ 462578 w 516367"/>
              <a:gd name="connsiteY16" fmla="*/ 107577 h 419549"/>
              <a:gd name="connsiteX17" fmla="*/ 376517 w 516367"/>
              <a:gd name="connsiteY17" fmla="*/ 32273 h 419549"/>
              <a:gd name="connsiteX18" fmla="*/ 290456 w 516367"/>
              <a:gd name="connsiteY18" fmla="*/ 0 h 4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6367" h="419549">
                <a:moveTo>
                  <a:pt x="419548" y="53789"/>
                </a:moveTo>
                <a:cubicBezTo>
                  <a:pt x="212032" y="83434"/>
                  <a:pt x="319554" y="72141"/>
                  <a:pt x="96818" y="86062"/>
                </a:cubicBezTo>
                <a:cubicBezTo>
                  <a:pt x="76485" y="91145"/>
                  <a:pt x="35273" y="96322"/>
                  <a:pt x="21515" y="118334"/>
                </a:cubicBezTo>
                <a:cubicBezTo>
                  <a:pt x="9495" y="137566"/>
                  <a:pt x="0" y="182880"/>
                  <a:pt x="0" y="182880"/>
                </a:cubicBezTo>
                <a:cubicBezTo>
                  <a:pt x="3586" y="204395"/>
                  <a:pt x="2368" y="227292"/>
                  <a:pt x="10757" y="247426"/>
                </a:cubicBezTo>
                <a:cubicBezTo>
                  <a:pt x="20702" y="271295"/>
                  <a:pt x="39444" y="290457"/>
                  <a:pt x="53788" y="311972"/>
                </a:cubicBezTo>
                <a:cubicBezTo>
                  <a:pt x="60960" y="322730"/>
                  <a:pt x="63037" y="340156"/>
                  <a:pt x="75303" y="344245"/>
                </a:cubicBezTo>
                <a:cubicBezTo>
                  <a:pt x="86061" y="347831"/>
                  <a:pt x="97663" y="349496"/>
                  <a:pt x="107576" y="355003"/>
                </a:cubicBezTo>
                <a:cubicBezTo>
                  <a:pt x="163037" y="385814"/>
                  <a:pt x="155713" y="397972"/>
                  <a:pt x="204395" y="408791"/>
                </a:cubicBezTo>
                <a:cubicBezTo>
                  <a:pt x="225688" y="413523"/>
                  <a:pt x="247426" y="415963"/>
                  <a:pt x="268941" y="419549"/>
                </a:cubicBezTo>
                <a:cubicBezTo>
                  <a:pt x="308386" y="415963"/>
                  <a:pt x="348270" y="415674"/>
                  <a:pt x="387275" y="408791"/>
                </a:cubicBezTo>
                <a:cubicBezTo>
                  <a:pt x="409609" y="404850"/>
                  <a:pt x="451821" y="387276"/>
                  <a:pt x="451821" y="387276"/>
                </a:cubicBezTo>
                <a:cubicBezTo>
                  <a:pt x="489373" y="349723"/>
                  <a:pt x="470128" y="375383"/>
                  <a:pt x="494851" y="301214"/>
                </a:cubicBezTo>
                <a:lnTo>
                  <a:pt x="505609" y="268942"/>
                </a:lnTo>
                <a:lnTo>
                  <a:pt x="516367" y="236669"/>
                </a:lnTo>
                <a:cubicBezTo>
                  <a:pt x="511492" y="217169"/>
                  <a:pt x="492823" y="137821"/>
                  <a:pt x="484094" y="129092"/>
                </a:cubicBezTo>
                <a:cubicBezTo>
                  <a:pt x="476922" y="121920"/>
                  <a:pt x="468914" y="115497"/>
                  <a:pt x="462578" y="107577"/>
                </a:cubicBezTo>
                <a:cubicBezTo>
                  <a:pt x="430630" y="67643"/>
                  <a:pt x="443999" y="54767"/>
                  <a:pt x="376517" y="32273"/>
                </a:cubicBezTo>
                <a:cubicBezTo>
                  <a:pt x="304364" y="8222"/>
                  <a:pt x="332256" y="20901"/>
                  <a:pt x="290456" y="0"/>
                </a:cubicBezTo>
              </a:path>
            </a:pathLst>
          </a:cu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5A25D43D-BB94-EF47-B172-32054B2D62DC}"/>
              </a:ext>
            </a:extLst>
          </p:cNvPr>
          <p:cNvSpPr/>
          <p:nvPr/>
        </p:nvSpPr>
        <p:spPr>
          <a:xfrm>
            <a:off x="4862456" y="4262431"/>
            <a:ext cx="645459" cy="419549"/>
          </a:xfrm>
          <a:custGeom>
            <a:avLst/>
            <a:gdLst>
              <a:gd name="connsiteX0" fmla="*/ 419548 w 516367"/>
              <a:gd name="connsiteY0" fmla="*/ 53789 h 419549"/>
              <a:gd name="connsiteX1" fmla="*/ 96818 w 516367"/>
              <a:gd name="connsiteY1" fmla="*/ 86062 h 419549"/>
              <a:gd name="connsiteX2" fmla="*/ 21515 w 516367"/>
              <a:gd name="connsiteY2" fmla="*/ 118334 h 419549"/>
              <a:gd name="connsiteX3" fmla="*/ 0 w 516367"/>
              <a:gd name="connsiteY3" fmla="*/ 182880 h 419549"/>
              <a:gd name="connsiteX4" fmla="*/ 10757 w 516367"/>
              <a:gd name="connsiteY4" fmla="*/ 247426 h 419549"/>
              <a:gd name="connsiteX5" fmla="*/ 53788 w 516367"/>
              <a:gd name="connsiteY5" fmla="*/ 311972 h 419549"/>
              <a:gd name="connsiteX6" fmla="*/ 75303 w 516367"/>
              <a:gd name="connsiteY6" fmla="*/ 344245 h 419549"/>
              <a:gd name="connsiteX7" fmla="*/ 107576 w 516367"/>
              <a:gd name="connsiteY7" fmla="*/ 355003 h 419549"/>
              <a:gd name="connsiteX8" fmla="*/ 204395 w 516367"/>
              <a:gd name="connsiteY8" fmla="*/ 408791 h 419549"/>
              <a:gd name="connsiteX9" fmla="*/ 268941 w 516367"/>
              <a:gd name="connsiteY9" fmla="*/ 419549 h 419549"/>
              <a:gd name="connsiteX10" fmla="*/ 387275 w 516367"/>
              <a:gd name="connsiteY10" fmla="*/ 408791 h 419549"/>
              <a:gd name="connsiteX11" fmla="*/ 451821 w 516367"/>
              <a:gd name="connsiteY11" fmla="*/ 387276 h 419549"/>
              <a:gd name="connsiteX12" fmla="*/ 494851 w 516367"/>
              <a:gd name="connsiteY12" fmla="*/ 301214 h 419549"/>
              <a:gd name="connsiteX13" fmla="*/ 505609 w 516367"/>
              <a:gd name="connsiteY13" fmla="*/ 268942 h 419549"/>
              <a:gd name="connsiteX14" fmla="*/ 516367 w 516367"/>
              <a:gd name="connsiteY14" fmla="*/ 236669 h 419549"/>
              <a:gd name="connsiteX15" fmla="*/ 484094 w 516367"/>
              <a:gd name="connsiteY15" fmla="*/ 129092 h 419549"/>
              <a:gd name="connsiteX16" fmla="*/ 462578 w 516367"/>
              <a:gd name="connsiteY16" fmla="*/ 107577 h 419549"/>
              <a:gd name="connsiteX17" fmla="*/ 376517 w 516367"/>
              <a:gd name="connsiteY17" fmla="*/ 32273 h 419549"/>
              <a:gd name="connsiteX18" fmla="*/ 290456 w 516367"/>
              <a:gd name="connsiteY18" fmla="*/ 0 h 4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6367" h="419549">
                <a:moveTo>
                  <a:pt x="419548" y="53789"/>
                </a:moveTo>
                <a:cubicBezTo>
                  <a:pt x="212032" y="83434"/>
                  <a:pt x="319554" y="72141"/>
                  <a:pt x="96818" y="86062"/>
                </a:cubicBezTo>
                <a:cubicBezTo>
                  <a:pt x="76485" y="91145"/>
                  <a:pt x="35273" y="96322"/>
                  <a:pt x="21515" y="118334"/>
                </a:cubicBezTo>
                <a:cubicBezTo>
                  <a:pt x="9495" y="137566"/>
                  <a:pt x="0" y="182880"/>
                  <a:pt x="0" y="182880"/>
                </a:cubicBezTo>
                <a:cubicBezTo>
                  <a:pt x="3586" y="204395"/>
                  <a:pt x="2368" y="227292"/>
                  <a:pt x="10757" y="247426"/>
                </a:cubicBezTo>
                <a:cubicBezTo>
                  <a:pt x="20702" y="271295"/>
                  <a:pt x="39444" y="290457"/>
                  <a:pt x="53788" y="311972"/>
                </a:cubicBezTo>
                <a:cubicBezTo>
                  <a:pt x="60960" y="322730"/>
                  <a:pt x="63037" y="340156"/>
                  <a:pt x="75303" y="344245"/>
                </a:cubicBezTo>
                <a:cubicBezTo>
                  <a:pt x="86061" y="347831"/>
                  <a:pt x="97663" y="349496"/>
                  <a:pt x="107576" y="355003"/>
                </a:cubicBezTo>
                <a:cubicBezTo>
                  <a:pt x="163037" y="385814"/>
                  <a:pt x="155713" y="397972"/>
                  <a:pt x="204395" y="408791"/>
                </a:cubicBezTo>
                <a:cubicBezTo>
                  <a:pt x="225688" y="413523"/>
                  <a:pt x="247426" y="415963"/>
                  <a:pt x="268941" y="419549"/>
                </a:cubicBezTo>
                <a:cubicBezTo>
                  <a:pt x="308386" y="415963"/>
                  <a:pt x="348270" y="415674"/>
                  <a:pt x="387275" y="408791"/>
                </a:cubicBezTo>
                <a:cubicBezTo>
                  <a:pt x="409609" y="404850"/>
                  <a:pt x="451821" y="387276"/>
                  <a:pt x="451821" y="387276"/>
                </a:cubicBezTo>
                <a:cubicBezTo>
                  <a:pt x="489373" y="349723"/>
                  <a:pt x="470128" y="375383"/>
                  <a:pt x="494851" y="301214"/>
                </a:cubicBezTo>
                <a:lnTo>
                  <a:pt x="505609" y="268942"/>
                </a:lnTo>
                <a:lnTo>
                  <a:pt x="516367" y="236669"/>
                </a:lnTo>
                <a:cubicBezTo>
                  <a:pt x="511492" y="217169"/>
                  <a:pt x="492823" y="137821"/>
                  <a:pt x="484094" y="129092"/>
                </a:cubicBezTo>
                <a:cubicBezTo>
                  <a:pt x="476922" y="121920"/>
                  <a:pt x="468914" y="115497"/>
                  <a:pt x="462578" y="107577"/>
                </a:cubicBezTo>
                <a:cubicBezTo>
                  <a:pt x="430630" y="67643"/>
                  <a:pt x="443999" y="54767"/>
                  <a:pt x="376517" y="32273"/>
                </a:cubicBezTo>
                <a:cubicBezTo>
                  <a:pt x="304364" y="8222"/>
                  <a:pt x="332256" y="20901"/>
                  <a:pt x="290456" y="0"/>
                </a:cubicBezTo>
              </a:path>
            </a:pathLst>
          </a:cu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FDC09FBF-C519-D944-95EB-E25AB7FC2AC2}"/>
              </a:ext>
            </a:extLst>
          </p:cNvPr>
          <p:cNvSpPr/>
          <p:nvPr/>
        </p:nvSpPr>
        <p:spPr>
          <a:xfrm>
            <a:off x="4808666" y="2766319"/>
            <a:ext cx="645459" cy="419549"/>
          </a:xfrm>
          <a:custGeom>
            <a:avLst/>
            <a:gdLst>
              <a:gd name="connsiteX0" fmla="*/ 419548 w 516367"/>
              <a:gd name="connsiteY0" fmla="*/ 53789 h 419549"/>
              <a:gd name="connsiteX1" fmla="*/ 96818 w 516367"/>
              <a:gd name="connsiteY1" fmla="*/ 86062 h 419549"/>
              <a:gd name="connsiteX2" fmla="*/ 21515 w 516367"/>
              <a:gd name="connsiteY2" fmla="*/ 118334 h 419549"/>
              <a:gd name="connsiteX3" fmla="*/ 0 w 516367"/>
              <a:gd name="connsiteY3" fmla="*/ 182880 h 419549"/>
              <a:gd name="connsiteX4" fmla="*/ 10757 w 516367"/>
              <a:gd name="connsiteY4" fmla="*/ 247426 h 419549"/>
              <a:gd name="connsiteX5" fmla="*/ 53788 w 516367"/>
              <a:gd name="connsiteY5" fmla="*/ 311972 h 419549"/>
              <a:gd name="connsiteX6" fmla="*/ 75303 w 516367"/>
              <a:gd name="connsiteY6" fmla="*/ 344245 h 419549"/>
              <a:gd name="connsiteX7" fmla="*/ 107576 w 516367"/>
              <a:gd name="connsiteY7" fmla="*/ 355003 h 419549"/>
              <a:gd name="connsiteX8" fmla="*/ 204395 w 516367"/>
              <a:gd name="connsiteY8" fmla="*/ 408791 h 419549"/>
              <a:gd name="connsiteX9" fmla="*/ 268941 w 516367"/>
              <a:gd name="connsiteY9" fmla="*/ 419549 h 419549"/>
              <a:gd name="connsiteX10" fmla="*/ 387275 w 516367"/>
              <a:gd name="connsiteY10" fmla="*/ 408791 h 419549"/>
              <a:gd name="connsiteX11" fmla="*/ 451821 w 516367"/>
              <a:gd name="connsiteY11" fmla="*/ 387276 h 419549"/>
              <a:gd name="connsiteX12" fmla="*/ 494851 w 516367"/>
              <a:gd name="connsiteY12" fmla="*/ 301214 h 419549"/>
              <a:gd name="connsiteX13" fmla="*/ 505609 w 516367"/>
              <a:gd name="connsiteY13" fmla="*/ 268942 h 419549"/>
              <a:gd name="connsiteX14" fmla="*/ 516367 w 516367"/>
              <a:gd name="connsiteY14" fmla="*/ 236669 h 419549"/>
              <a:gd name="connsiteX15" fmla="*/ 484094 w 516367"/>
              <a:gd name="connsiteY15" fmla="*/ 129092 h 419549"/>
              <a:gd name="connsiteX16" fmla="*/ 462578 w 516367"/>
              <a:gd name="connsiteY16" fmla="*/ 107577 h 419549"/>
              <a:gd name="connsiteX17" fmla="*/ 376517 w 516367"/>
              <a:gd name="connsiteY17" fmla="*/ 32273 h 419549"/>
              <a:gd name="connsiteX18" fmla="*/ 290456 w 516367"/>
              <a:gd name="connsiteY18" fmla="*/ 0 h 4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6367" h="419549">
                <a:moveTo>
                  <a:pt x="419548" y="53789"/>
                </a:moveTo>
                <a:cubicBezTo>
                  <a:pt x="212032" y="83434"/>
                  <a:pt x="319554" y="72141"/>
                  <a:pt x="96818" y="86062"/>
                </a:cubicBezTo>
                <a:cubicBezTo>
                  <a:pt x="76485" y="91145"/>
                  <a:pt x="35273" y="96322"/>
                  <a:pt x="21515" y="118334"/>
                </a:cubicBezTo>
                <a:cubicBezTo>
                  <a:pt x="9495" y="137566"/>
                  <a:pt x="0" y="182880"/>
                  <a:pt x="0" y="182880"/>
                </a:cubicBezTo>
                <a:cubicBezTo>
                  <a:pt x="3586" y="204395"/>
                  <a:pt x="2368" y="227292"/>
                  <a:pt x="10757" y="247426"/>
                </a:cubicBezTo>
                <a:cubicBezTo>
                  <a:pt x="20702" y="271295"/>
                  <a:pt x="39444" y="290457"/>
                  <a:pt x="53788" y="311972"/>
                </a:cubicBezTo>
                <a:cubicBezTo>
                  <a:pt x="60960" y="322730"/>
                  <a:pt x="63037" y="340156"/>
                  <a:pt x="75303" y="344245"/>
                </a:cubicBezTo>
                <a:cubicBezTo>
                  <a:pt x="86061" y="347831"/>
                  <a:pt x="97663" y="349496"/>
                  <a:pt x="107576" y="355003"/>
                </a:cubicBezTo>
                <a:cubicBezTo>
                  <a:pt x="163037" y="385814"/>
                  <a:pt x="155713" y="397972"/>
                  <a:pt x="204395" y="408791"/>
                </a:cubicBezTo>
                <a:cubicBezTo>
                  <a:pt x="225688" y="413523"/>
                  <a:pt x="247426" y="415963"/>
                  <a:pt x="268941" y="419549"/>
                </a:cubicBezTo>
                <a:cubicBezTo>
                  <a:pt x="308386" y="415963"/>
                  <a:pt x="348270" y="415674"/>
                  <a:pt x="387275" y="408791"/>
                </a:cubicBezTo>
                <a:cubicBezTo>
                  <a:pt x="409609" y="404850"/>
                  <a:pt x="451821" y="387276"/>
                  <a:pt x="451821" y="387276"/>
                </a:cubicBezTo>
                <a:cubicBezTo>
                  <a:pt x="489373" y="349723"/>
                  <a:pt x="470128" y="375383"/>
                  <a:pt x="494851" y="301214"/>
                </a:cubicBezTo>
                <a:lnTo>
                  <a:pt x="505609" y="268942"/>
                </a:lnTo>
                <a:lnTo>
                  <a:pt x="516367" y="236669"/>
                </a:lnTo>
                <a:cubicBezTo>
                  <a:pt x="511492" y="217169"/>
                  <a:pt x="492823" y="137821"/>
                  <a:pt x="484094" y="129092"/>
                </a:cubicBezTo>
                <a:cubicBezTo>
                  <a:pt x="476922" y="121920"/>
                  <a:pt x="468914" y="115497"/>
                  <a:pt x="462578" y="107577"/>
                </a:cubicBezTo>
                <a:cubicBezTo>
                  <a:pt x="430630" y="67643"/>
                  <a:pt x="443999" y="54767"/>
                  <a:pt x="376517" y="32273"/>
                </a:cubicBezTo>
                <a:cubicBezTo>
                  <a:pt x="304364" y="8222"/>
                  <a:pt x="332256" y="20901"/>
                  <a:pt x="290456" y="0"/>
                </a:cubicBezTo>
              </a:path>
            </a:pathLst>
          </a:cu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829C330E-1260-164A-AC47-77F2DCA02B9B}"/>
              </a:ext>
            </a:extLst>
          </p:cNvPr>
          <p:cNvSpPr/>
          <p:nvPr/>
        </p:nvSpPr>
        <p:spPr>
          <a:xfrm>
            <a:off x="9800214" y="1981199"/>
            <a:ext cx="645459" cy="419549"/>
          </a:xfrm>
          <a:custGeom>
            <a:avLst/>
            <a:gdLst>
              <a:gd name="connsiteX0" fmla="*/ 419548 w 516367"/>
              <a:gd name="connsiteY0" fmla="*/ 53789 h 419549"/>
              <a:gd name="connsiteX1" fmla="*/ 96818 w 516367"/>
              <a:gd name="connsiteY1" fmla="*/ 86062 h 419549"/>
              <a:gd name="connsiteX2" fmla="*/ 21515 w 516367"/>
              <a:gd name="connsiteY2" fmla="*/ 118334 h 419549"/>
              <a:gd name="connsiteX3" fmla="*/ 0 w 516367"/>
              <a:gd name="connsiteY3" fmla="*/ 182880 h 419549"/>
              <a:gd name="connsiteX4" fmla="*/ 10757 w 516367"/>
              <a:gd name="connsiteY4" fmla="*/ 247426 h 419549"/>
              <a:gd name="connsiteX5" fmla="*/ 53788 w 516367"/>
              <a:gd name="connsiteY5" fmla="*/ 311972 h 419549"/>
              <a:gd name="connsiteX6" fmla="*/ 75303 w 516367"/>
              <a:gd name="connsiteY6" fmla="*/ 344245 h 419549"/>
              <a:gd name="connsiteX7" fmla="*/ 107576 w 516367"/>
              <a:gd name="connsiteY7" fmla="*/ 355003 h 419549"/>
              <a:gd name="connsiteX8" fmla="*/ 204395 w 516367"/>
              <a:gd name="connsiteY8" fmla="*/ 408791 h 419549"/>
              <a:gd name="connsiteX9" fmla="*/ 268941 w 516367"/>
              <a:gd name="connsiteY9" fmla="*/ 419549 h 419549"/>
              <a:gd name="connsiteX10" fmla="*/ 387275 w 516367"/>
              <a:gd name="connsiteY10" fmla="*/ 408791 h 419549"/>
              <a:gd name="connsiteX11" fmla="*/ 451821 w 516367"/>
              <a:gd name="connsiteY11" fmla="*/ 387276 h 419549"/>
              <a:gd name="connsiteX12" fmla="*/ 494851 w 516367"/>
              <a:gd name="connsiteY12" fmla="*/ 301214 h 419549"/>
              <a:gd name="connsiteX13" fmla="*/ 505609 w 516367"/>
              <a:gd name="connsiteY13" fmla="*/ 268942 h 419549"/>
              <a:gd name="connsiteX14" fmla="*/ 516367 w 516367"/>
              <a:gd name="connsiteY14" fmla="*/ 236669 h 419549"/>
              <a:gd name="connsiteX15" fmla="*/ 484094 w 516367"/>
              <a:gd name="connsiteY15" fmla="*/ 129092 h 419549"/>
              <a:gd name="connsiteX16" fmla="*/ 462578 w 516367"/>
              <a:gd name="connsiteY16" fmla="*/ 107577 h 419549"/>
              <a:gd name="connsiteX17" fmla="*/ 376517 w 516367"/>
              <a:gd name="connsiteY17" fmla="*/ 32273 h 419549"/>
              <a:gd name="connsiteX18" fmla="*/ 290456 w 516367"/>
              <a:gd name="connsiteY18" fmla="*/ 0 h 4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6367" h="419549">
                <a:moveTo>
                  <a:pt x="419548" y="53789"/>
                </a:moveTo>
                <a:cubicBezTo>
                  <a:pt x="212032" y="83434"/>
                  <a:pt x="319554" y="72141"/>
                  <a:pt x="96818" y="86062"/>
                </a:cubicBezTo>
                <a:cubicBezTo>
                  <a:pt x="76485" y="91145"/>
                  <a:pt x="35273" y="96322"/>
                  <a:pt x="21515" y="118334"/>
                </a:cubicBezTo>
                <a:cubicBezTo>
                  <a:pt x="9495" y="137566"/>
                  <a:pt x="0" y="182880"/>
                  <a:pt x="0" y="182880"/>
                </a:cubicBezTo>
                <a:cubicBezTo>
                  <a:pt x="3586" y="204395"/>
                  <a:pt x="2368" y="227292"/>
                  <a:pt x="10757" y="247426"/>
                </a:cubicBezTo>
                <a:cubicBezTo>
                  <a:pt x="20702" y="271295"/>
                  <a:pt x="39444" y="290457"/>
                  <a:pt x="53788" y="311972"/>
                </a:cubicBezTo>
                <a:cubicBezTo>
                  <a:pt x="60960" y="322730"/>
                  <a:pt x="63037" y="340156"/>
                  <a:pt x="75303" y="344245"/>
                </a:cubicBezTo>
                <a:cubicBezTo>
                  <a:pt x="86061" y="347831"/>
                  <a:pt x="97663" y="349496"/>
                  <a:pt x="107576" y="355003"/>
                </a:cubicBezTo>
                <a:cubicBezTo>
                  <a:pt x="163037" y="385814"/>
                  <a:pt x="155713" y="397972"/>
                  <a:pt x="204395" y="408791"/>
                </a:cubicBezTo>
                <a:cubicBezTo>
                  <a:pt x="225688" y="413523"/>
                  <a:pt x="247426" y="415963"/>
                  <a:pt x="268941" y="419549"/>
                </a:cubicBezTo>
                <a:cubicBezTo>
                  <a:pt x="308386" y="415963"/>
                  <a:pt x="348270" y="415674"/>
                  <a:pt x="387275" y="408791"/>
                </a:cubicBezTo>
                <a:cubicBezTo>
                  <a:pt x="409609" y="404850"/>
                  <a:pt x="451821" y="387276"/>
                  <a:pt x="451821" y="387276"/>
                </a:cubicBezTo>
                <a:cubicBezTo>
                  <a:pt x="489373" y="349723"/>
                  <a:pt x="470128" y="375383"/>
                  <a:pt x="494851" y="301214"/>
                </a:cubicBezTo>
                <a:lnTo>
                  <a:pt x="505609" y="268942"/>
                </a:lnTo>
                <a:lnTo>
                  <a:pt x="516367" y="236669"/>
                </a:lnTo>
                <a:cubicBezTo>
                  <a:pt x="511492" y="217169"/>
                  <a:pt x="492823" y="137821"/>
                  <a:pt x="484094" y="129092"/>
                </a:cubicBezTo>
                <a:cubicBezTo>
                  <a:pt x="476922" y="121920"/>
                  <a:pt x="468914" y="115497"/>
                  <a:pt x="462578" y="107577"/>
                </a:cubicBezTo>
                <a:cubicBezTo>
                  <a:pt x="430630" y="67643"/>
                  <a:pt x="443999" y="54767"/>
                  <a:pt x="376517" y="32273"/>
                </a:cubicBezTo>
                <a:cubicBezTo>
                  <a:pt x="304364" y="8222"/>
                  <a:pt x="332256" y="20901"/>
                  <a:pt x="290456" y="0"/>
                </a:cubicBezTo>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a:extLst>
              <a:ext uri="{FF2B5EF4-FFF2-40B4-BE49-F238E27FC236}">
                <a16:creationId xmlns:a16="http://schemas.microsoft.com/office/drawing/2014/main" id="{15A33559-B93F-894F-AD6E-B4071DD2982D}"/>
              </a:ext>
            </a:extLst>
          </p:cNvPr>
          <p:cNvSpPr/>
          <p:nvPr/>
        </p:nvSpPr>
        <p:spPr>
          <a:xfrm>
            <a:off x="9800214" y="2400748"/>
            <a:ext cx="645459" cy="419549"/>
          </a:xfrm>
          <a:custGeom>
            <a:avLst/>
            <a:gdLst>
              <a:gd name="connsiteX0" fmla="*/ 419548 w 516367"/>
              <a:gd name="connsiteY0" fmla="*/ 53789 h 419549"/>
              <a:gd name="connsiteX1" fmla="*/ 96818 w 516367"/>
              <a:gd name="connsiteY1" fmla="*/ 86062 h 419549"/>
              <a:gd name="connsiteX2" fmla="*/ 21515 w 516367"/>
              <a:gd name="connsiteY2" fmla="*/ 118334 h 419549"/>
              <a:gd name="connsiteX3" fmla="*/ 0 w 516367"/>
              <a:gd name="connsiteY3" fmla="*/ 182880 h 419549"/>
              <a:gd name="connsiteX4" fmla="*/ 10757 w 516367"/>
              <a:gd name="connsiteY4" fmla="*/ 247426 h 419549"/>
              <a:gd name="connsiteX5" fmla="*/ 53788 w 516367"/>
              <a:gd name="connsiteY5" fmla="*/ 311972 h 419549"/>
              <a:gd name="connsiteX6" fmla="*/ 75303 w 516367"/>
              <a:gd name="connsiteY6" fmla="*/ 344245 h 419549"/>
              <a:gd name="connsiteX7" fmla="*/ 107576 w 516367"/>
              <a:gd name="connsiteY7" fmla="*/ 355003 h 419549"/>
              <a:gd name="connsiteX8" fmla="*/ 204395 w 516367"/>
              <a:gd name="connsiteY8" fmla="*/ 408791 h 419549"/>
              <a:gd name="connsiteX9" fmla="*/ 268941 w 516367"/>
              <a:gd name="connsiteY9" fmla="*/ 419549 h 419549"/>
              <a:gd name="connsiteX10" fmla="*/ 387275 w 516367"/>
              <a:gd name="connsiteY10" fmla="*/ 408791 h 419549"/>
              <a:gd name="connsiteX11" fmla="*/ 451821 w 516367"/>
              <a:gd name="connsiteY11" fmla="*/ 387276 h 419549"/>
              <a:gd name="connsiteX12" fmla="*/ 494851 w 516367"/>
              <a:gd name="connsiteY12" fmla="*/ 301214 h 419549"/>
              <a:gd name="connsiteX13" fmla="*/ 505609 w 516367"/>
              <a:gd name="connsiteY13" fmla="*/ 268942 h 419549"/>
              <a:gd name="connsiteX14" fmla="*/ 516367 w 516367"/>
              <a:gd name="connsiteY14" fmla="*/ 236669 h 419549"/>
              <a:gd name="connsiteX15" fmla="*/ 484094 w 516367"/>
              <a:gd name="connsiteY15" fmla="*/ 129092 h 419549"/>
              <a:gd name="connsiteX16" fmla="*/ 462578 w 516367"/>
              <a:gd name="connsiteY16" fmla="*/ 107577 h 419549"/>
              <a:gd name="connsiteX17" fmla="*/ 376517 w 516367"/>
              <a:gd name="connsiteY17" fmla="*/ 32273 h 419549"/>
              <a:gd name="connsiteX18" fmla="*/ 290456 w 516367"/>
              <a:gd name="connsiteY18" fmla="*/ 0 h 41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16367" h="419549">
                <a:moveTo>
                  <a:pt x="419548" y="53789"/>
                </a:moveTo>
                <a:cubicBezTo>
                  <a:pt x="212032" y="83434"/>
                  <a:pt x="319554" y="72141"/>
                  <a:pt x="96818" y="86062"/>
                </a:cubicBezTo>
                <a:cubicBezTo>
                  <a:pt x="76485" y="91145"/>
                  <a:pt x="35273" y="96322"/>
                  <a:pt x="21515" y="118334"/>
                </a:cubicBezTo>
                <a:cubicBezTo>
                  <a:pt x="9495" y="137566"/>
                  <a:pt x="0" y="182880"/>
                  <a:pt x="0" y="182880"/>
                </a:cubicBezTo>
                <a:cubicBezTo>
                  <a:pt x="3586" y="204395"/>
                  <a:pt x="2368" y="227292"/>
                  <a:pt x="10757" y="247426"/>
                </a:cubicBezTo>
                <a:cubicBezTo>
                  <a:pt x="20702" y="271295"/>
                  <a:pt x="39444" y="290457"/>
                  <a:pt x="53788" y="311972"/>
                </a:cubicBezTo>
                <a:cubicBezTo>
                  <a:pt x="60960" y="322730"/>
                  <a:pt x="63037" y="340156"/>
                  <a:pt x="75303" y="344245"/>
                </a:cubicBezTo>
                <a:cubicBezTo>
                  <a:pt x="86061" y="347831"/>
                  <a:pt x="97663" y="349496"/>
                  <a:pt x="107576" y="355003"/>
                </a:cubicBezTo>
                <a:cubicBezTo>
                  <a:pt x="163037" y="385814"/>
                  <a:pt x="155713" y="397972"/>
                  <a:pt x="204395" y="408791"/>
                </a:cubicBezTo>
                <a:cubicBezTo>
                  <a:pt x="225688" y="413523"/>
                  <a:pt x="247426" y="415963"/>
                  <a:pt x="268941" y="419549"/>
                </a:cubicBezTo>
                <a:cubicBezTo>
                  <a:pt x="308386" y="415963"/>
                  <a:pt x="348270" y="415674"/>
                  <a:pt x="387275" y="408791"/>
                </a:cubicBezTo>
                <a:cubicBezTo>
                  <a:pt x="409609" y="404850"/>
                  <a:pt x="451821" y="387276"/>
                  <a:pt x="451821" y="387276"/>
                </a:cubicBezTo>
                <a:cubicBezTo>
                  <a:pt x="489373" y="349723"/>
                  <a:pt x="470128" y="375383"/>
                  <a:pt x="494851" y="301214"/>
                </a:cubicBezTo>
                <a:lnTo>
                  <a:pt x="505609" y="268942"/>
                </a:lnTo>
                <a:lnTo>
                  <a:pt x="516367" y="236669"/>
                </a:lnTo>
                <a:cubicBezTo>
                  <a:pt x="511492" y="217169"/>
                  <a:pt x="492823" y="137821"/>
                  <a:pt x="484094" y="129092"/>
                </a:cubicBezTo>
                <a:cubicBezTo>
                  <a:pt x="476922" y="121920"/>
                  <a:pt x="468914" y="115497"/>
                  <a:pt x="462578" y="107577"/>
                </a:cubicBezTo>
                <a:cubicBezTo>
                  <a:pt x="430630" y="67643"/>
                  <a:pt x="443999" y="54767"/>
                  <a:pt x="376517" y="32273"/>
                </a:cubicBezTo>
                <a:cubicBezTo>
                  <a:pt x="304364" y="8222"/>
                  <a:pt x="332256" y="20901"/>
                  <a:pt x="290456" y="0"/>
                </a:cubicBezTo>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6396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1:</a:t>
            </a:r>
          </a:p>
          <a:p>
            <a:pPr algn="r">
              <a:lnSpc>
                <a:spcPct val="100000"/>
              </a:lnSpc>
            </a:pPr>
            <a:r>
              <a:rPr lang="en-GB" sz="6000" dirty="0">
                <a:solidFill>
                  <a:schemeClr val="bg1"/>
                </a:solidFill>
                <a:latin typeface="Lato Black" panose="020F0A02020204030203" pitchFamily="34" charset="0"/>
              </a:rPr>
              <a:t>Know the Five Rings of buyer insight</a:t>
            </a:r>
          </a:p>
        </p:txBody>
      </p:sp>
      <p:sp>
        <p:nvSpPr>
          <p:cNvPr id="19" name="TextBox 18"/>
          <p:cNvSpPr txBox="1"/>
          <p:nvPr/>
        </p:nvSpPr>
        <p:spPr>
          <a:xfrm>
            <a:off x="5962389" y="439965"/>
            <a:ext cx="5949862" cy="1862048"/>
          </a:xfrm>
          <a:prstGeom prst="rect">
            <a:avLst/>
          </a:prstGeom>
          <a:noFill/>
          <a:ln>
            <a:noFill/>
          </a:ln>
        </p:spPr>
        <p:txBody>
          <a:bodyPr wrap="square" rtlCol="0">
            <a:spAutoFit/>
          </a:bodyPr>
          <a:lstStyle/>
          <a:p>
            <a:pPr>
              <a:lnSpc>
                <a:spcPts val="2300"/>
              </a:lnSpc>
            </a:pPr>
            <a:r>
              <a:rPr lang="en-US" b="1" dirty="0">
                <a:solidFill>
                  <a:srgbClr val="1C77A1"/>
                </a:solidFill>
              </a:rPr>
              <a:t>While the buyer personas may include other details, the Five Rings of Insight ™ are the most overlooked and essential aspect, simplifying decisions for persuasive messaging, content, launches, campaigns and sales enablement.  Marketers can uncover these deep insights by learning how to have unscripted conversations with recent buyers. </a:t>
            </a:r>
            <a:endParaRPr lang="en-GB" b="1" dirty="0">
              <a:solidFill>
                <a:srgbClr val="1C77A1"/>
              </a:solidFill>
            </a:endParaRPr>
          </a:p>
        </p:txBody>
      </p:sp>
      <p:sp>
        <p:nvSpPr>
          <p:cNvPr id="25" name="TextBox 24"/>
          <p:cNvSpPr txBox="1"/>
          <p:nvPr/>
        </p:nvSpPr>
        <p:spPr>
          <a:xfrm>
            <a:off x="6335509" y="2432217"/>
            <a:ext cx="4119469" cy="387286"/>
          </a:xfrm>
          <a:prstGeom prst="rect">
            <a:avLst/>
          </a:prstGeom>
          <a:noFill/>
          <a:ln>
            <a:noFill/>
          </a:ln>
        </p:spPr>
        <p:txBody>
          <a:bodyPr wrap="square" rtlCol="0">
            <a:spAutoFit/>
          </a:bodyPr>
          <a:lstStyle/>
          <a:p>
            <a:pPr>
              <a:lnSpc>
                <a:spcPts val="2300"/>
              </a:lnSpc>
            </a:pPr>
            <a:r>
              <a:rPr lang="en-US" b="1" dirty="0">
                <a:solidFill>
                  <a:srgbClr val="1C77A1"/>
                </a:solidFill>
              </a:rPr>
              <a:t>Priority Initiatives</a:t>
            </a:r>
            <a:endParaRPr lang="en-GB" b="1" dirty="0">
              <a:solidFill>
                <a:srgbClr val="1C77A1"/>
              </a:solidFill>
            </a:endParaRPr>
          </a:p>
        </p:txBody>
      </p:sp>
      <p:grpSp>
        <p:nvGrpSpPr>
          <p:cNvPr id="2" name="Group 1">
            <a:extLst>
              <a:ext uri="{FF2B5EF4-FFF2-40B4-BE49-F238E27FC236}">
                <a16:creationId xmlns:a16="http://schemas.microsoft.com/office/drawing/2014/main" id="{7BD8FC69-DB1A-7749-96EB-F0EB54049396}"/>
              </a:ext>
            </a:extLst>
          </p:cNvPr>
          <p:cNvGrpSpPr/>
          <p:nvPr/>
        </p:nvGrpSpPr>
        <p:grpSpPr>
          <a:xfrm>
            <a:off x="5439858" y="2285622"/>
            <a:ext cx="736375" cy="736375"/>
            <a:chOff x="5729177" y="1326801"/>
            <a:chExt cx="736375" cy="736375"/>
          </a:xfrm>
        </p:grpSpPr>
        <p:sp>
          <p:nvSpPr>
            <p:cNvPr id="21" name="Oval 20"/>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TextBox 21"/>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01</a:t>
              </a:r>
            </a:p>
          </p:txBody>
        </p:sp>
      </p:grpSp>
      <p:sp>
        <p:nvSpPr>
          <p:cNvPr id="37" name="TextBox 36">
            <a:extLst>
              <a:ext uri="{FF2B5EF4-FFF2-40B4-BE49-F238E27FC236}">
                <a16:creationId xmlns:a16="http://schemas.microsoft.com/office/drawing/2014/main" id="{9B17F39B-3CC9-EC4F-9744-B89BF8CD6017}"/>
              </a:ext>
            </a:extLst>
          </p:cNvPr>
          <p:cNvSpPr txBox="1"/>
          <p:nvPr/>
        </p:nvSpPr>
        <p:spPr>
          <a:xfrm>
            <a:off x="6335509" y="3346144"/>
            <a:ext cx="4119469" cy="387286"/>
          </a:xfrm>
          <a:prstGeom prst="rect">
            <a:avLst/>
          </a:prstGeom>
          <a:noFill/>
          <a:ln>
            <a:noFill/>
          </a:ln>
        </p:spPr>
        <p:txBody>
          <a:bodyPr wrap="square" rtlCol="0">
            <a:spAutoFit/>
          </a:bodyPr>
          <a:lstStyle/>
          <a:p>
            <a:pPr>
              <a:lnSpc>
                <a:spcPts val="2300"/>
              </a:lnSpc>
            </a:pPr>
            <a:r>
              <a:rPr lang="en-US" b="1" dirty="0">
                <a:solidFill>
                  <a:srgbClr val="1C77A1"/>
                </a:solidFill>
              </a:rPr>
              <a:t>Success Factors</a:t>
            </a:r>
            <a:endParaRPr lang="en-GB" b="1" dirty="0">
              <a:solidFill>
                <a:srgbClr val="1C77A1"/>
              </a:solidFill>
            </a:endParaRPr>
          </a:p>
        </p:txBody>
      </p:sp>
      <p:grpSp>
        <p:nvGrpSpPr>
          <p:cNvPr id="38" name="Group 37">
            <a:extLst>
              <a:ext uri="{FF2B5EF4-FFF2-40B4-BE49-F238E27FC236}">
                <a16:creationId xmlns:a16="http://schemas.microsoft.com/office/drawing/2014/main" id="{4F42C76D-C0E8-2043-9E96-8AC1DC7E18E7}"/>
              </a:ext>
            </a:extLst>
          </p:cNvPr>
          <p:cNvGrpSpPr/>
          <p:nvPr/>
        </p:nvGrpSpPr>
        <p:grpSpPr>
          <a:xfrm>
            <a:off x="5439858" y="3199549"/>
            <a:ext cx="736375" cy="736375"/>
            <a:chOff x="5729177" y="1326801"/>
            <a:chExt cx="736375" cy="736375"/>
          </a:xfrm>
        </p:grpSpPr>
        <p:sp>
          <p:nvSpPr>
            <p:cNvPr id="39" name="Oval 38">
              <a:extLst>
                <a:ext uri="{FF2B5EF4-FFF2-40B4-BE49-F238E27FC236}">
                  <a16:creationId xmlns:a16="http://schemas.microsoft.com/office/drawing/2014/main" id="{C69EFE3D-AD68-6D48-BB5A-F6F929C12FCD}"/>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0" name="TextBox 39">
              <a:extLst>
                <a:ext uri="{FF2B5EF4-FFF2-40B4-BE49-F238E27FC236}">
                  <a16:creationId xmlns:a16="http://schemas.microsoft.com/office/drawing/2014/main" id="{A781F941-C29C-3740-8E34-77FB02CB72C5}"/>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02</a:t>
              </a:r>
            </a:p>
          </p:txBody>
        </p:sp>
      </p:grpSp>
      <p:sp>
        <p:nvSpPr>
          <p:cNvPr id="41" name="TextBox 40">
            <a:extLst>
              <a:ext uri="{FF2B5EF4-FFF2-40B4-BE49-F238E27FC236}">
                <a16:creationId xmlns:a16="http://schemas.microsoft.com/office/drawing/2014/main" id="{62CE6E69-4574-F64B-9B26-C9A31D8E7D29}"/>
              </a:ext>
            </a:extLst>
          </p:cNvPr>
          <p:cNvSpPr txBox="1"/>
          <p:nvPr/>
        </p:nvSpPr>
        <p:spPr>
          <a:xfrm>
            <a:off x="6335509" y="4251898"/>
            <a:ext cx="4119469" cy="387286"/>
          </a:xfrm>
          <a:prstGeom prst="rect">
            <a:avLst/>
          </a:prstGeom>
          <a:noFill/>
          <a:ln>
            <a:noFill/>
          </a:ln>
        </p:spPr>
        <p:txBody>
          <a:bodyPr wrap="square" rtlCol="0">
            <a:spAutoFit/>
          </a:bodyPr>
          <a:lstStyle/>
          <a:p>
            <a:pPr>
              <a:lnSpc>
                <a:spcPts val="2300"/>
              </a:lnSpc>
            </a:pPr>
            <a:r>
              <a:rPr lang="en-US" b="1" dirty="0">
                <a:solidFill>
                  <a:srgbClr val="1C77A1"/>
                </a:solidFill>
              </a:rPr>
              <a:t>Perceived Barriers</a:t>
            </a:r>
            <a:endParaRPr lang="en-GB" b="1" dirty="0">
              <a:solidFill>
                <a:srgbClr val="1C77A1"/>
              </a:solidFill>
            </a:endParaRPr>
          </a:p>
        </p:txBody>
      </p:sp>
      <p:grpSp>
        <p:nvGrpSpPr>
          <p:cNvPr id="42" name="Group 41">
            <a:extLst>
              <a:ext uri="{FF2B5EF4-FFF2-40B4-BE49-F238E27FC236}">
                <a16:creationId xmlns:a16="http://schemas.microsoft.com/office/drawing/2014/main" id="{1C1D5550-1551-4747-B130-AB3C512702A9}"/>
              </a:ext>
            </a:extLst>
          </p:cNvPr>
          <p:cNvGrpSpPr/>
          <p:nvPr/>
        </p:nvGrpSpPr>
        <p:grpSpPr>
          <a:xfrm>
            <a:off x="5439858" y="4105303"/>
            <a:ext cx="736375" cy="736375"/>
            <a:chOff x="5729177" y="1326801"/>
            <a:chExt cx="736375" cy="736375"/>
          </a:xfrm>
        </p:grpSpPr>
        <p:sp>
          <p:nvSpPr>
            <p:cNvPr id="43" name="Oval 42">
              <a:extLst>
                <a:ext uri="{FF2B5EF4-FFF2-40B4-BE49-F238E27FC236}">
                  <a16:creationId xmlns:a16="http://schemas.microsoft.com/office/drawing/2014/main" id="{F294CF16-EE10-3742-B5D5-F6B7994D7C65}"/>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4" name="TextBox 43">
              <a:extLst>
                <a:ext uri="{FF2B5EF4-FFF2-40B4-BE49-F238E27FC236}">
                  <a16:creationId xmlns:a16="http://schemas.microsoft.com/office/drawing/2014/main" id="{BBB94702-6109-A741-A661-C29B1ABC0EF0}"/>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03</a:t>
              </a:r>
            </a:p>
          </p:txBody>
        </p:sp>
      </p:grpSp>
      <p:sp>
        <p:nvSpPr>
          <p:cNvPr id="45" name="TextBox 44">
            <a:extLst>
              <a:ext uri="{FF2B5EF4-FFF2-40B4-BE49-F238E27FC236}">
                <a16:creationId xmlns:a16="http://schemas.microsoft.com/office/drawing/2014/main" id="{31CAF3C5-AE10-F148-85CE-0B1044DEB442}"/>
              </a:ext>
            </a:extLst>
          </p:cNvPr>
          <p:cNvSpPr txBox="1"/>
          <p:nvPr/>
        </p:nvSpPr>
        <p:spPr>
          <a:xfrm>
            <a:off x="6335509" y="5166503"/>
            <a:ext cx="4119469" cy="387286"/>
          </a:xfrm>
          <a:prstGeom prst="rect">
            <a:avLst/>
          </a:prstGeom>
          <a:noFill/>
          <a:ln>
            <a:noFill/>
          </a:ln>
        </p:spPr>
        <p:txBody>
          <a:bodyPr wrap="square" rtlCol="0">
            <a:spAutoFit/>
          </a:bodyPr>
          <a:lstStyle/>
          <a:p>
            <a:pPr>
              <a:lnSpc>
                <a:spcPts val="2300"/>
              </a:lnSpc>
            </a:pPr>
            <a:r>
              <a:rPr lang="en-US" b="1" dirty="0">
                <a:solidFill>
                  <a:srgbClr val="1C77A1"/>
                </a:solidFill>
              </a:rPr>
              <a:t>Buying Process</a:t>
            </a:r>
            <a:endParaRPr lang="en-GB" b="1" dirty="0">
              <a:solidFill>
                <a:srgbClr val="1C77A1"/>
              </a:solidFill>
            </a:endParaRPr>
          </a:p>
        </p:txBody>
      </p:sp>
      <p:grpSp>
        <p:nvGrpSpPr>
          <p:cNvPr id="46" name="Group 45">
            <a:extLst>
              <a:ext uri="{FF2B5EF4-FFF2-40B4-BE49-F238E27FC236}">
                <a16:creationId xmlns:a16="http://schemas.microsoft.com/office/drawing/2014/main" id="{07711137-F937-EA4C-9F83-602300055276}"/>
              </a:ext>
            </a:extLst>
          </p:cNvPr>
          <p:cNvGrpSpPr/>
          <p:nvPr/>
        </p:nvGrpSpPr>
        <p:grpSpPr>
          <a:xfrm>
            <a:off x="5439858" y="5019908"/>
            <a:ext cx="736375" cy="736375"/>
            <a:chOff x="5729177" y="1326801"/>
            <a:chExt cx="736375" cy="736375"/>
          </a:xfrm>
        </p:grpSpPr>
        <p:sp>
          <p:nvSpPr>
            <p:cNvPr id="47" name="Oval 46">
              <a:extLst>
                <a:ext uri="{FF2B5EF4-FFF2-40B4-BE49-F238E27FC236}">
                  <a16:creationId xmlns:a16="http://schemas.microsoft.com/office/drawing/2014/main" id="{D664D591-0A6D-804F-804B-5C01640C345D}"/>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TextBox 47">
              <a:extLst>
                <a:ext uri="{FF2B5EF4-FFF2-40B4-BE49-F238E27FC236}">
                  <a16:creationId xmlns:a16="http://schemas.microsoft.com/office/drawing/2014/main" id="{939C5215-D8B2-1246-88BD-79665772A3FF}"/>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04</a:t>
              </a:r>
            </a:p>
          </p:txBody>
        </p:sp>
      </p:grpSp>
      <p:sp>
        <p:nvSpPr>
          <p:cNvPr id="49" name="TextBox 48">
            <a:extLst>
              <a:ext uri="{FF2B5EF4-FFF2-40B4-BE49-F238E27FC236}">
                <a16:creationId xmlns:a16="http://schemas.microsoft.com/office/drawing/2014/main" id="{54B582FB-40DB-634D-AFFF-F06F4ABD664F}"/>
              </a:ext>
            </a:extLst>
          </p:cNvPr>
          <p:cNvSpPr txBox="1"/>
          <p:nvPr/>
        </p:nvSpPr>
        <p:spPr>
          <a:xfrm>
            <a:off x="6335509" y="6081108"/>
            <a:ext cx="4119469" cy="387286"/>
          </a:xfrm>
          <a:prstGeom prst="rect">
            <a:avLst/>
          </a:prstGeom>
          <a:noFill/>
          <a:ln>
            <a:noFill/>
          </a:ln>
        </p:spPr>
        <p:txBody>
          <a:bodyPr wrap="square" rtlCol="0">
            <a:spAutoFit/>
          </a:bodyPr>
          <a:lstStyle/>
          <a:p>
            <a:pPr>
              <a:lnSpc>
                <a:spcPts val="2300"/>
              </a:lnSpc>
            </a:pPr>
            <a:r>
              <a:rPr lang="en-US" b="1" dirty="0">
                <a:solidFill>
                  <a:srgbClr val="1C77A1"/>
                </a:solidFill>
              </a:rPr>
              <a:t>Decision Criteria</a:t>
            </a:r>
            <a:endParaRPr lang="en-GB" b="1" dirty="0">
              <a:solidFill>
                <a:srgbClr val="1C77A1"/>
              </a:solidFill>
            </a:endParaRPr>
          </a:p>
        </p:txBody>
      </p:sp>
      <p:grpSp>
        <p:nvGrpSpPr>
          <p:cNvPr id="50" name="Group 49">
            <a:extLst>
              <a:ext uri="{FF2B5EF4-FFF2-40B4-BE49-F238E27FC236}">
                <a16:creationId xmlns:a16="http://schemas.microsoft.com/office/drawing/2014/main" id="{7675FB63-C217-D447-A038-FE2E4065E652}"/>
              </a:ext>
            </a:extLst>
          </p:cNvPr>
          <p:cNvGrpSpPr/>
          <p:nvPr/>
        </p:nvGrpSpPr>
        <p:grpSpPr>
          <a:xfrm>
            <a:off x="5439858" y="5934513"/>
            <a:ext cx="736375" cy="736375"/>
            <a:chOff x="5729177" y="1326801"/>
            <a:chExt cx="736375" cy="736375"/>
          </a:xfrm>
        </p:grpSpPr>
        <p:sp>
          <p:nvSpPr>
            <p:cNvPr id="51" name="Oval 50">
              <a:extLst>
                <a:ext uri="{FF2B5EF4-FFF2-40B4-BE49-F238E27FC236}">
                  <a16:creationId xmlns:a16="http://schemas.microsoft.com/office/drawing/2014/main" id="{57E28278-889E-0448-8FD3-24FA92C73EB3}"/>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2" name="TextBox 51">
              <a:extLst>
                <a:ext uri="{FF2B5EF4-FFF2-40B4-BE49-F238E27FC236}">
                  <a16:creationId xmlns:a16="http://schemas.microsoft.com/office/drawing/2014/main" id="{77E0F638-EC7C-EA4F-979E-4A88016F7694}"/>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05</a:t>
              </a:r>
            </a:p>
          </p:txBody>
        </p:sp>
      </p:grpSp>
    </p:spTree>
    <p:extLst>
      <p:ext uri="{BB962C8B-B14F-4D97-AF65-F5344CB8AC3E}">
        <p14:creationId xmlns:p14="http://schemas.microsoft.com/office/powerpoint/2010/main" val="376914416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9" name="Group 188"/>
          <p:cNvGrpSpPr/>
          <p:nvPr/>
        </p:nvGrpSpPr>
        <p:grpSpPr>
          <a:xfrm>
            <a:off x="8058398" y="2524965"/>
            <a:ext cx="213149" cy="314196"/>
            <a:chOff x="5303135" y="5279509"/>
            <a:chExt cx="214184" cy="315721"/>
          </a:xfrm>
          <a:solidFill>
            <a:schemeClr val="tx2"/>
          </a:solidFill>
        </p:grpSpPr>
        <p:sp>
          <p:nvSpPr>
            <p:cNvPr id="190" name="Freeform 189"/>
            <p:cNvSpPr>
              <a:spLocks noEditPoints="1"/>
            </p:cNvSpPr>
            <p:nvPr/>
          </p:nvSpPr>
          <p:spPr bwMode="auto">
            <a:xfrm>
              <a:off x="5303135" y="5323932"/>
              <a:ext cx="214184" cy="236395"/>
            </a:xfrm>
            <a:custGeom>
              <a:avLst/>
              <a:gdLst>
                <a:gd name="T0" fmla="*/ 34 w 57"/>
                <a:gd name="T1" fmla="*/ 63 h 63"/>
                <a:gd name="T2" fmla="*/ 5 w 57"/>
                <a:gd name="T3" fmla="*/ 54 h 63"/>
                <a:gd name="T4" fmla="*/ 5 w 57"/>
                <a:gd name="T5" fmla="*/ 54 h 63"/>
                <a:gd name="T6" fmla="*/ 7 w 57"/>
                <a:gd name="T7" fmla="*/ 45 h 63"/>
                <a:gd name="T8" fmla="*/ 9 w 57"/>
                <a:gd name="T9" fmla="*/ 44 h 63"/>
                <a:gd name="T10" fmla="*/ 12 w 57"/>
                <a:gd name="T11" fmla="*/ 44 h 63"/>
                <a:gd name="T12" fmla="*/ 22 w 57"/>
                <a:gd name="T13" fmla="*/ 44 h 63"/>
                <a:gd name="T14" fmla="*/ 32 w 57"/>
                <a:gd name="T15" fmla="*/ 43 h 63"/>
                <a:gd name="T16" fmla="*/ 24 w 57"/>
                <a:gd name="T17" fmla="*/ 40 h 63"/>
                <a:gd name="T18" fmla="*/ 16 w 57"/>
                <a:gd name="T19" fmla="*/ 38 h 63"/>
                <a:gd name="T20" fmla="*/ 0 w 57"/>
                <a:gd name="T21" fmla="*/ 18 h 63"/>
                <a:gd name="T22" fmla="*/ 22 w 57"/>
                <a:gd name="T23" fmla="*/ 0 h 63"/>
                <a:gd name="T24" fmla="*/ 50 w 57"/>
                <a:gd name="T25" fmla="*/ 9 h 63"/>
                <a:gd name="T26" fmla="*/ 50 w 57"/>
                <a:gd name="T27" fmla="*/ 10 h 63"/>
                <a:gd name="T28" fmla="*/ 50 w 57"/>
                <a:gd name="T29" fmla="*/ 23 h 63"/>
                <a:gd name="T30" fmla="*/ 47 w 57"/>
                <a:gd name="T31" fmla="*/ 23 h 63"/>
                <a:gd name="T32" fmla="*/ 47 w 57"/>
                <a:gd name="T33" fmla="*/ 23 h 63"/>
                <a:gd name="T34" fmla="*/ 27 w 57"/>
                <a:gd name="T35" fmla="*/ 16 h 63"/>
                <a:gd name="T36" fmla="*/ 24 w 57"/>
                <a:gd name="T37" fmla="*/ 19 h 63"/>
                <a:gd name="T38" fmla="*/ 33 w 57"/>
                <a:gd name="T39" fmla="*/ 23 h 63"/>
                <a:gd name="T40" fmla="*/ 38 w 57"/>
                <a:gd name="T41" fmla="*/ 24 h 63"/>
                <a:gd name="T42" fmla="*/ 57 w 57"/>
                <a:gd name="T43" fmla="*/ 44 h 63"/>
                <a:gd name="T44" fmla="*/ 34 w 57"/>
                <a:gd name="T45" fmla="*/ 63 h 63"/>
                <a:gd name="T46" fmla="*/ 8 w 57"/>
                <a:gd name="T47" fmla="*/ 53 h 63"/>
                <a:gd name="T48" fmla="*/ 34 w 57"/>
                <a:gd name="T49" fmla="*/ 60 h 63"/>
                <a:gd name="T50" fmla="*/ 54 w 57"/>
                <a:gd name="T51" fmla="*/ 44 h 63"/>
                <a:gd name="T52" fmla="*/ 37 w 57"/>
                <a:gd name="T53" fmla="*/ 27 h 63"/>
                <a:gd name="T54" fmla="*/ 32 w 57"/>
                <a:gd name="T55" fmla="*/ 26 h 63"/>
                <a:gd name="T56" fmla="*/ 21 w 57"/>
                <a:gd name="T57" fmla="*/ 19 h 63"/>
                <a:gd name="T58" fmla="*/ 27 w 57"/>
                <a:gd name="T59" fmla="*/ 13 h 63"/>
                <a:gd name="T60" fmla="*/ 47 w 57"/>
                <a:gd name="T61" fmla="*/ 19 h 63"/>
                <a:gd name="T62" fmla="*/ 47 w 57"/>
                <a:gd name="T63" fmla="*/ 10 h 63"/>
                <a:gd name="T64" fmla="*/ 22 w 57"/>
                <a:gd name="T65" fmla="*/ 3 h 63"/>
                <a:gd name="T66" fmla="*/ 3 w 57"/>
                <a:gd name="T67" fmla="*/ 18 h 63"/>
                <a:gd name="T68" fmla="*/ 17 w 57"/>
                <a:gd name="T69" fmla="*/ 35 h 63"/>
                <a:gd name="T70" fmla="*/ 25 w 57"/>
                <a:gd name="T71" fmla="*/ 37 h 63"/>
                <a:gd name="T72" fmla="*/ 35 w 57"/>
                <a:gd name="T73" fmla="*/ 43 h 63"/>
                <a:gd name="T74" fmla="*/ 22 w 57"/>
                <a:gd name="T75" fmla="*/ 47 h 63"/>
                <a:gd name="T76" fmla="*/ 11 w 57"/>
                <a:gd name="T77" fmla="*/ 47 h 63"/>
                <a:gd name="T78" fmla="*/ 9 w 57"/>
                <a:gd name="T79" fmla="*/ 47 h 63"/>
                <a:gd name="T80" fmla="*/ 8 w 57"/>
                <a:gd name="T81" fmla="*/ 5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 h="63">
                  <a:moveTo>
                    <a:pt x="34" y="63"/>
                  </a:moveTo>
                  <a:cubicBezTo>
                    <a:pt x="26" y="63"/>
                    <a:pt x="9" y="59"/>
                    <a:pt x="5" y="54"/>
                  </a:cubicBezTo>
                  <a:cubicBezTo>
                    <a:pt x="5" y="54"/>
                    <a:pt x="5" y="54"/>
                    <a:pt x="5" y="54"/>
                  </a:cubicBezTo>
                  <a:cubicBezTo>
                    <a:pt x="5" y="52"/>
                    <a:pt x="5" y="47"/>
                    <a:pt x="7" y="45"/>
                  </a:cubicBezTo>
                  <a:cubicBezTo>
                    <a:pt x="7" y="44"/>
                    <a:pt x="8" y="44"/>
                    <a:pt x="9" y="44"/>
                  </a:cubicBezTo>
                  <a:cubicBezTo>
                    <a:pt x="10" y="44"/>
                    <a:pt x="10" y="44"/>
                    <a:pt x="12" y="44"/>
                  </a:cubicBezTo>
                  <a:cubicBezTo>
                    <a:pt x="14" y="44"/>
                    <a:pt x="18" y="44"/>
                    <a:pt x="22" y="44"/>
                  </a:cubicBezTo>
                  <a:cubicBezTo>
                    <a:pt x="29" y="44"/>
                    <a:pt x="31" y="43"/>
                    <a:pt x="32" y="43"/>
                  </a:cubicBezTo>
                  <a:cubicBezTo>
                    <a:pt x="31" y="42"/>
                    <a:pt x="27" y="41"/>
                    <a:pt x="24" y="40"/>
                  </a:cubicBezTo>
                  <a:cubicBezTo>
                    <a:pt x="22" y="39"/>
                    <a:pt x="19" y="39"/>
                    <a:pt x="16" y="38"/>
                  </a:cubicBezTo>
                  <a:cubicBezTo>
                    <a:pt x="5" y="34"/>
                    <a:pt x="0" y="27"/>
                    <a:pt x="0" y="18"/>
                  </a:cubicBezTo>
                  <a:cubicBezTo>
                    <a:pt x="0" y="5"/>
                    <a:pt x="13" y="0"/>
                    <a:pt x="22" y="0"/>
                  </a:cubicBezTo>
                  <a:cubicBezTo>
                    <a:pt x="29" y="0"/>
                    <a:pt x="47" y="3"/>
                    <a:pt x="50" y="9"/>
                  </a:cubicBezTo>
                  <a:cubicBezTo>
                    <a:pt x="50" y="10"/>
                    <a:pt x="50" y="10"/>
                    <a:pt x="50" y="10"/>
                  </a:cubicBezTo>
                  <a:cubicBezTo>
                    <a:pt x="50" y="23"/>
                    <a:pt x="50" y="23"/>
                    <a:pt x="50" y="23"/>
                  </a:cubicBezTo>
                  <a:cubicBezTo>
                    <a:pt x="47" y="23"/>
                    <a:pt x="47" y="23"/>
                    <a:pt x="47" y="23"/>
                  </a:cubicBezTo>
                  <a:cubicBezTo>
                    <a:pt x="47" y="23"/>
                    <a:pt x="47" y="23"/>
                    <a:pt x="47" y="23"/>
                  </a:cubicBezTo>
                  <a:cubicBezTo>
                    <a:pt x="47" y="20"/>
                    <a:pt x="34" y="16"/>
                    <a:pt x="27" y="16"/>
                  </a:cubicBezTo>
                  <a:cubicBezTo>
                    <a:pt x="26" y="16"/>
                    <a:pt x="24" y="16"/>
                    <a:pt x="24" y="19"/>
                  </a:cubicBezTo>
                  <a:cubicBezTo>
                    <a:pt x="24" y="20"/>
                    <a:pt x="29" y="22"/>
                    <a:pt x="33" y="23"/>
                  </a:cubicBezTo>
                  <a:cubicBezTo>
                    <a:pt x="35" y="23"/>
                    <a:pt x="36" y="24"/>
                    <a:pt x="38" y="24"/>
                  </a:cubicBezTo>
                  <a:cubicBezTo>
                    <a:pt x="46" y="27"/>
                    <a:pt x="57" y="31"/>
                    <a:pt x="57" y="44"/>
                  </a:cubicBezTo>
                  <a:cubicBezTo>
                    <a:pt x="57" y="57"/>
                    <a:pt x="45" y="63"/>
                    <a:pt x="34" y="63"/>
                  </a:cubicBezTo>
                  <a:close/>
                  <a:moveTo>
                    <a:pt x="8" y="53"/>
                  </a:moveTo>
                  <a:cubicBezTo>
                    <a:pt x="11" y="56"/>
                    <a:pt x="26" y="60"/>
                    <a:pt x="34" y="60"/>
                  </a:cubicBezTo>
                  <a:cubicBezTo>
                    <a:pt x="44" y="60"/>
                    <a:pt x="54" y="55"/>
                    <a:pt x="54" y="44"/>
                  </a:cubicBezTo>
                  <a:cubicBezTo>
                    <a:pt x="54" y="33"/>
                    <a:pt x="45" y="30"/>
                    <a:pt x="37" y="27"/>
                  </a:cubicBezTo>
                  <a:cubicBezTo>
                    <a:pt x="35" y="27"/>
                    <a:pt x="34" y="26"/>
                    <a:pt x="32" y="26"/>
                  </a:cubicBezTo>
                  <a:cubicBezTo>
                    <a:pt x="26" y="24"/>
                    <a:pt x="21" y="22"/>
                    <a:pt x="21" y="19"/>
                  </a:cubicBezTo>
                  <a:cubicBezTo>
                    <a:pt x="21" y="15"/>
                    <a:pt x="24" y="13"/>
                    <a:pt x="27" y="13"/>
                  </a:cubicBezTo>
                  <a:cubicBezTo>
                    <a:pt x="31" y="13"/>
                    <a:pt x="42" y="15"/>
                    <a:pt x="47" y="19"/>
                  </a:cubicBezTo>
                  <a:cubicBezTo>
                    <a:pt x="47" y="10"/>
                    <a:pt x="47" y="10"/>
                    <a:pt x="47" y="10"/>
                  </a:cubicBezTo>
                  <a:cubicBezTo>
                    <a:pt x="45" y="7"/>
                    <a:pt x="30" y="3"/>
                    <a:pt x="22" y="3"/>
                  </a:cubicBezTo>
                  <a:cubicBezTo>
                    <a:pt x="14" y="3"/>
                    <a:pt x="3" y="7"/>
                    <a:pt x="3" y="18"/>
                  </a:cubicBezTo>
                  <a:cubicBezTo>
                    <a:pt x="3" y="26"/>
                    <a:pt x="7" y="32"/>
                    <a:pt x="17" y="35"/>
                  </a:cubicBezTo>
                  <a:cubicBezTo>
                    <a:pt x="20" y="36"/>
                    <a:pt x="23" y="37"/>
                    <a:pt x="25" y="37"/>
                  </a:cubicBezTo>
                  <a:cubicBezTo>
                    <a:pt x="31" y="39"/>
                    <a:pt x="35" y="40"/>
                    <a:pt x="35" y="43"/>
                  </a:cubicBezTo>
                  <a:cubicBezTo>
                    <a:pt x="35" y="46"/>
                    <a:pt x="32" y="47"/>
                    <a:pt x="22" y="47"/>
                  </a:cubicBezTo>
                  <a:cubicBezTo>
                    <a:pt x="18" y="47"/>
                    <a:pt x="14" y="47"/>
                    <a:pt x="11" y="47"/>
                  </a:cubicBezTo>
                  <a:cubicBezTo>
                    <a:pt x="10" y="47"/>
                    <a:pt x="10" y="47"/>
                    <a:pt x="9" y="47"/>
                  </a:cubicBezTo>
                  <a:cubicBezTo>
                    <a:pt x="8" y="48"/>
                    <a:pt x="8" y="51"/>
                    <a:pt x="8" y="5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1" name="Freeform 190"/>
            <p:cNvSpPr>
              <a:spLocks/>
            </p:cNvSpPr>
            <p:nvPr/>
          </p:nvSpPr>
          <p:spPr bwMode="auto">
            <a:xfrm>
              <a:off x="5371357" y="5279509"/>
              <a:ext cx="82500" cy="60288"/>
            </a:xfrm>
            <a:custGeom>
              <a:avLst/>
              <a:gdLst>
                <a:gd name="T0" fmla="*/ 45 w 52"/>
                <a:gd name="T1" fmla="*/ 38 h 38"/>
                <a:gd name="T2" fmla="*/ 38 w 52"/>
                <a:gd name="T3" fmla="*/ 35 h 38"/>
                <a:gd name="T4" fmla="*/ 42 w 52"/>
                <a:gd name="T5" fmla="*/ 14 h 38"/>
                <a:gd name="T6" fmla="*/ 7 w 52"/>
                <a:gd name="T7" fmla="*/ 9 h 38"/>
                <a:gd name="T8" fmla="*/ 12 w 52"/>
                <a:gd name="T9" fmla="*/ 31 h 38"/>
                <a:gd name="T10" fmla="*/ 4 w 52"/>
                <a:gd name="T11" fmla="*/ 31 h 38"/>
                <a:gd name="T12" fmla="*/ 0 w 52"/>
                <a:gd name="T13" fmla="*/ 0 h 38"/>
                <a:gd name="T14" fmla="*/ 52 w 52"/>
                <a:gd name="T15" fmla="*/ 9 h 38"/>
                <a:gd name="T16" fmla="*/ 45 w 52"/>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38">
                  <a:moveTo>
                    <a:pt x="45" y="38"/>
                  </a:moveTo>
                  <a:lnTo>
                    <a:pt x="38" y="35"/>
                  </a:lnTo>
                  <a:lnTo>
                    <a:pt x="42" y="14"/>
                  </a:lnTo>
                  <a:lnTo>
                    <a:pt x="7" y="9"/>
                  </a:lnTo>
                  <a:lnTo>
                    <a:pt x="12" y="31"/>
                  </a:lnTo>
                  <a:lnTo>
                    <a:pt x="4" y="31"/>
                  </a:lnTo>
                  <a:lnTo>
                    <a:pt x="0" y="0"/>
                  </a:lnTo>
                  <a:lnTo>
                    <a:pt x="52" y="9"/>
                  </a:lnTo>
                  <a:lnTo>
                    <a:pt x="45" y="38"/>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2" name="Freeform 191"/>
            <p:cNvSpPr>
              <a:spLocks/>
            </p:cNvSpPr>
            <p:nvPr/>
          </p:nvSpPr>
          <p:spPr bwMode="auto">
            <a:xfrm>
              <a:off x="5377703" y="5549221"/>
              <a:ext cx="84087" cy="46009"/>
            </a:xfrm>
            <a:custGeom>
              <a:avLst/>
              <a:gdLst>
                <a:gd name="T0" fmla="*/ 53 w 53"/>
                <a:gd name="T1" fmla="*/ 29 h 29"/>
                <a:gd name="T2" fmla="*/ 0 w 53"/>
                <a:gd name="T3" fmla="*/ 29 h 29"/>
                <a:gd name="T4" fmla="*/ 0 w 53"/>
                <a:gd name="T5" fmla="*/ 0 h 29"/>
                <a:gd name="T6" fmla="*/ 8 w 53"/>
                <a:gd name="T7" fmla="*/ 0 h 29"/>
                <a:gd name="T8" fmla="*/ 8 w 53"/>
                <a:gd name="T9" fmla="*/ 22 h 29"/>
                <a:gd name="T10" fmla="*/ 43 w 53"/>
                <a:gd name="T11" fmla="*/ 22 h 29"/>
                <a:gd name="T12" fmla="*/ 38 w 53"/>
                <a:gd name="T13" fmla="*/ 5 h 29"/>
                <a:gd name="T14" fmla="*/ 46 w 53"/>
                <a:gd name="T15" fmla="*/ 3 h 29"/>
                <a:gd name="T16" fmla="*/ 53 w 53"/>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9">
                  <a:moveTo>
                    <a:pt x="53" y="29"/>
                  </a:moveTo>
                  <a:lnTo>
                    <a:pt x="0" y="29"/>
                  </a:lnTo>
                  <a:lnTo>
                    <a:pt x="0" y="0"/>
                  </a:lnTo>
                  <a:lnTo>
                    <a:pt x="8" y="0"/>
                  </a:lnTo>
                  <a:lnTo>
                    <a:pt x="8" y="22"/>
                  </a:lnTo>
                  <a:lnTo>
                    <a:pt x="43" y="22"/>
                  </a:lnTo>
                  <a:lnTo>
                    <a:pt x="38" y="5"/>
                  </a:lnTo>
                  <a:lnTo>
                    <a:pt x="46" y="3"/>
                  </a:lnTo>
                  <a:lnTo>
                    <a:pt x="53" y="29"/>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39" name="Group 38"/>
          <p:cNvGrpSpPr/>
          <p:nvPr/>
        </p:nvGrpSpPr>
        <p:grpSpPr>
          <a:xfrm>
            <a:off x="8264660" y="3510151"/>
            <a:ext cx="2530670" cy="1900235"/>
            <a:chOff x="2597966" y="284079"/>
            <a:chExt cx="1350963" cy="1014413"/>
          </a:xfrm>
        </p:grpSpPr>
        <p:sp>
          <p:nvSpPr>
            <p:cNvPr id="40" name="Freeform 35"/>
            <p:cNvSpPr>
              <a:spLocks/>
            </p:cNvSpPr>
            <p:nvPr/>
          </p:nvSpPr>
          <p:spPr bwMode="auto">
            <a:xfrm>
              <a:off x="3088503" y="1014329"/>
              <a:ext cx="369888" cy="284163"/>
            </a:xfrm>
            <a:custGeom>
              <a:avLst/>
              <a:gdLst>
                <a:gd name="T0" fmla="*/ 153 w 198"/>
                <a:gd name="T1" fmla="*/ 0 h 153"/>
                <a:gd name="T2" fmla="*/ 116 w 198"/>
                <a:gd name="T3" fmla="*/ 0 h 153"/>
                <a:gd name="T4" fmla="*/ 82 w 198"/>
                <a:gd name="T5" fmla="*/ 0 h 153"/>
                <a:gd name="T6" fmla="*/ 45 w 198"/>
                <a:gd name="T7" fmla="*/ 0 h 153"/>
                <a:gd name="T8" fmla="*/ 0 w 198"/>
                <a:gd name="T9" fmla="*/ 153 h 153"/>
                <a:gd name="T10" fmla="*/ 82 w 198"/>
                <a:gd name="T11" fmla="*/ 153 h 153"/>
                <a:gd name="T12" fmla="*/ 116 w 198"/>
                <a:gd name="T13" fmla="*/ 153 h 153"/>
                <a:gd name="T14" fmla="*/ 198 w 198"/>
                <a:gd name="T15" fmla="*/ 153 h 153"/>
                <a:gd name="T16" fmla="*/ 153 w 198"/>
                <a:gd name="T1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8" h="153">
                  <a:moveTo>
                    <a:pt x="153" y="0"/>
                  </a:moveTo>
                  <a:cubicBezTo>
                    <a:pt x="116" y="0"/>
                    <a:pt x="116" y="0"/>
                    <a:pt x="116" y="0"/>
                  </a:cubicBezTo>
                  <a:cubicBezTo>
                    <a:pt x="82" y="0"/>
                    <a:pt x="82" y="0"/>
                    <a:pt x="82" y="0"/>
                  </a:cubicBezTo>
                  <a:cubicBezTo>
                    <a:pt x="45" y="0"/>
                    <a:pt x="45" y="0"/>
                    <a:pt x="45" y="0"/>
                  </a:cubicBezTo>
                  <a:cubicBezTo>
                    <a:pt x="45" y="0"/>
                    <a:pt x="54" y="153"/>
                    <a:pt x="0" y="153"/>
                  </a:cubicBezTo>
                  <a:cubicBezTo>
                    <a:pt x="82" y="153"/>
                    <a:pt x="82" y="153"/>
                    <a:pt x="82" y="153"/>
                  </a:cubicBezTo>
                  <a:cubicBezTo>
                    <a:pt x="116" y="153"/>
                    <a:pt x="116" y="153"/>
                    <a:pt x="116" y="153"/>
                  </a:cubicBezTo>
                  <a:cubicBezTo>
                    <a:pt x="198" y="153"/>
                    <a:pt x="198" y="153"/>
                    <a:pt x="198" y="153"/>
                  </a:cubicBezTo>
                  <a:cubicBezTo>
                    <a:pt x="144" y="153"/>
                    <a:pt x="153" y="0"/>
                    <a:pt x="153" y="0"/>
                  </a:cubicBezTo>
                  <a:close/>
                </a:path>
              </a:pathLst>
            </a:custGeom>
            <a:solidFill>
              <a:srgbClr val="4953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41" name="Freeform 36"/>
            <p:cNvSpPr>
              <a:spLocks/>
            </p:cNvSpPr>
            <p:nvPr/>
          </p:nvSpPr>
          <p:spPr bwMode="auto">
            <a:xfrm>
              <a:off x="2597966" y="284079"/>
              <a:ext cx="1350963" cy="885825"/>
            </a:xfrm>
            <a:custGeom>
              <a:avLst/>
              <a:gdLst>
                <a:gd name="T0" fmla="*/ 704 w 724"/>
                <a:gd name="T1" fmla="*/ 0 h 475"/>
                <a:gd name="T2" fmla="*/ 20 w 724"/>
                <a:gd name="T3" fmla="*/ 0 h 475"/>
                <a:gd name="T4" fmla="*/ 0 w 724"/>
                <a:gd name="T5" fmla="*/ 19 h 475"/>
                <a:gd name="T6" fmla="*/ 0 w 724"/>
                <a:gd name="T7" fmla="*/ 423 h 475"/>
                <a:gd name="T8" fmla="*/ 0 w 724"/>
                <a:gd name="T9" fmla="*/ 427 h 475"/>
                <a:gd name="T10" fmla="*/ 0 w 724"/>
                <a:gd name="T11" fmla="*/ 458 h 475"/>
                <a:gd name="T12" fmla="*/ 17 w 724"/>
                <a:gd name="T13" fmla="*/ 475 h 475"/>
                <a:gd name="T14" fmla="*/ 707 w 724"/>
                <a:gd name="T15" fmla="*/ 475 h 475"/>
                <a:gd name="T16" fmla="*/ 724 w 724"/>
                <a:gd name="T17" fmla="*/ 458 h 475"/>
                <a:gd name="T18" fmla="*/ 724 w 724"/>
                <a:gd name="T19" fmla="*/ 427 h 475"/>
                <a:gd name="T20" fmla="*/ 724 w 724"/>
                <a:gd name="T21" fmla="*/ 423 h 475"/>
                <a:gd name="T22" fmla="*/ 724 w 724"/>
                <a:gd name="T23" fmla="*/ 19 h 475"/>
                <a:gd name="T24" fmla="*/ 704 w 724"/>
                <a:gd name="T25" fmla="*/ 0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4" h="475">
                  <a:moveTo>
                    <a:pt x="704" y="0"/>
                  </a:moveTo>
                  <a:cubicBezTo>
                    <a:pt x="20" y="0"/>
                    <a:pt x="20" y="0"/>
                    <a:pt x="20" y="0"/>
                  </a:cubicBezTo>
                  <a:cubicBezTo>
                    <a:pt x="9" y="0"/>
                    <a:pt x="0" y="8"/>
                    <a:pt x="0" y="19"/>
                  </a:cubicBezTo>
                  <a:cubicBezTo>
                    <a:pt x="0" y="423"/>
                    <a:pt x="0" y="423"/>
                    <a:pt x="0" y="423"/>
                  </a:cubicBezTo>
                  <a:cubicBezTo>
                    <a:pt x="0" y="427"/>
                    <a:pt x="0" y="427"/>
                    <a:pt x="0" y="427"/>
                  </a:cubicBezTo>
                  <a:cubicBezTo>
                    <a:pt x="0" y="458"/>
                    <a:pt x="0" y="458"/>
                    <a:pt x="0" y="458"/>
                  </a:cubicBezTo>
                  <a:cubicBezTo>
                    <a:pt x="0" y="468"/>
                    <a:pt x="8" y="475"/>
                    <a:pt x="17" y="475"/>
                  </a:cubicBezTo>
                  <a:cubicBezTo>
                    <a:pt x="707" y="475"/>
                    <a:pt x="707" y="475"/>
                    <a:pt x="707" y="475"/>
                  </a:cubicBezTo>
                  <a:cubicBezTo>
                    <a:pt x="716" y="475"/>
                    <a:pt x="724" y="468"/>
                    <a:pt x="724" y="458"/>
                  </a:cubicBezTo>
                  <a:cubicBezTo>
                    <a:pt x="724" y="427"/>
                    <a:pt x="724" y="427"/>
                    <a:pt x="724" y="427"/>
                  </a:cubicBezTo>
                  <a:cubicBezTo>
                    <a:pt x="724" y="423"/>
                    <a:pt x="724" y="423"/>
                    <a:pt x="724" y="423"/>
                  </a:cubicBezTo>
                  <a:cubicBezTo>
                    <a:pt x="724" y="19"/>
                    <a:pt x="724" y="19"/>
                    <a:pt x="724" y="19"/>
                  </a:cubicBezTo>
                  <a:cubicBezTo>
                    <a:pt x="724" y="8"/>
                    <a:pt x="715" y="0"/>
                    <a:pt x="704" y="0"/>
                  </a:cubicBezTo>
                  <a:close/>
                </a:path>
              </a:pathLst>
            </a:custGeom>
            <a:solidFill>
              <a:srgbClr val="5663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42" name="Rectangle 37"/>
            <p:cNvSpPr>
              <a:spLocks noChangeArrowheads="1"/>
            </p:cNvSpPr>
            <p:nvPr/>
          </p:nvSpPr>
          <p:spPr bwMode="auto">
            <a:xfrm>
              <a:off x="2640828" y="325354"/>
              <a:ext cx="1265238" cy="679450"/>
            </a:xfrm>
            <a:prstGeom prst="rect">
              <a:avLst/>
            </a:prstGeom>
            <a:solidFill>
              <a:srgbClr val="FC73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43" name="Rectangle 38"/>
            <p:cNvSpPr>
              <a:spLocks noChangeArrowheads="1"/>
            </p:cNvSpPr>
            <p:nvPr/>
          </p:nvSpPr>
          <p:spPr bwMode="auto">
            <a:xfrm>
              <a:off x="2640828" y="998454"/>
              <a:ext cx="1265238" cy="39688"/>
            </a:xfrm>
            <a:prstGeom prst="rect">
              <a:avLst/>
            </a:prstGeom>
            <a:solidFill>
              <a:srgbClr val="4B575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44" name="Oval 39"/>
            <p:cNvSpPr>
              <a:spLocks noChangeArrowheads="1"/>
            </p:cNvSpPr>
            <p:nvPr/>
          </p:nvSpPr>
          <p:spPr bwMode="auto">
            <a:xfrm>
              <a:off x="3240903" y="1069892"/>
              <a:ext cx="66675" cy="66675"/>
            </a:xfrm>
            <a:prstGeom prst="ellipse">
              <a:avLst/>
            </a:prstGeom>
            <a:solidFill>
              <a:srgbClr val="5E6F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58" name="Group 57"/>
          <p:cNvGrpSpPr/>
          <p:nvPr/>
        </p:nvGrpSpPr>
        <p:grpSpPr>
          <a:xfrm>
            <a:off x="10881360" y="2105477"/>
            <a:ext cx="1377620" cy="1380784"/>
            <a:chOff x="621528" y="3324142"/>
            <a:chExt cx="688975" cy="690563"/>
          </a:xfrm>
        </p:grpSpPr>
        <p:sp>
          <p:nvSpPr>
            <p:cNvPr id="60" name="Oval 52"/>
            <p:cNvSpPr>
              <a:spLocks noChangeArrowheads="1"/>
            </p:cNvSpPr>
            <p:nvPr/>
          </p:nvSpPr>
          <p:spPr bwMode="auto">
            <a:xfrm>
              <a:off x="621528" y="3324142"/>
              <a:ext cx="688975" cy="690563"/>
            </a:xfrm>
            <a:prstGeom prst="ellipse">
              <a:avLst/>
            </a:prstGeom>
            <a:solidFill>
              <a:srgbClr val="FEC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1" name="Oval 53"/>
            <p:cNvSpPr>
              <a:spLocks noChangeArrowheads="1"/>
            </p:cNvSpPr>
            <p:nvPr/>
          </p:nvSpPr>
          <p:spPr bwMode="auto">
            <a:xfrm>
              <a:off x="677091" y="3381292"/>
              <a:ext cx="576263" cy="577850"/>
            </a:xfrm>
            <a:prstGeom prst="ellipse">
              <a:avLst/>
            </a:prstGeom>
            <a:solidFill>
              <a:srgbClr val="E389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2" name="Oval 54"/>
            <p:cNvSpPr>
              <a:spLocks noChangeArrowheads="1"/>
            </p:cNvSpPr>
            <p:nvPr/>
          </p:nvSpPr>
          <p:spPr bwMode="auto">
            <a:xfrm>
              <a:off x="696141" y="3398754"/>
              <a:ext cx="539750" cy="541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3" name="Oval 55"/>
            <p:cNvSpPr>
              <a:spLocks noChangeArrowheads="1"/>
            </p:cNvSpPr>
            <p:nvPr/>
          </p:nvSpPr>
          <p:spPr bwMode="auto">
            <a:xfrm>
              <a:off x="948553" y="3413042"/>
              <a:ext cx="33338" cy="34925"/>
            </a:xfrm>
            <a:prstGeom prst="ellipse">
              <a:avLst/>
            </a:prstGeom>
            <a:solidFill>
              <a:srgbClr val="3754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4" name="Oval 56"/>
            <p:cNvSpPr>
              <a:spLocks noChangeArrowheads="1"/>
            </p:cNvSpPr>
            <p:nvPr/>
          </p:nvSpPr>
          <p:spPr bwMode="auto">
            <a:xfrm>
              <a:off x="954903" y="3419392"/>
              <a:ext cx="20638" cy="20638"/>
            </a:xfrm>
            <a:prstGeom prst="ellipse">
              <a:avLst/>
            </a:pr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5" name="Freeform 57"/>
            <p:cNvSpPr>
              <a:spLocks/>
            </p:cNvSpPr>
            <p:nvPr/>
          </p:nvSpPr>
          <p:spPr bwMode="auto">
            <a:xfrm>
              <a:off x="783453" y="3489242"/>
              <a:ext cx="25400" cy="23813"/>
            </a:xfrm>
            <a:custGeom>
              <a:avLst/>
              <a:gdLst>
                <a:gd name="T0" fmla="*/ 11 w 13"/>
                <a:gd name="T1" fmla="*/ 2 h 13"/>
                <a:gd name="T2" fmla="*/ 11 w 13"/>
                <a:gd name="T3" fmla="*/ 10 h 13"/>
                <a:gd name="T4" fmla="*/ 2 w 13"/>
                <a:gd name="T5" fmla="*/ 10 h 13"/>
                <a:gd name="T6" fmla="*/ 2 w 13"/>
                <a:gd name="T7" fmla="*/ 2 h 13"/>
                <a:gd name="T8" fmla="*/ 11 w 13"/>
                <a:gd name="T9" fmla="*/ 2 h 13"/>
              </a:gdLst>
              <a:ahLst/>
              <a:cxnLst>
                <a:cxn ang="0">
                  <a:pos x="T0" y="T1"/>
                </a:cxn>
                <a:cxn ang="0">
                  <a:pos x="T2" y="T3"/>
                </a:cxn>
                <a:cxn ang="0">
                  <a:pos x="T4" y="T5"/>
                </a:cxn>
                <a:cxn ang="0">
                  <a:pos x="T6" y="T7"/>
                </a:cxn>
                <a:cxn ang="0">
                  <a:pos x="T8" y="T9"/>
                </a:cxn>
              </a:cxnLst>
              <a:rect l="0" t="0" r="r" b="b"/>
              <a:pathLst>
                <a:path w="13" h="13">
                  <a:moveTo>
                    <a:pt x="11" y="2"/>
                  </a:moveTo>
                  <a:cubicBezTo>
                    <a:pt x="13" y="4"/>
                    <a:pt x="13" y="8"/>
                    <a:pt x="11" y="10"/>
                  </a:cubicBezTo>
                  <a:cubicBezTo>
                    <a:pt x="8" y="13"/>
                    <a:pt x="5" y="13"/>
                    <a:pt x="2" y="10"/>
                  </a:cubicBezTo>
                  <a:cubicBezTo>
                    <a:pt x="0" y="8"/>
                    <a:pt x="0" y="4"/>
                    <a:pt x="2" y="2"/>
                  </a:cubicBezTo>
                  <a:cubicBezTo>
                    <a:pt x="5" y="0"/>
                    <a:pt x="8" y="0"/>
                    <a:pt x="11" y="2"/>
                  </a:cubicBezTo>
                  <a:close/>
                </a:path>
              </a:pathLst>
            </a:cu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6" name="Oval 58"/>
            <p:cNvSpPr>
              <a:spLocks noChangeArrowheads="1"/>
            </p:cNvSpPr>
            <p:nvPr/>
          </p:nvSpPr>
          <p:spPr bwMode="auto">
            <a:xfrm>
              <a:off x="715191" y="3659104"/>
              <a:ext cx="22225" cy="22225"/>
            </a:xfrm>
            <a:prstGeom prst="ellipse">
              <a:avLst/>
            </a:prstGeom>
            <a:solidFill>
              <a:srgbClr val="3754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7" name="Freeform 59"/>
            <p:cNvSpPr>
              <a:spLocks/>
            </p:cNvSpPr>
            <p:nvPr/>
          </p:nvSpPr>
          <p:spPr bwMode="auto">
            <a:xfrm>
              <a:off x="783453" y="3828967"/>
              <a:ext cx="25400" cy="22225"/>
            </a:xfrm>
            <a:custGeom>
              <a:avLst/>
              <a:gdLst>
                <a:gd name="T0" fmla="*/ 2 w 13"/>
                <a:gd name="T1" fmla="*/ 2 h 12"/>
                <a:gd name="T2" fmla="*/ 11 w 13"/>
                <a:gd name="T3" fmla="*/ 2 h 12"/>
                <a:gd name="T4" fmla="*/ 11 w 13"/>
                <a:gd name="T5" fmla="*/ 10 h 12"/>
                <a:gd name="T6" fmla="*/ 2 w 13"/>
                <a:gd name="T7" fmla="*/ 10 h 12"/>
                <a:gd name="T8" fmla="*/ 2 w 13"/>
                <a:gd name="T9" fmla="*/ 2 h 12"/>
              </a:gdLst>
              <a:ahLst/>
              <a:cxnLst>
                <a:cxn ang="0">
                  <a:pos x="T0" y="T1"/>
                </a:cxn>
                <a:cxn ang="0">
                  <a:pos x="T2" y="T3"/>
                </a:cxn>
                <a:cxn ang="0">
                  <a:pos x="T4" y="T5"/>
                </a:cxn>
                <a:cxn ang="0">
                  <a:pos x="T6" y="T7"/>
                </a:cxn>
                <a:cxn ang="0">
                  <a:pos x="T8" y="T9"/>
                </a:cxn>
              </a:cxnLst>
              <a:rect l="0" t="0" r="r" b="b"/>
              <a:pathLst>
                <a:path w="13" h="12">
                  <a:moveTo>
                    <a:pt x="2" y="2"/>
                  </a:moveTo>
                  <a:cubicBezTo>
                    <a:pt x="5" y="0"/>
                    <a:pt x="8" y="0"/>
                    <a:pt x="11" y="2"/>
                  </a:cubicBezTo>
                  <a:cubicBezTo>
                    <a:pt x="13" y="4"/>
                    <a:pt x="13" y="8"/>
                    <a:pt x="11" y="10"/>
                  </a:cubicBezTo>
                  <a:cubicBezTo>
                    <a:pt x="8" y="12"/>
                    <a:pt x="5" y="12"/>
                    <a:pt x="2" y="10"/>
                  </a:cubicBezTo>
                  <a:cubicBezTo>
                    <a:pt x="0" y="8"/>
                    <a:pt x="0" y="4"/>
                    <a:pt x="2" y="2"/>
                  </a:cubicBezTo>
                  <a:close/>
                </a:path>
              </a:pathLst>
            </a:cu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8" name="Oval 60"/>
            <p:cNvSpPr>
              <a:spLocks noChangeArrowheads="1"/>
            </p:cNvSpPr>
            <p:nvPr/>
          </p:nvSpPr>
          <p:spPr bwMode="auto">
            <a:xfrm>
              <a:off x="954903" y="3898817"/>
              <a:ext cx="20638" cy="20638"/>
            </a:xfrm>
            <a:prstGeom prst="ellipse">
              <a:avLst/>
            </a:prstGeom>
            <a:solidFill>
              <a:srgbClr val="3754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69" name="Freeform 61"/>
            <p:cNvSpPr>
              <a:spLocks/>
            </p:cNvSpPr>
            <p:nvPr/>
          </p:nvSpPr>
          <p:spPr bwMode="auto">
            <a:xfrm>
              <a:off x="1123178" y="3828967"/>
              <a:ext cx="23813" cy="22225"/>
            </a:xfrm>
            <a:custGeom>
              <a:avLst/>
              <a:gdLst>
                <a:gd name="T0" fmla="*/ 2 w 13"/>
                <a:gd name="T1" fmla="*/ 10 h 12"/>
                <a:gd name="T2" fmla="*/ 2 w 13"/>
                <a:gd name="T3" fmla="*/ 2 h 12"/>
                <a:gd name="T4" fmla="*/ 10 w 13"/>
                <a:gd name="T5" fmla="*/ 2 h 12"/>
                <a:gd name="T6" fmla="*/ 10 w 13"/>
                <a:gd name="T7" fmla="*/ 10 h 12"/>
                <a:gd name="T8" fmla="*/ 2 w 13"/>
                <a:gd name="T9" fmla="*/ 10 h 12"/>
              </a:gdLst>
              <a:ahLst/>
              <a:cxnLst>
                <a:cxn ang="0">
                  <a:pos x="T0" y="T1"/>
                </a:cxn>
                <a:cxn ang="0">
                  <a:pos x="T2" y="T3"/>
                </a:cxn>
                <a:cxn ang="0">
                  <a:pos x="T4" y="T5"/>
                </a:cxn>
                <a:cxn ang="0">
                  <a:pos x="T6" y="T7"/>
                </a:cxn>
                <a:cxn ang="0">
                  <a:pos x="T8" y="T9"/>
                </a:cxn>
              </a:cxnLst>
              <a:rect l="0" t="0" r="r" b="b"/>
              <a:pathLst>
                <a:path w="13" h="12">
                  <a:moveTo>
                    <a:pt x="2" y="10"/>
                  </a:moveTo>
                  <a:cubicBezTo>
                    <a:pt x="0" y="8"/>
                    <a:pt x="0" y="4"/>
                    <a:pt x="2" y="2"/>
                  </a:cubicBezTo>
                  <a:cubicBezTo>
                    <a:pt x="4" y="0"/>
                    <a:pt x="8" y="0"/>
                    <a:pt x="10" y="2"/>
                  </a:cubicBezTo>
                  <a:cubicBezTo>
                    <a:pt x="13" y="4"/>
                    <a:pt x="13" y="8"/>
                    <a:pt x="10" y="10"/>
                  </a:cubicBezTo>
                  <a:cubicBezTo>
                    <a:pt x="8" y="12"/>
                    <a:pt x="4" y="12"/>
                    <a:pt x="2" y="10"/>
                  </a:cubicBezTo>
                  <a:close/>
                </a:path>
              </a:pathLst>
            </a:cu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0" name="Oval 62"/>
            <p:cNvSpPr>
              <a:spLocks noChangeArrowheads="1"/>
            </p:cNvSpPr>
            <p:nvPr/>
          </p:nvSpPr>
          <p:spPr bwMode="auto">
            <a:xfrm>
              <a:off x="1194616" y="3659104"/>
              <a:ext cx="22225" cy="22225"/>
            </a:xfrm>
            <a:prstGeom prst="ellipse">
              <a:avLst/>
            </a:prstGeom>
            <a:solidFill>
              <a:srgbClr val="3754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1" name="Freeform 63"/>
            <p:cNvSpPr>
              <a:spLocks/>
            </p:cNvSpPr>
            <p:nvPr/>
          </p:nvSpPr>
          <p:spPr bwMode="auto">
            <a:xfrm>
              <a:off x="1123178" y="3489242"/>
              <a:ext cx="23813" cy="23813"/>
            </a:xfrm>
            <a:custGeom>
              <a:avLst/>
              <a:gdLst>
                <a:gd name="T0" fmla="*/ 10 w 13"/>
                <a:gd name="T1" fmla="*/ 10 h 13"/>
                <a:gd name="T2" fmla="*/ 2 w 13"/>
                <a:gd name="T3" fmla="*/ 10 h 13"/>
                <a:gd name="T4" fmla="*/ 2 w 13"/>
                <a:gd name="T5" fmla="*/ 2 h 13"/>
                <a:gd name="T6" fmla="*/ 10 w 13"/>
                <a:gd name="T7" fmla="*/ 2 h 13"/>
                <a:gd name="T8" fmla="*/ 10 w 13"/>
                <a:gd name="T9" fmla="*/ 10 h 13"/>
              </a:gdLst>
              <a:ahLst/>
              <a:cxnLst>
                <a:cxn ang="0">
                  <a:pos x="T0" y="T1"/>
                </a:cxn>
                <a:cxn ang="0">
                  <a:pos x="T2" y="T3"/>
                </a:cxn>
                <a:cxn ang="0">
                  <a:pos x="T4" y="T5"/>
                </a:cxn>
                <a:cxn ang="0">
                  <a:pos x="T6" y="T7"/>
                </a:cxn>
                <a:cxn ang="0">
                  <a:pos x="T8" y="T9"/>
                </a:cxn>
              </a:cxnLst>
              <a:rect l="0" t="0" r="r" b="b"/>
              <a:pathLst>
                <a:path w="13" h="13">
                  <a:moveTo>
                    <a:pt x="10" y="10"/>
                  </a:moveTo>
                  <a:cubicBezTo>
                    <a:pt x="8" y="13"/>
                    <a:pt x="4" y="13"/>
                    <a:pt x="2" y="10"/>
                  </a:cubicBezTo>
                  <a:cubicBezTo>
                    <a:pt x="0" y="8"/>
                    <a:pt x="0" y="4"/>
                    <a:pt x="2" y="2"/>
                  </a:cubicBezTo>
                  <a:cubicBezTo>
                    <a:pt x="4" y="0"/>
                    <a:pt x="8" y="0"/>
                    <a:pt x="10" y="2"/>
                  </a:cubicBezTo>
                  <a:cubicBezTo>
                    <a:pt x="13" y="4"/>
                    <a:pt x="13" y="8"/>
                    <a:pt x="10" y="10"/>
                  </a:cubicBezTo>
                  <a:close/>
                </a:path>
              </a:pathLst>
            </a:cu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2" name="Oval 64"/>
            <p:cNvSpPr>
              <a:spLocks noChangeArrowheads="1"/>
            </p:cNvSpPr>
            <p:nvPr/>
          </p:nvSpPr>
          <p:spPr bwMode="auto">
            <a:xfrm>
              <a:off x="708841" y="3652754"/>
              <a:ext cx="34925" cy="33338"/>
            </a:xfrm>
            <a:prstGeom prst="ellipse">
              <a:avLst/>
            </a:pr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3" name="Oval 65"/>
            <p:cNvSpPr>
              <a:spLocks noChangeArrowheads="1"/>
            </p:cNvSpPr>
            <p:nvPr/>
          </p:nvSpPr>
          <p:spPr bwMode="auto">
            <a:xfrm>
              <a:off x="948553" y="3892467"/>
              <a:ext cx="33338" cy="34925"/>
            </a:xfrm>
            <a:prstGeom prst="ellipse">
              <a:avLst/>
            </a:pr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4" name="Oval 66"/>
            <p:cNvSpPr>
              <a:spLocks noChangeArrowheads="1"/>
            </p:cNvSpPr>
            <p:nvPr/>
          </p:nvSpPr>
          <p:spPr bwMode="auto">
            <a:xfrm>
              <a:off x="1188266" y="3652754"/>
              <a:ext cx="33338" cy="33338"/>
            </a:xfrm>
            <a:prstGeom prst="ellipse">
              <a:avLst/>
            </a:pr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5" name="Freeform 67"/>
            <p:cNvSpPr>
              <a:spLocks/>
            </p:cNvSpPr>
            <p:nvPr/>
          </p:nvSpPr>
          <p:spPr bwMode="auto">
            <a:xfrm>
              <a:off x="948553" y="3474954"/>
              <a:ext cx="176213" cy="211138"/>
            </a:xfrm>
            <a:custGeom>
              <a:avLst/>
              <a:gdLst>
                <a:gd name="T0" fmla="*/ 84 w 95"/>
                <a:gd name="T1" fmla="*/ 92 h 113"/>
                <a:gd name="T2" fmla="*/ 18 w 95"/>
                <a:gd name="T3" fmla="*/ 92 h 113"/>
                <a:gd name="T4" fmla="*/ 18 w 95"/>
                <a:gd name="T5" fmla="*/ 9 h 113"/>
                <a:gd name="T6" fmla="*/ 9 w 95"/>
                <a:gd name="T7" fmla="*/ 0 h 113"/>
                <a:gd name="T8" fmla="*/ 0 w 95"/>
                <a:gd name="T9" fmla="*/ 9 h 113"/>
                <a:gd name="T10" fmla="*/ 0 w 95"/>
                <a:gd name="T11" fmla="*/ 92 h 113"/>
                <a:gd name="T12" fmla="*/ 0 w 95"/>
                <a:gd name="T13" fmla="*/ 101 h 113"/>
                <a:gd name="T14" fmla="*/ 18 w 95"/>
                <a:gd name="T15" fmla="*/ 113 h 113"/>
                <a:gd name="T16" fmla="*/ 84 w 95"/>
                <a:gd name="T17" fmla="*/ 113 h 113"/>
                <a:gd name="T18" fmla="*/ 95 w 95"/>
                <a:gd name="T19" fmla="*/ 102 h 113"/>
                <a:gd name="T20" fmla="*/ 84 w 95"/>
                <a:gd name="T21" fmla="*/ 9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13">
                  <a:moveTo>
                    <a:pt x="84" y="92"/>
                  </a:moveTo>
                  <a:cubicBezTo>
                    <a:pt x="18" y="92"/>
                    <a:pt x="18" y="92"/>
                    <a:pt x="18" y="92"/>
                  </a:cubicBezTo>
                  <a:cubicBezTo>
                    <a:pt x="18" y="9"/>
                    <a:pt x="18" y="9"/>
                    <a:pt x="18" y="9"/>
                  </a:cubicBezTo>
                  <a:cubicBezTo>
                    <a:pt x="18" y="4"/>
                    <a:pt x="14" y="0"/>
                    <a:pt x="9" y="0"/>
                  </a:cubicBezTo>
                  <a:cubicBezTo>
                    <a:pt x="4" y="0"/>
                    <a:pt x="0" y="4"/>
                    <a:pt x="0" y="9"/>
                  </a:cubicBezTo>
                  <a:cubicBezTo>
                    <a:pt x="0" y="92"/>
                    <a:pt x="0" y="92"/>
                    <a:pt x="0" y="92"/>
                  </a:cubicBezTo>
                  <a:cubicBezTo>
                    <a:pt x="0" y="101"/>
                    <a:pt x="0" y="101"/>
                    <a:pt x="0" y="101"/>
                  </a:cubicBezTo>
                  <a:cubicBezTo>
                    <a:pt x="0" y="101"/>
                    <a:pt x="2" y="113"/>
                    <a:pt x="18" y="113"/>
                  </a:cubicBezTo>
                  <a:cubicBezTo>
                    <a:pt x="84" y="113"/>
                    <a:pt x="84" y="113"/>
                    <a:pt x="84" y="113"/>
                  </a:cubicBezTo>
                  <a:cubicBezTo>
                    <a:pt x="90" y="113"/>
                    <a:pt x="95" y="108"/>
                    <a:pt x="95" y="102"/>
                  </a:cubicBezTo>
                  <a:cubicBezTo>
                    <a:pt x="95" y="96"/>
                    <a:pt x="90" y="92"/>
                    <a:pt x="84" y="92"/>
                  </a:cubicBezTo>
                  <a:close/>
                </a:path>
              </a:pathLst>
            </a:custGeom>
            <a:solidFill>
              <a:srgbClr val="4C505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92" name="Group 91"/>
          <p:cNvGrpSpPr/>
          <p:nvPr/>
        </p:nvGrpSpPr>
        <p:grpSpPr>
          <a:xfrm>
            <a:off x="6475750" y="5410700"/>
            <a:ext cx="5907084" cy="2924770"/>
            <a:chOff x="4047269" y="4137284"/>
            <a:chExt cx="3989512" cy="1975324"/>
          </a:xfrm>
        </p:grpSpPr>
        <p:sp>
          <p:nvSpPr>
            <p:cNvPr id="76" name="Rectangle 75"/>
            <p:cNvSpPr/>
            <p:nvPr/>
          </p:nvSpPr>
          <p:spPr>
            <a:xfrm>
              <a:off x="4166868" y="4137284"/>
              <a:ext cx="3750312" cy="1975324"/>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77" name="Rectangle 76"/>
            <p:cNvSpPr/>
            <p:nvPr/>
          </p:nvSpPr>
          <p:spPr>
            <a:xfrm>
              <a:off x="4047269" y="4138564"/>
              <a:ext cx="3989512" cy="212953"/>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8" name="Rectangle 77"/>
            <p:cNvSpPr/>
            <p:nvPr/>
          </p:nvSpPr>
          <p:spPr>
            <a:xfrm>
              <a:off x="4166869" y="4350066"/>
              <a:ext cx="3750312" cy="2895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grpSp>
        <p:nvGrpSpPr>
          <p:cNvPr id="80" name="Group 79"/>
          <p:cNvGrpSpPr/>
          <p:nvPr/>
        </p:nvGrpSpPr>
        <p:grpSpPr>
          <a:xfrm rot="1427110">
            <a:off x="6664095" y="3699254"/>
            <a:ext cx="1337684" cy="1792132"/>
            <a:chOff x="1350191" y="542842"/>
            <a:chExt cx="827087" cy="1108075"/>
          </a:xfrm>
        </p:grpSpPr>
        <p:sp>
          <p:nvSpPr>
            <p:cNvPr id="81" name="Freeform 104"/>
            <p:cNvSpPr>
              <a:spLocks/>
            </p:cNvSpPr>
            <p:nvPr/>
          </p:nvSpPr>
          <p:spPr bwMode="auto">
            <a:xfrm>
              <a:off x="1624828" y="1219117"/>
              <a:ext cx="342900" cy="312738"/>
            </a:xfrm>
            <a:custGeom>
              <a:avLst/>
              <a:gdLst>
                <a:gd name="T0" fmla="*/ 188 w 216"/>
                <a:gd name="T1" fmla="*/ 197 h 197"/>
                <a:gd name="T2" fmla="*/ 216 w 216"/>
                <a:gd name="T3" fmla="*/ 164 h 197"/>
                <a:gd name="T4" fmla="*/ 30 w 216"/>
                <a:gd name="T5" fmla="*/ 0 h 197"/>
                <a:gd name="T6" fmla="*/ 0 w 216"/>
                <a:gd name="T7" fmla="*/ 34 h 197"/>
                <a:gd name="T8" fmla="*/ 188 w 216"/>
                <a:gd name="T9" fmla="*/ 197 h 197"/>
              </a:gdLst>
              <a:ahLst/>
              <a:cxnLst>
                <a:cxn ang="0">
                  <a:pos x="T0" y="T1"/>
                </a:cxn>
                <a:cxn ang="0">
                  <a:pos x="T2" y="T3"/>
                </a:cxn>
                <a:cxn ang="0">
                  <a:pos x="T4" y="T5"/>
                </a:cxn>
                <a:cxn ang="0">
                  <a:pos x="T6" y="T7"/>
                </a:cxn>
                <a:cxn ang="0">
                  <a:pos x="T8" y="T9"/>
                </a:cxn>
              </a:cxnLst>
              <a:rect l="0" t="0" r="r" b="b"/>
              <a:pathLst>
                <a:path w="216" h="197">
                  <a:moveTo>
                    <a:pt x="188" y="197"/>
                  </a:moveTo>
                  <a:lnTo>
                    <a:pt x="216" y="164"/>
                  </a:lnTo>
                  <a:lnTo>
                    <a:pt x="30" y="0"/>
                  </a:lnTo>
                  <a:lnTo>
                    <a:pt x="0" y="34"/>
                  </a:lnTo>
                  <a:lnTo>
                    <a:pt x="188" y="197"/>
                  </a:lnTo>
                  <a:close/>
                </a:path>
              </a:pathLst>
            </a:custGeom>
            <a:solidFill>
              <a:srgbClr val="4B5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2" name="Freeform 105"/>
            <p:cNvSpPr>
              <a:spLocks/>
            </p:cNvSpPr>
            <p:nvPr/>
          </p:nvSpPr>
          <p:spPr bwMode="auto">
            <a:xfrm>
              <a:off x="1559741" y="850817"/>
              <a:ext cx="95250" cy="400050"/>
            </a:xfrm>
            <a:custGeom>
              <a:avLst/>
              <a:gdLst>
                <a:gd name="T0" fmla="*/ 17 w 60"/>
                <a:gd name="T1" fmla="*/ 252 h 252"/>
                <a:gd name="T2" fmla="*/ 60 w 60"/>
                <a:gd name="T3" fmla="*/ 248 h 252"/>
                <a:gd name="T4" fmla="*/ 44 w 60"/>
                <a:gd name="T5" fmla="*/ 0 h 252"/>
                <a:gd name="T6" fmla="*/ 0 w 60"/>
                <a:gd name="T7" fmla="*/ 4 h 252"/>
                <a:gd name="T8" fmla="*/ 17 w 60"/>
                <a:gd name="T9" fmla="*/ 252 h 252"/>
              </a:gdLst>
              <a:ahLst/>
              <a:cxnLst>
                <a:cxn ang="0">
                  <a:pos x="T0" y="T1"/>
                </a:cxn>
                <a:cxn ang="0">
                  <a:pos x="T2" y="T3"/>
                </a:cxn>
                <a:cxn ang="0">
                  <a:pos x="T4" y="T5"/>
                </a:cxn>
                <a:cxn ang="0">
                  <a:pos x="T6" y="T7"/>
                </a:cxn>
                <a:cxn ang="0">
                  <a:pos x="T8" y="T9"/>
                </a:cxn>
              </a:cxnLst>
              <a:rect l="0" t="0" r="r" b="b"/>
              <a:pathLst>
                <a:path w="60" h="252">
                  <a:moveTo>
                    <a:pt x="17" y="252"/>
                  </a:moveTo>
                  <a:lnTo>
                    <a:pt x="60" y="248"/>
                  </a:lnTo>
                  <a:lnTo>
                    <a:pt x="44" y="0"/>
                  </a:lnTo>
                  <a:lnTo>
                    <a:pt x="0" y="4"/>
                  </a:lnTo>
                  <a:lnTo>
                    <a:pt x="17" y="252"/>
                  </a:lnTo>
                  <a:close/>
                </a:path>
              </a:pathLst>
            </a:custGeom>
            <a:solidFill>
              <a:srgbClr val="4B5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3" name="Freeform 106"/>
            <p:cNvSpPr>
              <a:spLocks/>
            </p:cNvSpPr>
            <p:nvPr/>
          </p:nvSpPr>
          <p:spPr bwMode="auto">
            <a:xfrm>
              <a:off x="1739128" y="1398504"/>
              <a:ext cx="392113" cy="200025"/>
            </a:xfrm>
            <a:custGeom>
              <a:avLst/>
              <a:gdLst>
                <a:gd name="T0" fmla="*/ 0 w 247"/>
                <a:gd name="T1" fmla="*/ 103 h 126"/>
                <a:gd name="T2" fmla="*/ 237 w 247"/>
                <a:gd name="T3" fmla="*/ 0 h 126"/>
                <a:gd name="T4" fmla="*/ 247 w 247"/>
                <a:gd name="T5" fmla="*/ 23 h 126"/>
                <a:gd name="T6" fmla="*/ 10 w 247"/>
                <a:gd name="T7" fmla="*/ 126 h 126"/>
                <a:gd name="T8" fmla="*/ 0 w 247"/>
                <a:gd name="T9" fmla="*/ 103 h 126"/>
              </a:gdLst>
              <a:ahLst/>
              <a:cxnLst>
                <a:cxn ang="0">
                  <a:pos x="T0" y="T1"/>
                </a:cxn>
                <a:cxn ang="0">
                  <a:pos x="T2" y="T3"/>
                </a:cxn>
                <a:cxn ang="0">
                  <a:pos x="T4" y="T5"/>
                </a:cxn>
                <a:cxn ang="0">
                  <a:pos x="T6" y="T7"/>
                </a:cxn>
                <a:cxn ang="0">
                  <a:pos x="T8" y="T9"/>
                </a:cxn>
              </a:cxnLst>
              <a:rect l="0" t="0" r="r" b="b"/>
              <a:pathLst>
                <a:path w="247" h="126">
                  <a:moveTo>
                    <a:pt x="0" y="103"/>
                  </a:moveTo>
                  <a:lnTo>
                    <a:pt x="237" y="0"/>
                  </a:lnTo>
                  <a:lnTo>
                    <a:pt x="247" y="23"/>
                  </a:lnTo>
                  <a:lnTo>
                    <a:pt x="10" y="126"/>
                  </a:lnTo>
                  <a:lnTo>
                    <a:pt x="0" y="103"/>
                  </a:lnTo>
                  <a:close/>
                </a:path>
              </a:pathLst>
            </a:custGeom>
            <a:solidFill>
              <a:srgbClr val="54616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4" name="Freeform 107"/>
            <p:cNvSpPr>
              <a:spLocks/>
            </p:cNvSpPr>
            <p:nvPr/>
          </p:nvSpPr>
          <p:spPr bwMode="auto">
            <a:xfrm>
              <a:off x="1723253" y="1414379"/>
              <a:ext cx="454025" cy="236538"/>
            </a:xfrm>
            <a:custGeom>
              <a:avLst/>
              <a:gdLst>
                <a:gd name="T0" fmla="*/ 23 w 243"/>
                <a:gd name="T1" fmla="*/ 124 h 127"/>
                <a:gd name="T2" fmla="*/ 233 w 243"/>
                <a:gd name="T3" fmla="*/ 32 h 127"/>
                <a:gd name="T4" fmla="*/ 240 w 243"/>
                <a:gd name="T5" fmla="*/ 14 h 127"/>
                <a:gd name="T6" fmla="*/ 238 w 243"/>
                <a:gd name="T7" fmla="*/ 10 h 127"/>
                <a:gd name="T8" fmla="*/ 220 w 243"/>
                <a:gd name="T9" fmla="*/ 3 h 127"/>
                <a:gd name="T10" fmla="*/ 10 w 243"/>
                <a:gd name="T11" fmla="*/ 95 h 127"/>
                <a:gd name="T12" fmla="*/ 3 w 243"/>
                <a:gd name="T13" fmla="*/ 113 h 127"/>
                <a:gd name="T14" fmla="*/ 5 w 243"/>
                <a:gd name="T15" fmla="*/ 117 h 127"/>
                <a:gd name="T16" fmla="*/ 23 w 243"/>
                <a:gd name="T17" fmla="*/ 1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 h="127">
                  <a:moveTo>
                    <a:pt x="23" y="124"/>
                  </a:moveTo>
                  <a:cubicBezTo>
                    <a:pt x="233" y="32"/>
                    <a:pt x="233" y="32"/>
                    <a:pt x="233" y="32"/>
                  </a:cubicBezTo>
                  <a:cubicBezTo>
                    <a:pt x="239" y="29"/>
                    <a:pt x="243" y="21"/>
                    <a:pt x="240" y="14"/>
                  </a:cubicBezTo>
                  <a:cubicBezTo>
                    <a:pt x="238" y="10"/>
                    <a:pt x="238" y="10"/>
                    <a:pt x="238" y="10"/>
                  </a:cubicBezTo>
                  <a:cubicBezTo>
                    <a:pt x="235" y="3"/>
                    <a:pt x="227" y="0"/>
                    <a:pt x="220" y="3"/>
                  </a:cubicBezTo>
                  <a:cubicBezTo>
                    <a:pt x="10" y="95"/>
                    <a:pt x="10" y="95"/>
                    <a:pt x="10" y="95"/>
                  </a:cubicBezTo>
                  <a:cubicBezTo>
                    <a:pt x="3" y="98"/>
                    <a:pt x="0" y="106"/>
                    <a:pt x="3" y="113"/>
                  </a:cubicBezTo>
                  <a:cubicBezTo>
                    <a:pt x="5" y="117"/>
                    <a:pt x="5" y="117"/>
                    <a:pt x="5" y="117"/>
                  </a:cubicBezTo>
                  <a:cubicBezTo>
                    <a:pt x="8" y="124"/>
                    <a:pt x="16" y="127"/>
                    <a:pt x="23" y="124"/>
                  </a:cubicBezTo>
                  <a:close/>
                </a:path>
              </a:pathLst>
            </a:custGeom>
            <a:solidFill>
              <a:srgbClr val="4B5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5" name="Freeform 108"/>
            <p:cNvSpPr>
              <a:spLocks/>
            </p:cNvSpPr>
            <p:nvPr/>
          </p:nvSpPr>
          <p:spPr bwMode="auto">
            <a:xfrm>
              <a:off x="1539103" y="1142917"/>
              <a:ext cx="155575" cy="152400"/>
            </a:xfrm>
            <a:custGeom>
              <a:avLst/>
              <a:gdLst>
                <a:gd name="T0" fmla="*/ 8 w 83"/>
                <a:gd name="T1" fmla="*/ 56 h 82"/>
                <a:gd name="T2" fmla="*/ 56 w 83"/>
                <a:gd name="T3" fmla="*/ 74 h 82"/>
                <a:gd name="T4" fmla="*/ 75 w 83"/>
                <a:gd name="T5" fmla="*/ 26 h 82"/>
                <a:gd name="T6" fmla="*/ 27 w 83"/>
                <a:gd name="T7" fmla="*/ 8 h 82"/>
                <a:gd name="T8" fmla="*/ 8 w 83"/>
                <a:gd name="T9" fmla="*/ 56 h 82"/>
              </a:gdLst>
              <a:ahLst/>
              <a:cxnLst>
                <a:cxn ang="0">
                  <a:pos x="T0" y="T1"/>
                </a:cxn>
                <a:cxn ang="0">
                  <a:pos x="T2" y="T3"/>
                </a:cxn>
                <a:cxn ang="0">
                  <a:pos x="T4" y="T5"/>
                </a:cxn>
                <a:cxn ang="0">
                  <a:pos x="T6" y="T7"/>
                </a:cxn>
                <a:cxn ang="0">
                  <a:pos x="T8" y="T9"/>
                </a:cxn>
              </a:cxnLst>
              <a:rect l="0" t="0" r="r" b="b"/>
              <a:pathLst>
                <a:path w="83" h="82">
                  <a:moveTo>
                    <a:pt x="8" y="56"/>
                  </a:moveTo>
                  <a:cubicBezTo>
                    <a:pt x="16" y="74"/>
                    <a:pt x="38" y="82"/>
                    <a:pt x="56" y="74"/>
                  </a:cubicBezTo>
                  <a:cubicBezTo>
                    <a:pt x="74" y="66"/>
                    <a:pt x="83" y="45"/>
                    <a:pt x="75" y="26"/>
                  </a:cubicBezTo>
                  <a:cubicBezTo>
                    <a:pt x="67" y="8"/>
                    <a:pt x="45" y="0"/>
                    <a:pt x="27" y="8"/>
                  </a:cubicBezTo>
                  <a:cubicBezTo>
                    <a:pt x="8" y="16"/>
                    <a:pt x="0" y="37"/>
                    <a:pt x="8" y="56"/>
                  </a:cubicBezTo>
                  <a:close/>
                </a:path>
              </a:pathLst>
            </a:custGeom>
            <a:solidFill>
              <a:srgbClr val="4B5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6" name="Freeform 109"/>
            <p:cNvSpPr>
              <a:spLocks/>
            </p:cNvSpPr>
            <p:nvPr/>
          </p:nvSpPr>
          <p:spPr bwMode="auto">
            <a:xfrm>
              <a:off x="1570853" y="1171492"/>
              <a:ext cx="92075" cy="93663"/>
            </a:xfrm>
            <a:custGeom>
              <a:avLst/>
              <a:gdLst>
                <a:gd name="T0" fmla="*/ 4 w 49"/>
                <a:gd name="T1" fmla="*/ 34 h 50"/>
                <a:gd name="T2" fmla="*/ 33 w 49"/>
                <a:gd name="T3" fmla="*/ 45 h 50"/>
                <a:gd name="T4" fmla="*/ 44 w 49"/>
                <a:gd name="T5" fmla="*/ 16 h 50"/>
                <a:gd name="T6" fmla="*/ 16 w 49"/>
                <a:gd name="T7" fmla="*/ 5 h 50"/>
                <a:gd name="T8" fmla="*/ 4 w 49"/>
                <a:gd name="T9" fmla="*/ 34 h 50"/>
              </a:gdLst>
              <a:ahLst/>
              <a:cxnLst>
                <a:cxn ang="0">
                  <a:pos x="T0" y="T1"/>
                </a:cxn>
                <a:cxn ang="0">
                  <a:pos x="T2" y="T3"/>
                </a:cxn>
                <a:cxn ang="0">
                  <a:pos x="T4" y="T5"/>
                </a:cxn>
                <a:cxn ang="0">
                  <a:pos x="T6" y="T7"/>
                </a:cxn>
                <a:cxn ang="0">
                  <a:pos x="T8" y="T9"/>
                </a:cxn>
              </a:cxnLst>
              <a:rect l="0" t="0" r="r" b="b"/>
              <a:pathLst>
                <a:path w="49" h="50">
                  <a:moveTo>
                    <a:pt x="4" y="34"/>
                  </a:moveTo>
                  <a:cubicBezTo>
                    <a:pt x="9" y="45"/>
                    <a:pt x="22" y="50"/>
                    <a:pt x="33" y="45"/>
                  </a:cubicBezTo>
                  <a:cubicBezTo>
                    <a:pt x="44" y="40"/>
                    <a:pt x="49" y="27"/>
                    <a:pt x="44" y="16"/>
                  </a:cubicBezTo>
                  <a:cubicBezTo>
                    <a:pt x="39" y="5"/>
                    <a:pt x="27" y="0"/>
                    <a:pt x="16" y="5"/>
                  </a:cubicBezTo>
                  <a:cubicBezTo>
                    <a:pt x="5" y="10"/>
                    <a:pt x="0" y="23"/>
                    <a:pt x="4" y="34"/>
                  </a:cubicBezTo>
                  <a:close/>
                </a:path>
              </a:pathLst>
            </a:custGeom>
            <a:solidFill>
              <a:srgbClr val="FC73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7" name="Freeform 110"/>
            <p:cNvSpPr>
              <a:spLocks/>
            </p:cNvSpPr>
            <p:nvPr/>
          </p:nvSpPr>
          <p:spPr bwMode="auto">
            <a:xfrm>
              <a:off x="1750241" y="717467"/>
              <a:ext cx="193675" cy="193675"/>
            </a:xfrm>
            <a:custGeom>
              <a:avLst/>
              <a:gdLst>
                <a:gd name="T0" fmla="*/ 5 w 104"/>
                <a:gd name="T1" fmla="*/ 62 h 104"/>
                <a:gd name="T2" fmla="*/ 61 w 104"/>
                <a:gd name="T3" fmla="*/ 99 h 104"/>
                <a:gd name="T4" fmla="*/ 99 w 104"/>
                <a:gd name="T5" fmla="*/ 43 h 104"/>
                <a:gd name="T6" fmla="*/ 43 w 104"/>
                <a:gd name="T7" fmla="*/ 5 h 104"/>
                <a:gd name="T8" fmla="*/ 5 w 104"/>
                <a:gd name="T9" fmla="*/ 62 h 104"/>
              </a:gdLst>
              <a:ahLst/>
              <a:cxnLst>
                <a:cxn ang="0">
                  <a:pos x="T0" y="T1"/>
                </a:cxn>
                <a:cxn ang="0">
                  <a:pos x="T2" y="T3"/>
                </a:cxn>
                <a:cxn ang="0">
                  <a:pos x="T4" y="T5"/>
                </a:cxn>
                <a:cxn ang="0">
                  <a:pos x="T6" y="T7"/>
                </a:cxn>
                <a:cxn ang="0">
                  <a:pos x="T8" y="T9"/>
                </a:cxn>
              </a:cxnLst>
              <a:rect l="0" t="0" r="r" b="b"/>
              <a:pathLst>
                <a:path w="104" h="104">
                  <a:moveTo>
                    <a:pt x="5" y="62"/>
                  </a:moveTo>
                  <a:cubicBezTo>
                    <a:pt x="10" y="88"/>
                    <a:pt x="36" y="104"/>
                    <a:pt x="61" y="99"/>
                  </a:cubicBezTo>
                  <a:cubicBezTo>
                    <a:pt x="87" y="94"/>
                    <a:pt x="104" y="69"/>
                    <a:pt x="99" y="43"/>
                  </a:cubicBezTo>
                  <a:cubicBezTo>
                    <a:pt x="94" y="17"/>
                    <a:pt x="69" y="0"/>
                    <a:pt x="43" y="5"/>
                  </a:cubicBezTo>
                  <a:cubicBezTo>
                    <a:pt x="17" y="10"/>
                    <a:pt x="0" y="36"/>
                    <a:pt x="5" y="62"/>
                  </a:cubicBezTo>
                  <a:close/>
                </a:path>
              </a:pathLst>
            </a:custGeom>
            <a:solidFill>
              <a:srgbClr val="F2DD6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8" name="Freeform 111"/>
            <p:cNvSpPr>
              <a:spLocks/>
            </p:cNvSpPr>
            <p:nvPr/>
          </p:nvSpPr>
          <p:spPr bwMode="auto">
            <a:xfrm>
              <a:off x="1443853" y="625392"/>
              <a:ext cx="477838" cy="363538"/>
            </a:xfrm>
            <a:custGeom>
              <a:avLst/>
              <a:gdLst>
                <a:gd name="T0" fmla="*/ 44 w 256"/>
                <a:gd name="T1" fmla="*/ 93 h 195"/>
                <a:gd name="T2" fmla="*/ 94 w 256"/>
                <a:gd name="T3" fmla="*/ 83 h 195"/>
                <a:gd name="T4" fmla="*/ 217 w 256"/>
                <a:gd name="T5" fmla="*/ 0 h 195"/>
                <a:gd name="T6" fmla="*/ 256 w 256"/>
                <a:gd name="T7" fmla="*/ 195 h 195"/>
                <a:gd name="T8" fmla="*/ 110 w 256"/>
                <a:gd name="T9" fmla="*/ 165 h 195"/>
                <a:gd name="T10" fmla="*/ 60 w 256"/>
                <a:gd name="T11" fmla="*/ 175 h 195"/>
                <a:gd name="T12" fmla="*/ 8 w 256"/>
                <a:gd name="T13" fmla="*/ 143 h 195"/>
                <a:gd name="T14" fmla="*/ 44 w 256"/>
                <a:gd name="T15" fmla="*/ 93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195">
                  <a:moveTo>
                    <a:pt x="44" y="93"/>
                  </a:moveTo>
                  <a:cubicBezTo>
                    <a:pt x="94" y="83"/>
                    <a:pt x="94" y="83"/>
                    <a:pt x="94" y="83"/>
                  </a:cubicBezTo>
                  <a:cubicBezTo>
                    <a:pt x="217" y="0"/>
                    <a:pt x="217" y="0"/>
                    <a:pt x="217" y="0"/>
                  </a:cubicBezTo>
                  <a:cubicBezTo>
                    <a:pt x="256" y="195"/>
                    <a:pt x="256" y="195"/>
                    <a:pt x="256" y="195"/>
                  </a:cubicBezTo>
                  <a:cubicBezTo>
                    <a:pt x="110" y="165"/>
                    <a:pt x="110" y="165"/>
                    <a:pt x="110" y="165"/>
                  </a:cubicBezTo>
                  <a:cubicBezTo>
                    <a:pt x="60" y="175"/>
                    <a:pt x="60" y="175"/>
                    <a:pt x="60" y="175"/>
                  </a:cubicBezTo>
                  <a:cubicBezTo>
                    <a:pt x="60" y="175"/>
                    <a:pt x="16" y="183"/>
                    <a:pt x="8" y="143"/>
                  </a:cubicBezTo>
                  <a:cubicBezTo>
                    <a:pt x="0" y="103"/>
                    <a:pt x="44" y="93"/>
                    <a:pt x="44" y="93"/>
                  </a:cubicBezTo>
                  <a:close/>
                </a:path>
              </a:pathLst>
            </a:custGeom>
            <a:solidFill>
              <a:srgbClr val="4B57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9" name="Freeform 112"/>
            <p:cNvSpPr>
              <a:spLocks/>
            </p:cNvSpPr>
            <p:nvPr/>
          </p:nvSpPr>
          <p:spPr bwMode="auto">
            <a:xfrm>
              <a:off x="1350191" y="542842"/>
              <a:ext cx="612775" cy="349250"/>
            </a:xfrm>
            <a:custGeom>
              <a:avLst/>
              <a:gdLst>
                <a:gd name="T0" fmla="*/ 386 w 386"/>
                <a:gd name="T1" fmla="*/ 156 h 220"/>
                <a:gd name="T2" fmla="*/ 0 w 386"/>
                <a:gd name="T3" fmla="*/ 220 h 220"/>
                <a:gd name="T4" fmla="*/ 56 w 386"/>
                <a:gd name="T5" fmla="*/ 78 h 220"/>
                <a:gd name="T6" fmla="*/ 382 w 386"/>
                <a:gd name="T7" fmla="*/ 0 h 220"/>
                <a:gd name="T8" fmla="*/ 386 w 386"/>
                <a:gd name="T9" fmla="*/ 156 h 220"/>
              </a:gdLst>
              <a:ahLst/>
              <a:cxnLst>
                <a:cxn ang="0">
                  <a:pos x="T0" y="T1"/>
                </a:cxn>
                <a:cxn ang="0">
                  <a:pos x="T2" y="T3"/>
                </a:cxn>
                <a:cxn ang="0">
                  <a:pos x="T4" y="T5"/>
                </a:cxn>
                <a:cxn ang="0">
                  <a:pos x="T6" y="T7"/>
                </a:cxn>
                <a:cxn ang="0">
                  <a:pos x="T8" y="T9"/>
                </a:cxn>
              </a:cxnLst>
              <a:rect l="0" t="0" r="r" b="b"/>
              <a:pathLst>
                <a:path w="386" h="220">
                  <a:moveTo>
                    <a:pt x="386" y="156"/>
                  </a:moveTo>
                  <a:lnTo>
                    <a:pt x="0" y="220"/>
                  </a:lnTo>
                  <a:lnTo>
                    <a:pt x="56" y="78"/>
                  </a:lnTo>
                  <a:lnTo>
                    <a:pt x="382" y="0"/>
                  </a:lnTo>
                  <a:lnTo>
                    <a:pt x="386" y="156"/>
                  </a:lnTo>
                  <a:close/>
                </a:path>
              </a:pathLst>
            </a:custGeom>
            <a:solidFill>
              <a:srgbClr val="606E7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93" name="Group 92"/>
          <p:cNvGrpSpPr/>
          <p:nvPr/>
        </p:nvGrpSpPr>
        <p:grpSpPr>
          <a:xfrm>
            <a:off x="9837785" y="1868398"/>
            <a:ext cx="703381" cy="800545"/>
            <a:chOff x="4320404" y="773029"/>
            <a:chExt cx="769938" cy="876300"/>
          </a:xfrm>
        </p:grpSpPr>
        <p:sp>
          <p:nvSpPr>
            <p:cNvPr id="94" name="Freeform 95"/>
            <p:cNvSpPr>
              <a:spLocks/>
            </p:cNvSpPr>
            <p:nvPr/>
          </p:nvSpPr>
          <p:spPr bwMode="auto">
            <a:xfrm>
              <a:off x="4320404" y="773029"/>
              <a:ext cx="769938" cy="876300"/>
            </a:xfrm>
            <a:custGeom>
              <a:avLst/>
              <a:gdLst>
                <a:gd name="T0" fmla="*/ 399 w 485"/>
                <a:gd name="T1" fmla="*/ 552 h 552"/>
                <a:gd name="T2" fmla="*/ 0 w 485"/>
                <a:gd name="T3" fmla="*/ 471 h 552"/>
                <a:gd name="T4" fmla="*/ 95 w 485"/>
                <a:gd name="T5" fmla="*/ 0 h 552"/>
                <a:gd name="T6" fmla="*/ 444 w 485"/>
                <a:gd name="T7" fmla="*/ 70 h 552"/>
                <a:gd name="T8" fmla="*/ 452 w 485"/>
                <a:gd name="T9" fmla="*/ 109 h 552"/>
                <a:gd name="T10" fmla="*/ 485 w 485"/>
                <a:gd name="T11" fmla="*/ 128 h 552"/>
                <a:gd name="T12" fmla="*/ 399 w 485"/>
                <a:gd name="T13" fmla="*/ 552 h 552"/>
              </a:gdLst>
              <a:ahLst/>
              <a:cxnLst>
                <a:cxn ang="0">
                  <a:pos x="T0" y="T1"/>
                </a:cxn>
                <a:cxn ang="0">
                  <a:pos x="T2" y="T3"/>
                </a:cxn>
                <a:cxn ang="0">
                  <a:pos x="T4" y="T5"/>
                </a:cxn>
                <a:cxn ang="0">
                  <a:pos x="T6" y="T7"/>
                </a:cxn>
                <a:cxn ang="0">
                  <a:pos x="T8" y="T9"/>
                </a:cxn>
                <a:cxn ang="0">
                  <a:pos x="T10" y="T11"/>
                </a:cxn>
                <a:cxn ang="0">
                  <a:pos x="T12" y="T13"/>
                </a:cxn>
              </a:cxnLst>
              <a:rect l="0" t="0" r="r" b="b"/>
              <a:pathLst>
                <a:path w="485" h="552">
                  <a:moveTo>
                    <a:pt x="399" y="552"/>
                  </a:moveTo>
                  <a:lnTo>
                    <a:pt x="0" y="471"/>
                  </a:lnTo>
                  <a:lnTo>
                    <a:pt x="95" y="0"/>
                  </a:lnTo>
                  <a:lnTo>
                    <a:pt x="444" y="70"/>
                  </a:lnTo>
                  <a:lnTo>
                    <a:pt x="452" y="109"/>
                  </a:lnTo>
                  <a:lnTo>
                    <a:pt x="485" y="128"/>
                  </a:lnTo>
                  <a:lnTo>
                    <a:pt x="399" y="552"/>
                  </a:lnTo>
                  <a:close/>
                </a:path>
              </a:pathLst>
            </a:custGeom>
            <a:solidFill>
              <a:srgbClr val="FC73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5" name="Freeform 96"/>
            <p:cNvSpPr>
              <a:spLocks/>
            </p:cNvSpPr>
            <p:nvPr/>
          </p:nvSpPr>
          <p:spPr bwMode="auto">
            <a:xfrm>
              <a:off x="5025254" y="884154"/>
              <a:ext cx="65088" cy="92075"/>
            </a:xfrm>
            <a:custGeom>
              <a:avLst/>
              <a:gdLst>
                <a:gd name="T0" fmla="*/ 0 w 41"/>
                <a:gd name="T1" fmla="*/ 0 h 58"/>
                <a:gd name="T2" fmla="*/ 1 w 41"/>
                <a:gd name="T3" fmla="*/ 43 h 58"/>
                <a:gd name="T4" fmla="*/ 41 w 41"/>
                <a:gd name="T5" fmla="*/ 58 h 58"/>
                <a:gd name="T6" fmla="*/ 0 w 41"/>
                <a:gd name="T7" fmla="*/ 0 h 58"/>
              </a:gdLst>
              <a:ahLst/>
              <a:cxnLst>
                <a:cxn ang="0">
                  <a:pos x="T0" y="T1"/>
                </a:cxn>
                <a:cxn ang="0">
                  <a:pos x="T2" y="T3"/>
                </a:cxn>
                <a:cxn ang="0">
                  <a:pos x="T4" y="T5"/>
                </a:cxn>
                <a:cxn ang="0">
                  <a:pos x="T6" y="T7"/>
                </a:cxn>
              </a:cxnLst>
              <a:rect l="0" t="0" r="r" b="b"/>
              <a:pathLst>
                <a:path w="41" h="58">
                  <a:moveTo>
                    <a:pt x="0" y="0"/>
                  </a:moveTo>
                  <a:lnTo>
                    <a:pt x="1" y="43"/>
                  </a:lnTo>
                  <a:lnTo>
                    <a:pt x="41" y="58"/>
                  </a:lnTo>
                  <a:lnTo>
                    <a:pt x="0" y="0"/>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6" name="Freeform 97"/>
            <p:cNvSpPr>
              <a:spLocks/>
            </p:cNvSpPr>
            <p:nvPr/>
          </p:nvSpPr>
          <p:spPr bwMode="auto">
            <a:xfrm>
              <a:off x="4491854" y="888917"/>
              <a:ext cx="214313" cy="63500"/>
            </a:xfrm>
            <a:custGeom>
              <a:avLst/>
              <a:gdLst>
                <a:gd name="T0" fmla="*/ 109 w 115"/>
                <a:gd name="T1" fmla="*/ 34 h 34"/>
                <a:gd name="T2" fmla="*/ 3 w 115"/>
                <a:gd name="T3" fmla="*/ 12 h 34"/>
                <a:gd name="T4" fmla="*/ 0 w 115"/>
                <a:gd name="T5" fmla="*/ 8 h 34"/>
                <a:gd name="T6" fmla="*/ 1 w 115"/>
                <a:gd name="T7" fmla="*/ 3 h 34"/>
                <a:gd name="T8" fmla="*/ 5 w 115"/>
                <a:gd name="T9" fmla="*/ 0 h 34"/>
                <a:gd name="T10" fmla="*/ 111 w 115"/>
                <a:gd name="T11" fmla="*/ 22 h 34"/>
                <a:gd name="T12" fmla="*/ 114 w 115"/>
                <a:gd name="T13" fmla="*/ 26 h 34"/>
                <a:gd name="T14" fmla="*/ 113 w 115"/>
                <a:gd name="T15" fmla="*/ 31 h 34"/>
                <a:gd name="T16" fmla="*/ 109 w 11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34">
                  <a:moveTo>
                    <a:pt x="109" y="34"/>
                  </a:moveTo>
                  <a:cubicBezTo>
                    <a:pt x="3" y="12"/>
                    <a:pt x="3" y="12"/>
                    <a:pt x="3" y="12"/>
                  </a:cubicBezTo>
                  <a:cubicBezTo>
                    <a:pt x="1" y="12"/>
                    <a:pt x="0" y="10"/>
                    <a:pt x="0" y="8"/>
                  </a:cubicBezTo>
                  <a:cubicBezTo>
                    <a:pt x="1" y="3"/>
                    <a:pt x="1" y="3"/>
                    <a:pt x="1" y="3"/>
                  </a:cubicBezTo>
                  <a:cubicBezTo>
                    <a:pt x="1" y="1"/>
                    <a:pt x="3" y="0"/>
                    <a:pt x="5" y="0"/>
                  </a:cubicBezTo>
                  <a:cubicBezTo>
                    <a:pt x="111" y="22"/>
                    <a:pt x="111" y="22"/>
                    <a:pt x="111" y="22"/>
                  </a:cubicBezTo>
                  <a:cubicBezTo>
                    <a:pt x="113" y="22"/>
                    <a:pt x="115" y="24"/>
                    <a:pt x="114" y="26"/>
                  </a:cubicBezTo>
                  <a:cubicBezTo>
                    <a:pt x="113" y="31"/>
                    <a:pt x="113" y="31"/>
                    <a:pt x="113" y="31"/>
                  </a:cubicBezTo>
                  <a:cubicBezTo>
                    <a:pt x="113" y="33"/>
                    <a:pt x="111" y="34"/>
                    <a:pt x="109" y="34"/>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7" name="Freeform 98"/>
            <p:cNvSpPr>
              <a:spLocks/>
            </p:cNvSpPr>
            <p:nvPr/>
          </p:nvSpPr>
          <p:spPr bwMode="auto">
            <a:xfrm>
              <a:off x="4487091" y="993692"/>
              <a:ext cx="512763" cy="122238"/>
            </a:xfrm>
            <a:custGeom>
              <a:avLst/>
              <a:gdLst>
                <a:gd name="T0" fmla="*/ 270 w 275"/>
                <a:gd name="T1" fmla="*/ 66 h 66"/>
                <a:gd name="T2" fmla="*/ 3 w 275"/>
                <a:gd name="T3" fmla="*/ 12 h 66"/>
                <a:gd name="T4" fmla="*/ 0 w 275"/>
                <a:gd name="T5" fmla="*/ 8 h 66"/>
                <a:gd name="T6" fmla="*/ 1 w 275"/>
                <a:gd name="T7" fmla="*/ 3 h 66"/>
                <a:gd name="T8" fmla="*/ 5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3" y="0"/>
                    <a:pt x="5"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8" name="Freeform 99"/>
            <p:cNvSpPr>
              <a:spLocks/>
            </p:cNvSpPr>
            <p:nvPr/>
          </p:nvSpPr>
          <p:spPr bwMode="auto">
            <a:xfrm>
              <a:off x="4471216" y="1074654"/>
              <a:ext cx="512763" cy="125413"/>
            </a:xfrm>
            <a:custGeom>
              <a:avLst/>
              <a:gdLst>
                <a:gd name="T0" fmla="*/ 270 w 275"/>
                <a:gd name="T1" fmla="*/ 66 h 67"/>
                <a:gd name="T2" fmla="*/ 3 w 275"/>
                <a:gd name="T3" fmla="*/ 12 h 67"/>
                <a:gd name="T4" fmla="*/ 0 w 275"/>
                <a:gd name="T5" fmla="*/ 8 h 67"/>
                <a:gd name="T6" fmla="*/ 1 w 275"/>
                <a:gd name="T7" fmla="*/ 3 h 67"/>
                <a:gd name="T8" fmla="*/ 6 w 275"/>
                <a:gd name="T9" fmla="*/ 1 h 67"/>
                <a:gd name="T10" fmla="*/ 272 w 275"/>
                <a:gd name="T11" fmla="*/ 54 h 67"/>
                <a:gd name="T12" fmla="*/ 275 w 275"/>
                <a:gd name="T13" fmla="*/ 59 h 67"/>
                <a:gd name="T14" fmla="*/ 274 w 275"/>
                <a:gd name="T15" fmla="*/ 63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2"/>
                    <a:pt x="3" y="12"/>
                    <a:pt x="3" y="12"/>
                  </a:cubicBezTo>
                  <a:cubicBezTo>
                    <a:pt x="1" y="12"/>
                    <a:pt x="0" y="10"/>
                    <a:pt x="0" y="8"/>
                  </a:cubicBezTo>
                  <a:cubicBezTo>
                    <a:pt x="1" y="3"/>
                    <a:pt x="1" y="3"/>
                    <a:pt x="1" y="3"/>
                  </a:cubicBezTo>
                  <a:cubicBezTo>
                    <a:pt x="2" y="1"/>
                    <a:pt x="4" y="0"/>
                    <a:pt x="6" y="1"/>
                  </a:cubicBezTo>
                  <a:cubicBezTo>
                    <a:pt x="272" y="54"/>
                    <a:pt x="272" y="54"/>
                    <a:pt x="272" y="54"/>
                  </a:cubicBezTo>
                  <a:cubicBezTo>
                    <a:pt x="274" y="55"/>
                    <a:pt x="275" y="57"/>
                    <a:pt x="275" y="59"/>
                  </a:cubicBezTo>
                  <a:cubicBezTo>
                    <a:pt x="274" y="63"/>
                    <a:pt x="274" y="63"/>
                    <a:pt x="274" y="63"/>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9" name="Freeform 100"/>
            <p:cNvSpPr>
              <a:spLocks/>
            </p:cNvSpPr>
            <p:nvPr/>
          </p:nvSpPr>
          <p:spPr bwMode="auto">
            <a:xfrm>
              <a:off x="4453754" y="1158792"/>
              <a:ext cx="512763" cy="123825"/>
            </a:xfrm>
            <a:custGeom>
              <a:avLst/>
              <a:gdLst>
                <a:gd name="T0" fmla="*/ 270 w 275"/>
                <a:gd name="T1" fmla="*/ 66 h 66"/>
                <a:gd name="T2" fmla="*/ 3 w 275"/>
                <a:gd name="T3" fmla="*/ 12 h 66"/>
                <a:gd name="T4" fmla="*/ 0 w 275"/>
                <a:gd name="T5" fmla="*/ 7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1"/>
                    <a:pt x="0" y="9"/>
                    <a:pt x="0" y="7"/>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0" name="Freeform 101"/>
            <p:cNvSpPr>
              <a:spLocks/>
            </p:cNvSpPr>
            <p:nvPr/>
          </p:nvSpPr>
          <p:spPr bwMode="auto">
            <a:xfrm>
              <a:off x="4437879" y="1241342"/>
              <a:ext cx="512763" cy="122238"/>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5"/>
                    <a:pt x="275" y="57"/>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1" name="Freeform 102"/>
            <p:cNvSpPr>
              <a:spLocks/>
            </p:cNvSpPr>
            <p:nvPr/>
          </p:nvSpPr>
          <p:spPr bwMode="auto">
            <a:xfrm>
              <a:off x="4420416" y="1323892"/>
              <a:ext cx="512763" cy="123825"/>
            </a:xfrm>
            <a:custGeom>
              <a:avLst/>
              <a:gdLst>
                <a:gd name="T0" fmla="*/ 270 w 275"/>
                <a:gd name="T1" fmla="*/ 66 h 67"/>
                <a:gd name="T2" fmla="*/ 3 w 275"/>
                <a:gd name="T3" fmla="*/ 13 h 67"/>
                <a:gd name="T4" fmla="*/ 0 w 275"/>
                <a:gd name="T5" fmla="*/ 8 h 67"/>
                <a:gd name="T6" fmla="*/ 1 w 275"/>
                <a:gd name="T7" fmla="*/ 4 h 67"/>
                <a:gd name="T8" fmla="*/ 6 w 275"/>
                <a:gd name="T9" fmla="*/ 1 h 67"/>
                <a:gd name="T10" fmla="*/ 272 w 275"/>
                <a:gd name="T11" fmla="*/ 55 h 67"/>
                <a:gd name="T12" fmla="*/ 275 w 275"/>
                <a:gd name="T13" fmla="*/ 59 h 67"/>
                <a:gd name="T14" fmla="*/ 274 w 275"/>
                <a:gd name="T15" fmla="*/ 64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3"/>
                    <a:pt x="3" y="13"/>
                    <a:pt x="3" y="13"/>
                  </a:cubicBezTo>
                  <a:cubicBezTo>
                    <a:pt x="1" y="12"/>
                    <a:pt x="0" y="10"/>
                    <a:pt x="0" y="8"/>
                  </a:cubicBezTo>
                  <a:cubicBezTo>
                    <a:pt x="1" y="4"/>
                    <a:pt x="1" y="4"/>
                    <a:pt x="1" y="4"/>
                  </a:cubicBezTo>
                  <a:cubicBezTo>
                    <a:pt x="2" y="2"/>
                    <a:pt x="4" y="0"/>
                    <a:pt x="6" y="1"/>
                  </a:cubicBezTo>
                  <a:cubicBezTo>
                    <a:pt x="272" y="55"/>
                    <a:pt x="272" y="55"/>
                    <a:pt x="272" y="55"/>
                  </a:cubicBezTo>
                  <a:cubicBezTo>
                    <a:pt x="274" y="55"/>
                    <a:pt x="275" y="57"/>
                    <a:pt x="275" y="59"/>
                  </a:cubicBezTo>
                  <a:cubicBezTo>
                    <a:pt x="274" y="64"/>
                    <a:pt x="274" y="64"/>
                    <a:pt x="274" y="64"/>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2" name="Freeform 103"/>
            <p:cNvSpPr>
              <a:spLocks/>
            </p:cNvSpPr>
            <p:nvPr/>
          </p:nvSpPr>
          <p:spPr bwMode="auto">
            <a:xfrm>
              <a:off x="4404541" y="1406442"/>
              <a:ext cx="512763" cy="123825"/>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13" name="Group 112"/>
          <p:cNvGrpSpPr/>
          <p:nvPr/>
        </p:nvGrpSpPr>
        <p:grpSpPr>
          <a:xfrm rot="20693108">
            <a:off x="10963064" y="3820035"/>
            <a:ext cx="979144" cy="1114402"/>
            <a:chOff x="4320404" y="773029"/>
            <a:chExt cx="769938" cy="876300"/>
          </a:xfrm>
        </p:grpSpPr>
        <p:sp>
          <p:nvSpPr>
            <p:cNvPr id="114" name="Freeform 95"/>
            <p:cNvSpPr>
              <a:spLocks/>
            </p:cNvSpPr>
            <p:nvPr/>
          </p:nvSpPr>
          <p:spPr bwMode="auto">
            <a:xfrm>
              <a:off x="4320404" y="773029"/>
              <a:ext cx="769938" cy="876300"/>
            </a:xfrm>
            <a:custGeom>
              <a:avLst/>
              <a:gdLst>
                <a:gd name="T0" fmla="*/ 399 w 485"/>
                <a:gd name="T1" fmla="*/ 552 h 552"/>
                <a:gd name="T2" fmla="*/ 0 w 485"/>
                <a:gd name="T3" fmla="*/ 471 h 552"/>
                <a:gd name="T4" fmla="*/ 95 w 485"/>
                <a:gd name="T5" fmla="*/ 0 h 552"/>
                <a:gd name="T6" fmla="*/ 444 w 485"/>
                <a:gd name="T7" fmla="*/ 70 h 552"/>
                <a:gd name="T8" fmla="*/ 452 w 485"/>
                <a:gd name="T9" fmla="*/ 109 h 552"/>
                <a:gd name="T10" fmla="*/ 485 w 485"/>
                <a:gd name="T11" fmla="*/ 128 h 552"/>
                <a:gd name="T12" fmla="*/ 399 w 485"/>
                <a:gd name="T13" fmla="*/ 552 h 552"/>
              </a:gdLst>
              <a:ahLst/>
              <a:cxnLst>
                <a:cxn ang="0">
                  <a:pos x="T0" y="T1"/>
                </a:cxn>
                <a:cxn ang="0">
                  <a:pos x="T2" y="T3"/>
                </a:cxn>
                <a:cxn ang="0">
                  <a:pos x="T4" y="T5"/>
                </a:cxn>
                <a:cxn ang="0">
                  <a:pos x="T6" y="T7"/>
                </a:cxn>
                <a:cxn ang="0">
                  <a:pos x="T8" y="T9"/>
                </a:cxn>
                <a:cxn ang="0">
                  <a:pos x="T10" y="T11"/>
                </a:cxn>
                <a:cxn ang="0">
                  <a:pos x="T12" y="T13"/>
                </a:cxn>
              </a:cxnLst>
              <a:rect l="0" t="0" r="r" b="b"/>
              <a:pathLst>
                <a:path w="485" h="552">
                  <a:moveTo>
                    <a:pt x="399" y="552"/>
                  </a:moveTo>
                  <a:lnTo>
                    <a:pt x="0" y="471"/>
                  </a:lnTo>
                  <a:lnTo>
                    <a:pt x="95" y="0"/>
                  </a:lnTo>
                  <a:lnTo>
                    <a:pt x="444" y="70"/>
                  </a:lnTo>
                  <a:lnTo>
                    <a:pt x="452" y="109"/>
                  </a:lnTo>
                  <a:lnTo>
                    <a:pt x="485" y="128"/>
                  </a:lnTo>
                  <a:lnTo>
                    <a:pt x="399" y="552"/>
                  </a:lnTo>
                  <a:close/>
                </a:path>
              </a:pathLst>
            </a:custGeom>
            <a:solidFill>
              <a:srgbClr val="FC736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5" name="Freeform 96"/>
            <p:cNvSpPr>
              <a:spLocks/>
            </p:cNvSpPr>
            <p:nvPr/>
          </p:nvSpPr>
          <p:spPr bwMode="auto">
            <a:xfrm>
              <a:off x="5025254" y="884154"/>
              <a:ext cx="65088" cy="92075"/>
            </a:xfrm>
            <a:custGeom>
              <a:avLst/>
              <a:gdLst>
                <a:gd name="T0" fmla="*/ 0 w 41"/>
                <a:gd name="T1" fmla="*/ 0 h 58"/>
                <a:gd name="T2" fmla="*/ 1 w 41"/>
                <a:gd name="T3" fmla="*/ 43 h 58"/>
                <a:gd name="T4" fmla="*/ 41 w 41"/>
                <a:gd name="T5" fmla="*/ 58 h 58"/>
                <a:gd name="T6" fmla="*/ 0 w 41"/>
                <a:gd name="T7" fmla="*/ 0 h 58"/>
              </a:gdLst>
              <a:ahLst/>
              <a:cxnLst>
                <a:cxn ang="0">
                  <a:pos x="T0" y="T1"/>
                </a:cxn>
                <a:cxn ang="0">
                  <a:pos x="T2" y="T3"/>
                </a:cxn>
                <a:cxn ang="0">
                  <a:pos x="T4" y="T5"/>
                </a:cxn>
                <a:cxn ang="0">
                  <a:pos x="T6" y="T7"/>
                </a:cxn>
              </a:cxnLst>
              <a:rect l="0" t="0" r="r" b="b"/>
              <a:pathLst>
                <a:path w="41" h="58">
                  <a:moveTo>
                    <a:pt x="0" y="0"/>
                  </a:moveTo>
                  <a:lnTo>
                    <a:pt x="1" y="43"/>
                  </a:lnTo>
                  <a:lnTo>
                    <a:pt x="41" y="58"/>
                  </a:lnTo>
                  <a:lnTo>
                    <a:pt x="0" y="0"/>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6" name="Freeform 97"/>
            <p:cNvSpPr>
              <a:spLocks/>
            </p:cNvSpPr>
            <p:nvPr/>
          </p:nvSpPr>
          <p:spPr bwMode="auto">
            <a:xfrm>
              <a:off x="4491854" y="888917"/>
              <a:ext cx="214313" cy="63500"/>
            </a:xfrm>
            <a:custGeom>
              <a:avLst/>
              <a:gdLst>
                <a:gd name="T0" fmla="*/ 109 w 115"/>
                <a:gd name="T1" fmla="*/ 34 h 34"/>
                <a:gd name="T2" fmla="*/ 3 w 115"/>
                <a:gd name="T3" fmla="*/ 12 h 34"/>
                <a:gd name="T4" fmla="*/ 0 w 115"/>
                <a:gd name="T5" fmla="*/ 8 h 34"/>
                <a:gd name="T6" fmla="*/ 1 w 115"/>
                <a:gd name="T7" fmla="*/ 3 h 34"/>
                <a:gd name="T8" fmla="*/ 5 w 115"/>
                <a:gd name="T9" fmla="*/ 0 h 34"/>
                <a:gd name="T10" fmla="*/ 111 w 115"/>
                <a:gd name="T11" fmla="*/ 22 h 34"/>
                <a:gd name="T12" fmla="*/ 114 w 115"/>
                <a:gd name="T13" fmla="*/ 26 h 34"/>
                <a:gd name="T14" fmla="*/ 113 w 115"/>
                <a:gd name="T15" fmla="*/ 31 h 34"/>
                <a:gd name="T16" fmla="*/ 109 w 11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34">
                  <a:moveTo>
                    <a:pt x="109" y="34"/>
                  </a:moveTo>
                  <a:cubicBezTo>
                    <a:pt x="3" y="12"/>
                    <a:pt x="3" y="12"/>
                    <a:pt x="3" y="12"/>
                  </a:cubicBezTo>
                  <a:cubicBezTo>
                    <a:pt x="1" y="12"/>
                    <a:pt x="0" y="10"/>
                    <a:pt x="0" y="8"/>
                  </a:cubicBezTo>
                  <a:cubicBezTo>
                    <a:pt x="1" y="3"/>
                    <a:pt x="1" y="3"/>
                    <a:pt x="1" y="3"/>
                  </a:cubicBezTo>
                  <a:cubicBezTo>
                    <a:pt x="1" y="1"/>
                    <a:pt x="3" y="0"/>
                    <a:pt x="5" y="0"/>
                  </a:cubicBezTo>
                  <a:cubicBezTo>
                    <a:pt x="111" y="22"/>
                    <a:pt x="111" y="22"/>
                    <a:pt x="111" y="22"/>
                  </a:cubicBezTo>
                  <a:cubicBezTo>
                    <a:pt x="113" y="22"/>
                    <a:pt x="115" y="24"/>
                    <a:pt x="114" y="26"/>
                  </a:cubicBezTo>
                  <a:cubicBezTo>
                    <a:pt x="113" y="31"/>
                    <a:pt x="113" y="31"/>
                    <a:pt x="113" y="31"/>
                  </a:cubicBezTo>
                  <a:cubicBezTo>
                    <a:pt x="113" y="33"/>
                    <a:pt x="111" y="34"/>
                    <a:pt x="109" y="34"/>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7" name="Freeform 98"/>
            <p:cNvSpPr>
              <a:spLocks/>
            </p:cNvSpPr>
            <p:nvPr/>
          </p:nvSpPr>
          <p:spPr bwMode="auto">
            <a:xfrm>
              <a:off x="4487091" y="993692"/>
              <a:ext cx="512763" cy="122238"/>
            </a:xfrm>
            <a:custGeom>
              <a:avLst/>
              <a:gdLst>
                <a:gd name="T0" fmla="*/ 270 w 275"/>
                <a:gd name="T1" fmla="*/ 66 h 66"/>
                <a:gd name="T2" fmla="*/ 3 w 275"/>
                <a:gd name="T3" fmla="*/ 12 h 66"/>
                <a:gd name="T4" fmla="*/ 0 w 275"/>
                <a:gd name="T5" fmla="*/ 8 h 66"/>
                <a:gd name="T6" fmla="*/ 1 w 275"/>
                <a:gd name="T7" fmla="*/ 3 h 66"/>
                <a:gd name="T8" fmla="*/ 5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3" y="0"/>
                    <a:pt x="5"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8" name="Freeform 99"/>
            <p:cNvSpPr>
              <a:spLocks/>
            </p:cNvSpPr>
            <p:nvPr/>
          </p:nvSpPr>
          <p:spPr bwMode="auto">
            <a:xfrm>
              <a:off x="4471216" y="1074654"/>
              <a:ext cx="512763" cy="125413"/>
            </a:xfrm>
            <a:custGeom>
              <a:avLst/>
              <a:gdLst>
                <a:gd name="T0" fmla="*/ 270 w 275"/>
                <a:gd name="T1" fmla="*/ 66 h 67"/>
                <a:gd name="T2" fmla="*/ 3 w 275"/>
                <a:gd name="T3" fmla="*/ 12 h 67"/>
                <a:gd name="T4" fmla="*/ 0 w 275"/>
                <a:gd name="T5" fmla="*/ 8 h 67"/>
                <a:gd name="T6" fmla="*/ 1 w 275"/>
                <a:gd name="T7" fmla="*/ 3 h 67"/>
                <a:gd name="T8" fmla="*/ 6 w 275"/>
                <a:gd name="T9" fmla="*/ 1 h 67"/>
                <a:gd name="T10" fmla="*/ 272 w 275"/>
                <a:gd name="T11" fmla="*/ 54 h 67"/>
                <a:gd name="T12" fmla="*/ 275 w 275"/>
                <a:gd name="T13" fmla="*/ 59 h 67"/>
                <a:gd name="T14" fmla="*/ 274 w 275"/>
                <a:gd name="T15" fmla="*/ 63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2"/>
                    <a:pt x="3" y="12"/>
                    <a:pt x="3" y="12"/>
                  </a:cubicBezTo>
                  <a:cubicBezTo>
                    <a:pt x="1" y="12"/>
                    <a:pt x="0" y="10"/>
                    <a:pt x="0" y="8"/>
                  </a:cubicBezTo>
                  <a:cubicBezTo>
                    <a:pt x="1" y="3"/>
                    <a:pt x="1" y="3"/>
                    <a:pt x="1" y="3"/>
                  </a:cubicBezTo>
                  <a:cubicBezTo>
                    <a:pt x="2" y="1"/>
                    <a:pt x="4" y="0"/>
                    <a:pt x="6" y="1"/>
                  </a:cubicBezTo>
                  <a:cubicBezTo>
                    <a:pt x="272" y="54"/>
                    <a:pt x="272" y="54"/>
                    <a:pt x="272" y="54"/>
                  </a:cubicBezTo>
                  <a:cubicBezTo>
                    <a:pt x="274" y="55"/>
                    <a:pt x="275" y="57"/>
                    <a:pt x="275" y="59"/>
                  </a:cubicBezTo>
                  <a:cubicBezTo>
                    <a:pt x="274" y="63"/>
                    <a:pt x="274" y="63"/>
                    <a:pt x="274" y="63"/>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9" name="Freeform 100"/>
            <p:cNvSpPr>
              <a:spLocks/>
            </p:cNvSpPr>
            <p:nvPr/>
          </p:nvSpPr>
          <p:spPr bwMode="auto">
            <a:xfrm>
              <a:off x="4453754" y="1158792"/>
              <a:ext cx="512763" cy="123825"/>
            </a:xfrm>
            <a:custGeom>
              <a:avLst/>
              <a:gdLst>
                <a:gd name="T0" fmla="*/ 270 w 275"/>
                <a:gd name="T1" fmla="*/ 66 h 66"/>
                <a:gd name="T2" fmla="*/ 3 w 275"/>
                <a:gd name="T3" fmla="*/ 12 h 66"/>
                <a:gd name="T4" fmla="*/ 0 w 275"/>
                <a:gd name="T5" fmla="*/ 7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1"/>
                    <a:pt x="0" y="9"/>
                    <a:pt x="0" y="7"/>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0" name="Freeform 101"/>
            <p:cNvSpPr>
              <a:spLocks/>
            </p:cNvSpPr>
            <p:nvPr/>
          </p:nvSpPr>
          <p:spPr bwMode="auto">
            <a:xfrm>
              <a:off x="4437879" y="1241342"/>
              <a:ext cx="512763" cy="122238"/>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5"/>
                    <a:pt x="275" y="57"/>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1" name="Freeform 102"/>
            <p:cNvSpPr>
              <a:spLocks/>
            </p:cNvSpPr>
            <p:nvPr/>
          </p:nvSpPr>
          <p:spPr bwMode="auto">
            <a:xfrm>
              <a:off x="4420416" y="1323892"/>
              <a:ext cx="512763" cy="123825"/>
            </a:xfrm>
            <a:custGeom>
              <a:avLst/>
              <a:gdLst>
                <a:gd name="T0" fmla="*/ 270 w 275"/>
                <a:gd name="T1" fmla="*/ 66 h 67"/>
                <a:gd name="T2" fmla="*/ 3 w 275"/>
                <a:gd name="T3" fmla="*/ 13 h 67"/>
                <a:gd name="T4" fmla="*/ 0 w 275"/>
                <a:gd name="T5" fmla="*/ 8 h 67"/>
                <a:gd name="T6" fmla="*/ 1 w 275"/>
                <a:gd name="T7" fmla="*/ 4 h 67"/>
                <a:gd name="T8" fmla="*/ 6 w 275"/>
                <a:gd name="T9" fmla="*/ 1 h 67"/>
                <a:gd name="T10" fmla="*/ 272 w 275"/>
                <a:gd name="T11" fmla="*/ 55 h 67"/>
                <a:gd name="T12" fmla="*/ 275 w 275"/>
                <a:gd name="T13" fmla="*/ 59 h 67"/>
                <a:gd name="T14" fmla="*/ 274 w 275"/>
                <a:gd name="T15" fmla="*/ 64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3"/>
                    <a:pt x="3" y="13"/>
                    <a:pt x="3" y="13"/>
                  </a:cubicBezTo>
                  <a:cubicBezTo>
                    <a:pt x="1" y="12"/>
                    <a:pt x="0" y="10"/>
                    <a:pt x="0" y="8"/>
                  </a:cubicBezTo>
                  <a:cubicBezTo>
                    <a:pt x="1" y="4"/>
                    <a:pt x="1" y="4"/>
                    <a:pt x="1" y="4"/>
                  </a:cubicBezTo>
                  <a:cubicBezTo>
                    <a:pt x="2" y="2"/>
                    <a:pt x="4" y="0"/>
                    <a:pt x="6" y="1"/>
                  </a:cubicBezTo>
                  <a:cubicBezTo>
                    <a:pt x="272" y="55"/>
                    <a:pt x="272" y="55"/>
                    <a:pt x="272" y="55"/>
                  </a:cubicBezTo>
                  <a:cubicBezTo>
                    <a:pt x="274" y="55"/>
                    <a:pt x="275" y="57"/>
                    <a:pt x="275" y="59"/>
                  </a:cubicBezTo>
                  <a:cubicBezTo>
                    <a:pt x="274" y="64"/>
                    <a:pt x="274" y="64"/>
                    <a:pt x="274" y="64"/>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2" name="Freeform 103"/>
            <p:cNvSpPr>
              <a:spLocks/>
            </p:cNvSpPr>
            <p:nvPr/>
          </p:nvSpPr>
          <p:spPr bwMode="auto">
            <a:xfrm>
              <a:off x="4404541" y="1406442"/>
              <a:ext cx="512763" cy="123825"/>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23" name="Group 122"/>
          <p:cNvGrpSpPr/>
          <p:nvPr/>
        </p:nvGrpSpPr>
        <p:grpSpPr>
          <a:xfrm rot="19739806">
            <a:off x="7471659" y="2376991"/>
            <a:ext cx="747592" cy="850864"/>
            <a:chOff x="4320404" y="773029"/>
            <a:chExt cx="769938" cy="876300"/>
          </a:xfrm>
        </p:grpSpPr>
        <p:sp>
          <p:nvSpPr>
            <p:cNvPr id="124" name="Freeform 95"/>
            <p:cNvSpPr>
              <a:spLocks/>
            </p:cNvSpPr>
            <p:nvPr/>
          </p:nvSpPr>
          <p:spPr bwMode="auto">
            <a:xfrm>
              <a:off x="4320404" y="773029"/>
              <a:ext cx="769938" cy="876300"/>
            </a:xfrm>
            <a:custGeom>
              <a:avLst/>
              <a:gdLst>
                <a:gd name="T0" fmla="*/ 399 w 485"/>
                <a:gd name="T1" fmla="*/ 552 h 552"/>
                <a:gd name="T2" fmla="*/ 0 w 485"/>
                <a:gd name="T3" fmla="*/ 471 h 552"/>
                <a:gd name="T4" fmla="*/ 95 w 485"/>
                <a:gd name="T5" fmla="*/ 0 h 552"/>
                <a:gd name="T6" fmla="*/ 444 w 485"/>
                <a:gd name="T7" fmla="*/ 70 h 552"/>
                <a:gd name="T8" fmla="*/ 452 w 485"/>
                <a:gd name="T9" fmla="*/ 109 h 552"/>
                <a:gd name="T10" fmla="*/ 485 w 485"/>
                <a:gd name="T11" fmla="*/ 128 h 552"/>
                <a:gd name="T12" fmla="*/ 399 w 485"/>
                <a:gd name="T13" fmla="*/ 552 h 552"/>
              </a:gdLst>
              <a:ahLst/>
              <a:cxnLst>
                <a:cxn ang="0">
                  <a:pos x="T0" y="T1"/>
                </a:cxn>
                <a:cxn ang="0">
                  <a:pos x="T2" y="T3"/>
                </a:cxn>
                <a:cxn ang="0">
                  <a:pos x="T4" y="T5"/>
                </a:cxn>
                <a:cxn ang="0">
                  <a:pos x="T6" y="T7"/>
                </a:cxn>
                <a:cxn ang="0">
                  <a:pos x="T8" y="T9"/>
                </a:cxn>
                <a:cxn ang="0">
                  <a:pos x="T10" y="T11"/>
                </a:cxn>
                <a:cxn ang="0">
                  <a:pos x="T12" y="T13"/>
                </a:cxn>
              </a:cxnLst>
              <a:rect l="0" t="0" r="r" b="b"/>
              <a:pathLst>
                <a:path w="485" h="552">
                  <a:moveTo>
                    <a:pt x="399" y="552"/>
                  </a:moveTo>
                  <a:lnTo>
                    <a:pt x="0" y="471"/>
                  </a:lnTo>
                  <a:lnTo>
                    <a:pt x="95" y="0"/>
                  </a:lnTo>
                  <a:lnTo>
                    <a:pt x="444" y="70"/>
                  </a:lnTo>
                  <a:lnTo>
                    <a:pt x="452" y="109"/>
                  </a:lnTo>
                  <a:lnTo>
                    <a:pt x="485" y="128"/>
                  </a:lnTo>
                  <a:lnTo>
                    <a:pt x="399" y="552"/>
                  </a:lnTo>
                  <a:close/>
                </a:path>
              </a:pathLst>
            </a:custGeom>
            <a:solidFill>
              <a:srgbClr val="FEC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5" name="Freeform 96"/>
            <p:cNvSpPr>
              <a:spLocks/>
            </p:cNvSpPr>
            <p:nvPr/>
          </p:nvSpPr>
          <p:spPr bwMode="auto">
            <a:xfrm>
              <a:off x="5025254" y="884154"/>
              <a:ext cx="65088" cy="92075"/>
            </a:xfrm>
            <a:custGeom>
              <a:avLst/>
              <a:gdLst>
                <a:gd name="T0" fmla="*/ 0 w 41"/>
                <a:gd name="T1" fmla="*/ 0 h 58"/>
                <a:gd name="T2" fmla="*/ 1 w 41"/>
                <a:gd name="T3" fmla="*/ 43 h 58"/>
                <a:gd name="T4" fmla="*/ 41 w 41"/>
                <a:gd name="T5" fmla="*/ 58 h 58"/>
                <a:gd name="T6" fmla="*/ 0 w 41"/>
                <a:gd name="T7" fmla="*/ 0 h 58"/>
              </a:gdLst>
              <a:ahLst/>
              <a:cxnLst>
                <a:cxn ang="0">
                  <a:pos x="T0" y="T1"/>
                </a:cxn>
                <a:cxn ang="0">
                  <a:pos x="T2" y="T3"/>
                </a:cxn>
                <a:cxn ang="0">
                  <a:pos x="T4" y="T5"/>
                </a:cxn>
                <a:cxn ang="0">
                  <a:pos x="T6" y="T7"/>
                </a:cxn>
              </a:cxnLst>
              <a:rect l="0" t="0" r="r" b="b"/>
              <a:pathLst>
                <a:path w="41" h="58">
                  <a:moveTo>
                    <a:pt x="0" y="0"/>
                  </a:moveTo>
                  <a:lnTo>
                    <a:pt x="1" y="43"/>
                  </a:lnTo>
                  <a:lnTo>
                    <a:pt x="41" y="58"/>
                  </a:lnTo>
                  <a:lnTo>
                    <a:pt x="0" y="0"/>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6" name="Freeform 97"/>
            <p:cNvSpPr>
              <a:spLocks/>
            </p:cNvSpPr>
            <p:nvPr/>
          </p:nvSpPr>
          <p:spPr bwMode="auto">
            <a:xfrm>
              <a:off x="4491854" y="888917"/>
              <a:ext cx="214313" cy="63500"/>
            </a:xfrm>
            <a:custGeom>
              <a:avLst/>
              <a:gdLst>
                <a:gd name="T0" fmla="*/ 109 w 115"/>
                <a:gd name="T1" fmla="*/ 34 h 34"/>
                <a:gd name="T2" fmla="*/ 3 w 115"/>
                <a:gd name="T3" fmla="*/ 12 h 34"/>
                <a:gd name="T4" fmla="*/ 0 w 115"/>
                <a:gd name="T5" fmla="*/ 8 h 34"/>
                <a:gd name="T6" fmla="*/ 1 w 115"/>
                <a:gd name="T7" fmla="*/ 3 h 34"/>
                <a:gd name="T8" fmla="*/ 5 w 115"/>
                <a:gd name="T9" fmla="*/ 0 h 34"/>
                <a:gd name="T10" fmla="*/ 111 w 115"/>
                <a:gd name="T11" fmla="*/ 22 h 34"/>
                <a:gd name="T12" fmla="*/ 114 w 115"/>
                <a:gd name="T13" fmla="*/ 26 h 34"/>
                <a:gd name="T14" fmla="*/ 113 w 115"/>
                <a:gd name="T15" fmla="*/ 31 h 34"/>
                <a:gd name="T16" fmla="*/ 109 w 11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34">
                  <a:moveTo>
                    <a:pt x="109" y="34"/>
                  </a:moveTo>
                  <a:cubicBezTo>
                    <a:pt x="3" y="12"/>
                    <a:pt x="3" y="12"/>
                    <a:pt x="3" y="12"/>
                  </a:cubicBezTo>
                  <a:cubicBezTo>
                    <a:pt x="1" y="12"/>
                    <a:pt x="0" y="10"/>
                    <a:pt x="0" y="8"/>
                  </a:cubicBezTo>
                  <a:cubicBezTo>
                    <a:pt x="1" y="3"/>
                    <a:pt x="1" y="3"/>
                    <a:pt x="1" y="3"/>
                  </a:cubicBezTo>
                  <a:cubicBezTo>
                    <a:pt x="1" y="1"/>
                    <a:pt x="3" y="0"/>
                    <a:pt x="5" y="0"/>
                  </a:cubicBezTo>
                  <a:cubicBezTo>
                    <a:pt x="111" y="22"/>
                    <a:pt x="111" y="22"/>
                    <a:pt x="111" y="22"/>
                  </a:cubicBezTo>
                  <a:cubicBezTo>
                    <a:pt x="113" y="22"/>
                    <a:pt x="115" y="24"/>
                    <a:pt x="114" y="26"/>
                  </a:cubicBezTo>
                  <a:cubicBezTo>
                    <a:pt x="113" y="31"/>
                    <a:pt x="113" y="31"/>
                    <a:pt x="113" y="31"/>
                  </a:cubicBezTo>
                  <a:cubicBezTo>
                    <a:pt x="113" y="33"/>
                    <a:pt x="111" y="34"/>
                    <a:pt x="109" y="34"/>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7" name="Freeform 98"/>
            <p:cNvSpPr>
              <a:spLocks/>
            </p:cNvSpPr>
            <p:nvPr/>
          </p:nvSpPr>
          <p:spPr bwMode="auto">
            <a:xfrm>
              <a:off x="4487091" y="993692"/>
              <a:ext cx="512763" cy="122238"/>
            </a:xfrm>
            <a:custGeom>
              <a:avLst/>
              <a:gdLst>
                <a:gd name="T0" fmla="*/ 270 w 275"/>
                <a:gd name="T1" fmla="*/ 66 h 66"/>
                <a:gd name="T2" fmla="*/ 3 w 275"/>
                <a:gd name="T3" fmla="*/ 12 h 66"/>
                <a:gd name="T4" fmla="*/ 0 w 275"/>
                <a:gd name="T5" fmla="*/ 8 h 66"/>
                <a:gd name="T6" fmla="*/ 1 w 275"/>
                <a:gd name="T7" fmla="*/ 3 h 66"/>
                <a:gd name="T8" fmla="*/ 5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3" y="0"/>
                    <a:pt x="5"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8" name="Freeform 99"/>
            <p:cNvSpPr>
              <a:spLocks/>
            </p:cNvSpPr>
            <p:nvPr/>
          </p:nvSpPr>
          <p:spPr bwMode="auto">
            <a:xfrm>
              <a:off x="4471216" y="1074654"/>
              <a:ext cx="512763" cy="125413"/>
            </a:xfrm>
            <a:custGeom>
              <a:avLst/>
              <a:gdLst>
                <a:gd name="T0" fmla="*/ 270 w 275"/>
                <a:gd name="T1" fmla="*/ 66 h 67"/>
                <a:gd name="T2" fmla="*/ 3 w 275"/>
                <a:gd name="T3" fmla="*/ 12 h 67"/>
                <a:gd name="T4" fmla="*/ 0 w 275"/>
                <a:gd name="T5" fmla="*/ 8 h 67"/>
                <a:gd name="T6" fmla="*/ 1 w 275"/>
                <a:gd name="T7" fmla="*/ 3 h 67"/>
                <a:gd name="T8" fmla="*/ 6 w 275"/>
                <a:gd name="T9" fmla="*/ 1 h 67"/>
                <a:gd name="T10" fmla="*/ 272 w 275"/>
                <a:gd name="T11" fmla="*/ 54 h 67"/>
                <a:gd name="T12" fmla="*/ 275 w 275"/>
                <a:gd name="T13" fmla="*/ 59 h 67"/>
                <a:gd name="T14" fmla="*/ 274 w 275"/>
                <a:gd name="T15" fmla="*/ 63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2"/>
                    <a:pt x="3" y="12"/>
                    <a:pt x="3" y="12"/>
                  </a:cubicBezTo>
                  <a:cubicBezTo>
                    <a:pt x="1" y="12"/>
                    <a:pt x="0" y="10"/>
                    <a:pt x="0" y="8"/>
                  </a:cubicBezTo>
                  <a:cubicBezTo>
                    <a:pt x="1" y="3"/>
                    <a:pt x="1" y="3"/>
                    <a:pt x="1" y="3"/>
                  </a:cubicBezTo>
                  <a:cubicBezTo>
                    <a:pt x="2" y="1"/>
                    <a:pt x="4" y="0"/>
                    <a:pt x="6" y="1"/>
                  </a:cubicBezTo>
                  <a:cubicBezTo>
                    <a:pt x="272" y="54"/>
                    <a:pt x="272" y="54"/>
                    <a:pt x="272" y="54"/>
                  </a:cubicBezTo>
                  <a:cubicBezTo>
                    <a:pt x="274" y="55"/>
                    <a:pt x="275" y="57"/>
                    <a:pt x="275" y="59"/>
                  </a:cubicBezTo>
                  <a:cubicBezTo>
                    <a:pt x="274" y="63"/>
                    <a:pt x="274" y="63"/>
                    <a:pt x="274" y="63"/>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9" name="Freeform 100"/>
            <p:cNvSpPr>
              <a:spLocks/>
            </p:cNvSpPr>
            <p:nvPr/>
          </p:nvSpPr>
          <p:spPr bwMode="auto">
            <a:xfrm>
              <a:off x="4453754" y="1158792"/>
              <a:ext cx="512763" cy="123825"/>
            </a:xfrm>
            <a:custGeom>
              <a:avLst/>
              <a:gdLst>
                <a:gd name="T0" fmla="*/ 270 w 275"/>
                <a:gd name="T1" fmla="*/ 66 h 66"/>
                <a:gd name="T2" fmla="*/ 3 w 275"/>
                <a:gd name="T3" fmla="*/ 12 h 66"/>
                <a:gd name="T4" fmla="*/ 0 w 275"/>
                <a:gd name="T5" fmla="*/ 7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1"/>
                    <a:pt x="0" y="9"/>
                    <a:pt x="0" y="7"/>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0" name="Freeform 101"/>
            <p:cNvSpPr>
              <a:spLocks/>
            </p:cNvSpPr>
            <p:nvPr/>
          </p:nvSpPr>
          <p:spPr bwMode="auto">
            <a:xfrm>
              <a:off x="4437879" y="1241342"/>
              <a:ext cx="512763" cy="122238"/>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5"/>
                    <a:pt x="275" y="57"/>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1" name="Freeform 102"/>
            <p:cNvSpPr>
              <a:spLocks/>
            </p:cNvSpPr>
            <p:nvPr/>
          </p:nvSpPr>
          <p:spPr bwMode="auto">
            <a:xfrm>
              <a:off x="4420416" y="1323892"/>
              <a:ext cx="512763" cy="123825"/>
            </a:xfrm>
            <a:custGeom>
              <a:avLst/>
              <a:gdLst>
                <a:gd name="T0" fmla="*/ 270 w 275"/>
                <a:gd name="T1" fmla="*/ 66 h 67"/>
                <a:gd name="T2" fmla="*/ 3 w 275"/>
                <a:gd name="T3" fmla="*/ 13 h 67"/>
                <a:gd name="T4" fmla="*/ 0 w 275"/>
                <a:gd name="T5" fmla="*/ 8 h 67"/>
                <a:gd name="T6" fmla="*/ 1 w 275"/>
                <a:gd name="T7" fmla="*/ 4 h 67"/>
                <a:gd name="T8" fmla="*/ 6 w 275"/>
                <a:gd name="T9" fmla="*/ 1 h 67"/>
                <a:gd name="T10" fmla="*/ 272 w 275"/>
                <a:gd name="T11" fmla="*/ 55 h 67"/>
                <a:gd name="T12" fmla="*/ 275 w 275"/>
                <a:gd name="T13" fmla="*/ 59 h 67"/>
                <a:gd name="T14" fmla="*/ 274 w 275"/>
                <a:gd name="T15" fmla="*/ 64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3"/>
                    <a:pt x="3" y="13"/>
                    <a:pt x="3" y="13"/>
                  </a:cubicBezTo>
                  <a:cubicBezTo>
                    <a:pt x="1" y="12"/>
                    <a:pt x="0" y="10"/>
                    <a:pt x="0" y="8"/>
                  </a:cubicBezTo>
                  <a:cubicBezTo>
                    <a:pt x="1" y="4"/>
                    <a:pt x="1" y="4"/>
                    <a:pt x="1" y="4"/>
                  </a:cubicBezTo>
                  <a:cubicBezTo>
                    <a:pt x="2" y="2"/>
                    <a:pt x="4" y="0"/>
                    <a:pt x="6" y="1"/>
                  </a:cubicBezTo>
                  <a:cubicBezTo>
                    <a:pt x="272" y="55"/>
                    <a:pt x="272" y="55"/>
                    <a:pt x="272" y="55"/>
                  </a:cubicBezTo>
                  <a:cubicBezTo>
                    <a:pt x="274" y="55"/>
                    <a:pt x="275" y="57"/>
                    <a:pt x="275" y="59"/>
                  </a:cubicBezTo>
                  <a:cubicBezTo>
                    <a:pt x="274" y="64"/>
                    <a:pt x="274" y="64"/>
                    <a:pt x="274" y="64"/>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2" name="Freeform 103"/>
            <p:cNvSpPr>
              <a:spLocks/>
            </p:cNvSpPr>
            <p:nvPr/>
          </p:nvSpPr>
          <p:spPr bwMode="auto">
            <a:xfrm>
              <a:off x="4404541" y="1406442"/>
              <a:ext cx="512763" cy="123825"/>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54" name="Group 153"/>
          <p:cNvGrpSpPr/>
          <p:nvPr/>
        </p:nvGrpSpPr>
        <p:grpSpPr>
          <a:xfrm rot="20395485">
            <a:off x="8775356" y="2448716"/>
            <a:ext cx="747592" cy="850864"/>
            <a:chOff x="4320404" y="773029"/>
            <a:chExt cx="769938" cy="876300"/>
          </a:xfrm>
        </p:grpSpPr>
        <p:sp>
          <p:nvSpPr>
            <p:cNvPr id="155" name="Freeform 95"/>
            <p:cNvSpPr>
              <a:spLocks/>
            </p:cNvSpPr>
            <p:nvPr/>
          </p:nvSpPr>
          <p:spPr bwMode="auto">
            <a:xfrm>
              <a:off x="4320404" y="773029"/>
              <a:ext cx="769938" cy="876300"/>
            </a:xfrm>
            <a:custGeom>
              <a:avLst/>
              <a:gdLst>
                <a:gd name="T0" fmla="*/ 399 w 485"/>
                <a:gd name="T1" fmla="*/ 552 h 552"/>
                <a:gd name="T2" fmla="*/ 0 w 485"/>
                <a:gd name="T3" fmla="*/ 471 h 552"/>
                <a:gd name="T4" fmla="*/ 95 w 485"/>
                <a:gd name="T5" fmla="*/ 0 h 552"/>
                <a:gd name="T6" fmla="*/ 444 w 485"/>
                <a:gd name="T7" fmla="*/ 70 h 552"/>
                <a:gd name="T8" fmla="*/ 452 w 485"/>
                <a:gd name="T9" fmla="*/ 109 h 552"/>
                <a:gd name="T10" fmla="*/ 485 w 485"/>
                <a:gd name="T11" fmla="*/ 128 h 552"/>
                <a:gd name="T12" fmla="*/ 399 w 485"/>
                <a:gd name="T13" fmla="*/ 552 h 552"/>
              </a:gdLst>
              <a:ahLst/>
              <a:cxnLst>
                <a:cxn ang="0">
                  <a:pos x="T0" y="T1"/>
                </a:cxn>
                <a:cxn ang="0">
                  <a:pos x="T2" y="T3"/>
                </a:cxn>
                <a:cxn ang="0">
                  <a:pos x="T4" y="T5"/>
                </a:cxn>
                <a:cxn ang="0">
                  <a:pos x="T6" y="T7"/>
                </a:cxn>
                <a:cxn ang="0">
                  <a:pos x="T8" y="T9"/>
                </a:cxn>
                <a:cxn ang="0">
                  <a:pos x="T10" y="T11"/>
                </a:cxn>
                <a:cxn ang="0">
                  <a:pos x="T12" y="T13"/>
                </a:cxn>
              </a:cxnLst>
              <a:rect l="0" t="0" r="r" b="b"/>
              <a:pathLst>
                <a:path w="485" h="552">
                  <a:moveTo>
                    <a:pt x="399" y="552"/>
                  </a:moveTo>
                  <a:lnTo>
                    <a:pt x="0" y="471"/>
                  </a:lnTo>
                  <a:lnTo>
                    <a:pt x="95" y="0"/>
                  </a:lnTo>
                  <a:lnTo>
                    <a:pt x="444" y="70"/>
                  </a:lnTo>
                  <a:lnTo>
                    <a:pt x="452" y="109"/>
                  </a:lnTo>
                  <a:lnTo>
                    <a:pt x="485" y="128"/>
                  </a:lnTo>
                  <a:lnTo>
                    <a:pt x="399" y="552"/>
                  </a:lnTo>
                  <a:close/>
                </a:path>
              </a:pathLst>
            </a:custGeom>
            <a:solidFill>
              <a:srgbClr val="FEC63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6" name="Freeform 96"/>
            <p:cNvSpPr>
              <a:spLocks/>
            </p:cNvSpPr>
            <p:nvPr/>
          </p:nvSpPr>
          <p:spPr bwMode="auto">
            <a:xfrm>
              <a:off x="5025254" y="884154"/>
              <a:ext cx="65088" cy="92075"/>
            </a:xfrm>
            <a:custGeom>
              <a:avLst/>
              <a:gdLst>
                <a:gd name="T0" fmla="*/ 0 w 41"/>
                <a:gd name="T1" fmla="*/ 0 h 58"/>
                <a:gd name="T2" fmla="*/ 1 w 41"/>
                <a:gd name="T3" fmla="*/ 43 h 58"/>
                <a:gd name="T4" fmla="*/ 41 w 41"/>
                <a:gd name="T5" fmla="*/ 58 h 58"/>
                <a:gd name="T6" fmla="*/ 0 w 41"/>
                <a:gd name="T7" fmla="*/ 0 h 58"/>
              </a:gdLst>
              <a:ahLst/>
              <a:cxnLst>
                <a:cxn ang="0">
                  <a:pos x="T0" y="T1"/>
                </a:cxn>
                <a:cxn ang="0">
                  <a:pos x="T2" y="T3"/>
                </a:cxn>
                <a:cxn ang="0">
                  <a:pos x="T4" y="T5"/>
                </a:cxn>
                <a:cxn ang="0">
                  <a:pos x="T6" y="T7"/>
                </a:cxn>
              </a:cxnLst>
              <a:rect l="0" t="0" r="r" b="b"/>
              <a:pathLst>
                <a:path w="41" h="58">
                  <a:moveTo>
                    <a:pt x="0" y="0"/>
                  </a:moveTo>
                  <a:lnTo>
                    <a:pt x="1" y="43"/>
                  </a:lnTo>
                  <a:lnTo>
                    <a:pt x="41" y="58"/>
                  </a:lnTo>
                  <a:lnTo>
                    <a:pt x="0" y="0"/>
                  </a:lnTo>
                  <a:close/>
                </a:path>
              </a:pathLst>
            </a:custGeom>
            <a:solidFill>
              <a:srgbClr val="D8D8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7" name="Freeform 97"/>
            <p:cNvSpPr>
              <a:spLocks/>
            </p:cNvSpPr>
            <p:nvPr/>
          </p:nvSpPr>
          <p:spPr bwMode="auto">
            <a:xfrm>
              <a:off x="4491854" y="888917"/>
              <a:ext cx="214313" cy="63500"/>
            </a:xfrm>
            <a:custGeom>
              <a:avLst/>
              <a:gdLst>
                <a:gd name="T0" fmla="*/ 109 w 115"/>
                <a:gd name="T1" fmla="*/ 34 h 34"/>
                <a:gd name="T2" fmla="*/ 3 w 115"/>
                <a:gd name="T3" fmla="*/ 12 h 34"/>
                <a:gd name="T4" fmla="*/ 0 w 115"/>
                <a:gd name="T5" fmla="*/ 8 h 34"/>
                <a:gd name="T6" fmla="*/ 1 w 115"/>
                <a:gd name="T7" fmla="*/ 3 h 34"/>
                <a:gd name="T8" fmla="*/ 5 w 115"/>
                <a:gd name="T9" fmla="*/ 0 h 34"/>
                <a:gd name="T10" fmla="*/ 111 w 115"/>
                <a:gd name="T11" fmla="*/ 22 h 34"/>
                <a:gd name="T12" fmla="*/ 114 w 115"/>
                <a:gd name="T13" fmla="*/ 26 h 34"/>
                <a:gd name="T14" fmla="*/ 113 w 115"/>
                <a:gd name="T15" fmla="*/ 31 h 34"/>
                <a:gd name="T16" fmla="*/ 109 w 115"/>
                <a:gd name="T17"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34">
                  <a:moveTo>
                    <a:pt x="109" y="34"/>
                  </a:moveTo>
                  <a:cubicBezTo>
                    <a:pt x="3" y="12"/>
                    <a:pt x="3" y="12"/>
                    <a:pt x="3" y="12"/>
                  </a:cubicBezTo>
                  <a:cubicBezTo>
                    <a:pt x="1" y="12"/>
                    <a:pt x="0" y="10"/>
                    <a:pt x="0" y="8"/>
                  </a:cubicBezTo>
                  <a:cubicBezTo>
                    <a:pt x="1" y="3"/>
                    <a:pt x="1" y="3"/>
                    <a:pt x="1" y="3"/>
                  </a:cubicBezTo>
                  <a:cubicBezTo>
                    <a:pt x="1" y="1"/>
                    <a:pt x="3" y="0"/>
                    <a:pt x="5" y="0"/>
                  </a:cubicBezTo>
                  <a:cubicBezTo>
                    <a:pt x="111" y="22"/>
                    <a:pt x="111" y="22"/>
                    <a:pt x="111" y="22"/>
                  </a:cubicBezTo>
                  <a:cubicBezTo>
                    <a:pt x="113" y="22"/>
                    <a:pt x="115" y="24"/>
                    <a:pt x="114" y="26"/>
                  </a:cubicBezTo>
                  <a:cubicBezTo>
                    <a:pt x="113" y="31"/>
                    <a:pt x="113" y="31"/>
                    <a:pt x="113" y="31"/>
                  </a:cubicBezTo>
                  <a:cubicBezTo>
                    <a:pt x="113" y="33"/>
                    <a:pt x="111" y="34"/>
                    <a:pt x="109" y="34"/>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8" name="Freeform 98"/>
            <p:cNvSpPr>
              <a:spLocks/>
            </p:cNvSpPr>
            <p:nvPr/>
          </p:nvSpPr>
          <p:spPr bwMode="auto">
            <a:xfrm>
              <a:off x="4487091" y="993692"/>
              <a:ext cx="512763" cy="122238"/>
            </a:xfrm>
            <a:custGeom>
              <a:avLst/>
              <a:gdLst>
                <a:gd name="T0" fmla="*/ 270 w 275"/>
                <a:gd name="T1" fmla="*/ 66 h 66"/>
                <a:gd name="T2" fmla="*/ 3 w 275"/>
                <a:gd name="T3" fmla="*/ 12 h 66"/>
                <a:gd name="T4" fmla="*/ 0 w 275"/>
                <a:gd name="T5" fmla="*/ 8 h 66"/>
                <a:gd name="T6" fmla="*/ 1 w 275"/>
                <a:gd name="T7" fmla="*/ 3 h 66"/>
                <a:gd name="T8" fmla="*/ 5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3" y="0"/>
                    <a:pt x="5"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9" name="Freeform 99"/>
            <p:cNvSpPr>
              <a:spLocks/>
            </p:cNvSpPr>
            <p:nvPr/>
          </p:nvSpPr>
          <p:spPr bwMode="auto">
            <a:xfrm>
              <a:off x="4471216" y="1074654"/>
              <a:ext cx="512763" cy="125413"/>
            </a:xfrm>
            <a:custGeom>
              <a:avLst/>
              <a:gdLst>
                <a:gd name="T0" fmla="*/ 270 w 275"/>
                <a:gd name="T1" fmla="*/ 66 h 67"/>
                <a:gd name="T2" fmla="*/ 3 w 275"/>
                <a:gd name="T3" fmla="*/ 12 h 67"/>
                <a:gd name="T4" fmla="*/ 0 w 275"/>
                <a:gd name="T5" fmla="*/ 8 h 67"/>
                <a:gd name="T6" fmla="*/ 1 w 275"/>
                <a:gd name="T7" fmla="*/ 3 h 67"/>
                <a:gd name="T8" fmla="*/ 6 w 275"/>
                <a:gd name="T9" fmla="*/ 1 h 67"/>
                <a:gd name="T10" fmla="*/ 272 w 275"/>
                <a:gd name="T11" fmla="*/ 54 h 67"/>
                <a:gd name="T12" fmla="*/ 275 w 275"/>
                <a:gd name="T13" fmla="*/ 59 h 67"/>
                <a:gd name="T14" fmla="*/ 274 w 275"/>
                <a:gd name="T15" fmla="*/ 63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2"/>
                    <a:pt x="3" y="12"/>
                    <a:pt x="3" y="12"/>
                  </a:cubicBezTo>
                  <a:cubicBezTo>
                    <a:pt x="1" y="12"/>
                    <a:pt x="0" y="10"/>
                    <a:pt x="0" y="8"/>
                  </a:cubicBezTo>
                  <a:cubicBezTo>
                    <a:pt x="1" y="3"/>
                    <a:pt x="1" y="3"/>
                    <a:pt x="1" y="3"/>
                  </a:cubicBezTo>
                  <a:cubicBezTo>
                    <a:pt x="2" y="1"/>
                    <a:pt x="4" y="0"/>
                    <a:pt x="6" y="1"/>
                  </a:cubicBezTo>
                  <a:cubicBezTo>
                    <a:pt x="272" y="54"/>
                    <a:pt x="272" y="54"/>
                    <a:pt x="272" y="54"/>
                  </a:cubicBezTo>
                  <a:cubicBezTo>
                    <a:pt x="274" y="55"/>
                    <a:pt x="275" y="57"/>
                    <a:pt x="275" y="59"/>
                  </a:cubicBezTo>
                  <a:cubicBezTo>
                    <a:pt x="274" y="63"/>
                    <a:pt x="274" y="63"/>
                    <a:pt x="274" y="63"/>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0" name="Freeform 100"/>
            <p:cNvSpPr>
              <a:spLocks/>
            </p:cNvSpPr>
            <p:nvPr/>
          </p:nvSpPr>
          <p:spPr bwMode="auto">
            <a:xfrm>
              <a:off x="4453754" y="1158792"/>
              <a:ext cx="512763" cy="123825"/>
            </a:xfrm>
            <a:custGeom>
              <a:avLst/>
              <a:gdLst>
                <a:gd name="T0" fmla="*/ 270 w 275"/>
                <a:gd name="T1" fmla="*/ 66 h 66"/>
                <a:gd name="T2" fmla="*/ 3 w 275"/>
                <a:gd name="T3" fmla="*/ 12 h 66"/>
                <a:gd name="T4" fmla="*/ 0 w 275"/>
                <a:gd name="T5" fmla="*/ 7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1"/>
                    <a:pt x="0" y="9"/>
                    <a:pt x="0" y="7"/>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1" name="Freeform 101"/>
            <p:cNvSpPr>
              <a:spLocks/>
            </p:cNvSpPr>
            <p:nvPr/>
          </p:nvSpPr>
          <p:spPr bwMode="auto">
            <a:xfrm>
              <a:off x="4437879" y="1241342"/>
              <a:ext cx="512763" cy="122238"/>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5"/>
                    <a:pt x="275" y="57"/>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2" name="Freeform 102"/>
            <p:cNvSpPr>
              <a:spLocks/>
            </p:cNvSpPr>
            <p:nvPr/>
          </p:nvSpPr>
          <p:spPr bwMode="auto">
            <a:xfrm>
              <a:off x="4420416" y="1323892"/>
              <a:ext cx="512763" cy="123825"/>
            </a:xfrm>
            <a:custGeom>
              <a:avLst/>
              <a:gdLst>
                <a:gd name="T0" fmla="*/ 270 w 275"/>
                <a:gd name="T1" fmla="*/ 66 h 67"/>
                <a:gd name="T2" fmla="*/ 3 w 275"/>
                <a:gd name="T3" fmla="*/ 13 h 67"/>
                <a:gd name="T4" fmla="*/ 0 w 275"/>
                <a:gd name="T5" fmla="*/ 8 h 67"/>
                <a:gd name="T6" fmla="*/ 1 w 275"/>
                <a:gd name="T7" fmla="*/ 4 h 67"/>
                <a:gd name="T8" fmla="*/ 6 w 275"/>
                <a:gd name="T9" fmla="*/ 1 h 67"/>
                <a:gd name="T10" fmla="*/ 272 w 275"/>
                <a:gd name="T11" fmla="*/ 55 h 67"/>
                <a:gd name="T12" fmla="*/ 275 w 275"/>
                <a:gd name="T13" fmla="*/ 59 h 67"/>
                <a:gd name="T14" fmla="*/ 274 w 275"/>
                <a:gd name="T15" fmla="*/ 64 h 67"/>
                <a:gd name="T16" fmla="*/ 270 w 275"/>
                <a:gd name="T17" fmla="*/ 6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7">
                  <a:moveTo>
                    <a:pt x="270" y="66"/>
                  </a:moveTo>
                  <a:cubicBezTo>
                    <a:pt x="3" y="13"/>
                    <a:pt x="3" y="13"/>
                    <a:pt x="3" y="13"/>
                  </a:cubicBezTo>
                  <a:cubicBezTo>
                    <a:pt x="1" y="12"/>
                    <a:pt x="0" y="10"/>
                    <a:pt x="0" y="8"/>
                  </a:cubicBezTo>
                  <a:cubicBezTo>
                    <a:pt x="1" y="4"/>
                    <a:pt x="1" y="4"/>
                    <a:pt x="1" y="4"/>
                  </a:cubicBezTo>
                  <a:cubicBezTo>
                    <a:pt x="2" y="2"/>
                    <a:pt x="4" y="0"/>
                    <a:pt x="6" y="1"/>
                  </a:cubicBezTo>
                  <a:cubicBezTo>
                    <a:pt x="272" y="55"/>
                    <a:pt x="272" y="55"/>
                    <a:pt x="272" y="55"/>
                  </a:cubicBezTo>
                  <a:cubicBezTo>
                    <a:pt x="274" y="55"/>
                    <a:pt x="275" y="57"/>
                    <a:pt x="275" y="59"/>
                  </a:cubicBezTo>
                  <a:cubicBezTo>
                    <a:pt x="274" y="64"/>
                    <a:pt x="274" y="64"/>
                    <a:pt x="274" y="64"/>
                  </a:cubicBezTo>
                  <a:cubicBezTo>
                    <a:pt x="274" y="65"/>
                    <a:pt x="272" y="67"/>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3" name="Freeform 103"/>
            <p:cNvSpPr>
              <a:spLocks/>
            </p:cNvSpPr>
            <p:nvPr/>
          </p:nvSpPr>
          <p:spPr bwMode="auto">
            <a:xfrm>
              <a:off x="4404541" y="1406442"/>
              <a:ext cx="512763" cy="123825"/>
            </a:xfrm>
            <a:custGeom>
              <a:avLst/>
              <a:gdLst>
                <a:gd name="T0" fmla="*/ 270 w 275"/>
                <a:gd name="T1" fmla="*/ 66 h 66"/>
                <a:gd name="T2" fmla="*/ 3 w 275"/>
                <a:gd name="T3" fmla="*/ 12 h 66"/>
                <a:gd name="T4" fmla="*/ 0 w 275"/>
                <a:gd name="T5" fmla="*/ 8 h 66"/>
                <a:gd name="T6" fmla="*/ 1 w 275"/>
                <a:gd name="T7" fmla="*/ 3 h 66"/>
                <a:gd name="T8" fmla="*/ 6 w 275"/>
                <a:gd name="T9" fmla="*/ 0 h 66"/>
                <a:gd name="T10" fmla="*/ 272 w 275"/>
                <a:gd name="T11" fmla="*/ 54 h 66"/>
                <a:gd name="T12" fmla="*/ 275 w 275"/>
                <a:gd name="T13" fmla="*/ 58 h 66"/>
                <a:gd name="T14" fmla="*/ 274 w 275"/>
                <a:gd name="T15" fmla="*/ 63 h 66"/>
                <a:gd name="T16" fmla="*/ 270 w 275"/>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5" h="66">
                  <a:moveTo>
                    <a:pt x="270" y="66"/>
                  </a:moveTo>
                  <a:cubicBezTo>
                    <a:pt x="3" y="12"/>
                    <a:pt x="3" y="12"/>
                    <a:pt x="3" y="12"/>
                  </a:cubicBezTo>
                  <a:cubicBezTo>
                    <a:pt x="1" y="12"/>
                    <a:pt x="0" y="10"/>
                    <a:pt x="0" y="8"/>
                  </a:cubicBezTo>
                  <a:cubicBezTo>
                    <a:pt x="1" y="3"/>
                    <a:pt x="1" y="3"/>
                    <a:pt x="1" y="3"/>
                  </a:cubicBezTo>
                  <a:cubicBezTo>
                    <a:pt x="2" y="1"/>
                    <a:pt x="4" y="0"/>
                    <a:pt x="6" y="0"/>
                  </a:cubicBezTo>
                  <a:cubicBezTo>
                    <a:pt x="272" y="54"/>
                    <a:pt x="272" y="54"/>
                    <a:pt x="272" y="54"/>
                  </a:cubicBezTo>
                  <a:cubicBezTo>
                    <a:pt x="274" y="54"/>
                    <a:pt x="275" y="56"/>
                    <a:pt x="275" y="58"/>
                  </a:cubicBezTo>
                  <a:cubicBezTo>
                    <a:pt x="274" y="63"/>
                    <a:pt x="274" y="63"/>
                    <a:pt x="274" y="63"/>
                  </a:cubicBezTo>
                  <a:cubicBezTo>
                    <a:pt x="274" y="65"/>
                    <a:pt x="272" y="66"/>
                    <a:pt x="270" y="66"/>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sp>
        <p:nvSpPr>
          <p:cNvPr id="174" name="Freeform 173"/>
          <p:cNvSpPr>
            <a:spLocks noEditPoints="1"/>
          </p:cNvSpPr>
          <p:nvPr/>
        </p:nvSpPr>
        <p:spPr bwMode="auto">
          <a:xfrm>
            <a:off x="6388185" y="4265446"/>
            <a:ext cx="378931" cy="273146"/>
          </a:xfrm>
          <a:custGeom>
            <a:avLst/>
            <a:gdLst>
              <a:gd name="T0" fmla="*/ 38 w 101"/>
              <a:gd name="T1" fmla="*/ 73 h 73"/>
              <a:gd name="T2" fmla="*/ 38 w 101"/>
              <a:gd name="T3" fmla="*/ 62 h 73"/>
              <a:gd name="T4" fmla="*/ 46 w 101"/>
              <a:gd name="T5" fmla="*/ 50 h 73"/>
              <a:gd name="T6" fmla="*/ 10 w 101"/>
              <a:gd name="T7" fmla="*/ 33 h 73"/>
              <a:gd name="T8" fmla="*/ 3 w 101"/>
              <a:gd name="T9" fmla="*/ 0 h 73"/>
              <a:gd name="T10" fmla="*/ 98 w 101"/>
              <a:gd name="T11" fmla="*/ 2 h 73"/>
              <a:gd name="T12" fmla="*/ 68 w 101"/>
              <a:gd name="T13" fmla="*/ 42 h 73"/>
              <a:gd name="T14" fmla="*/ 56 w 101"/>
              <a:gd name="T15" fmla="*/ 62 h 73"/>
              <a:gd name="T16" fmla="*/ 68 w 101"/>
              <a:gd name="T17" fmla="*/ 68 h 73"/>
              <a:gd name="T18" fmla="*/ 38 w 101"/>
              <a:gd name="T19" fmla="*/ 65 h 73"/>
              <a:gd name="T20" fmla="*/ 38 w 101"/>
              <a:gd name="T21" fmla="*/ 70 h 73"/>
              <a:gd name="T22" fmla="*/ 65 w 101"/>
              <a:gd name="T23" fmla="*/ 68 h 73"/>
              <a:gd name="T24" fmla="*/ 53 w 101"/>
              <a:gd name="T25" fmla="*/ 65 h 73"/>
              <a:gd name="T26" fmla="*/ 54 w 101"/>
              <a:gd name="T27" fmla="*/ 47 h 73"/>
              <a:gd name="T28" fmla="*/ 67 w 101"/>
              <a:gd name="T29" fmla="*/ 39 h 73"/>
              <a:gd name="T30" fmla="*/ 88 w 101"/>
              <a:gd name="T31" fmla="*/ 31 h 73"/>
              <a:gd name="T32" fmla="*/ 5 w 101"/>
              <a:gd name="T33" fmla="*/ 3 h 73"/>
              <a:gd name="T34" fmla="*/ 33 w 101"/>
              <a:gd name="T35" fmla="*/ 39 h 73"/>
              <a:gd name="T36" fmla="*/ 34 w 101"/>
              <a:gd name="T37" fmla="*/ 39 h 73"/>
              <a:gd name="T38" fmla="*/ 49 w 101"/>
              <a:gd name="T39" fmla="*/ 48 h 73"/>
              <a:gd name="T40" fmla="*/ 38 w 101"/>
              <a:gd name="T41" fmla="*/ 65 h 73"/>
              <a:gd name="T42" fmla="*/ 71 w 101"/>
              <a:gd name="T43" fmla="*/ 31 h 73"/>
              <a:gd name="T44" fmla="*/ 78 w 101"/>
              <a:gd name="T45" fmla="*/ 7 h 73"/>
              <a:gd name="T46" fmla="*/ 91 w 101"/>
              <a:gd name="T47" fmla="*/ 8 h 73"/>
              <a:gd name="T48" fmla="*/ 70 w 101"/>
              <a:gd name="T49" fmla="*/ 34 h 73"/>
              <a:gd name="T50" fmla="*/ 75 w 101"/>
              <a:gd name="T51" fmla="*/ 30 h 73"/>
              <a:gd name="T52" fmla="*/ 81 w 101"/>
              <a:gd name="T53" fmla="*/ 10 h 73"/>
              <a:gd name="T54" fmla="*/ 27 w 101"/>
              <a:gd name="T55" fmla="*/ 34 h 73"/>
              <a:gd name="T56" fmla="*/ 9 w 101"/>
              <a:gd name="T57" fmla="*/ 7 h 73"/>
              <a:gd name="T58" fmla="*/ 22 w 101"/>
              <a:gd name="T59" fmla="*/ 9 h 73"/>
              <a:gd name="T60" fmla="*/ 30 w 101"/>
              <a:gd name="T61" fmla="*/ 34 h 73"/>
              <a:gd name="T62" fmla="*/ 25 w 101"/>
              <a:gd name="T63" fmla="*/ 30 h 73"/>
              <a:gd name="T64" fmla="*/ 12 w 101"/>
              <a:gd name="T65"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73">
                <a:moveTo>
                  <a:pt x="62" y="73"/>
                </a:moveTo>
                <a:cubicBezTo>
                  <a:pt x="38" y="73"/>
                  <a:pt x="38" y="73"/>
                  <a:pt x="38" y="73"/>
                </a:cubicBezTo>
                <a:cubicBezTo>
                  <a:pt x="34" y="73"/>
                  <a:pt x="32" y="71"/>
                  <a:pt x="32" y="68"/>
                </a:cubicBezTo>
                <a:cubicBezTo>
                  <a:pt x="32" y="65"/>
                  <a:pt x="34" y="62"/>
                  <a:pt x="38" y="62"/>
                </a:cubicBezTo>
                <a:cubicBezTo>
                  <a:pt x="46" y="62"/>
                  <a:pt x="46" y="62"/>
                  <a:pt x="46" y="62"/>
                </a:cubicBezTo>
                <a:cubicBezTo>
                  <a:pt x="46" y="50"/>
                  <a:pt x="46" y="50"/>
                  <a:pt x="46" y="50"/>
                </a:cubicBezTo>
                <a:cubicBezTo>
                  <a:pt x="41" y="49"/>
                  <a:pt x="36" y="46"/>
                  <a:pt x="32" y="42"/>
                </a:cubicBezTo>
                <a:cubicBezTo>
                  <a:pt x="23" y="42"/>
                  <a:pt x="15" y="39"/>
                  <a:pt x="10" y="33"/>
                </a:cubicBezTo>
                <a:cubicBezTo>
                  <a:pt x="0" y="21"/>
                  <a:pt x="2" y="2"/>
                  <a:pt x="3" y="2"/>
                </a:cubicBezTo>
                <a:cubicBezTo>
                  <a:pt x="3" y="0"/>
                  <a:pt x="3" y="0"/>
                  <a:pt x="3" y="0"/>
                </a:cubicBezTo>
                <a:cubicBezTo>
                  <a:pt x="98" y="0"/>
                  <a:pt x="98" y="0"/>
                  <a:pt x="98" y="0"/>
                </a:cubicBezTo>
                <a:cubicBezTo>
                  <a:pt x="98" y="2"/>
                  <a:pt x="98" y="2"/>
                  <a:pt x="98" y="2"/>
                </a:cubicBezTo>
                <a:cubicBezTo>
                  <a:pt x="98" y="2"/>
                  <a:pt x="101" y="21"/>
                  <a:pt x="90" y="33"/>
                </a:cubicBezTo>
                <a:cubicBezTo>
                  <a:pt x="85" y="39"/>
                  <a:pt x="78" y="42"/>
                  <a:pt x="68" y="42"/>
                </a:cubicBezTo>
                <a:cubicBezTo>
                  <a:pt x="64" y="46"/>
                  <a:pt x="60" y="49"/>
                  <a:pt x="56" y="50"/>
                </a:cubicBezTo>
                <a:cubicBezTo>
                  <a:pt x="56" y="62"/>
                  <a:pt x="56" y="62"/>
                  <a:pt x="56" y="62"/>
                </a:cubicBezTo>
                <a:cubicBezTo>
                  <a:pt x="62" y="62"/>
                  <a:pt x="62" y="62"/>
                  <a:pt x="62" y="62"/>
                </a:cubicBezTo>
                <a:cubicBezTo>
                  <a:pt x="65" y="62"/>
                  <a:pt x="68" y="65"/>
                  <a:pt x="68" y="68"/>
                </a:cubicBezTo>
                <a:cubicBezTo>
                  <a:pt x="68" y="71"/>
                  <a:pt x="65" y="73"/>
                  <a:pt x="62" y="73"/>
                </a:cubicBezTo>
                <a:close/>
                <a:moveTo>
                  <a:pt x="38" y="65"/>
                </a:moveTo>
                <a:cubicBezTo>
                  <a:pt x="36" y="65"/>
                  <a:pt x="35" y="66"/>
                  <a:pt x="35" y="68"/>
                </a:cubicBezTo>
                <a:cubicBezTo>
                  <a:pt x="35" y="69"/>
                  <a:pt x="36" y="70"/>
                  <a:pt x="38" y="70"/>
                </a:cubicBezTo>
                <a:cubicBezTo>
                  <a:pt x="62" y="70"/>
                  <a:pt x="62" y="70"/>
                  <a:pt x="62" y="70"/>
                </a:cubicBezTo>
                <a:cubicBezTo>
                  <a:pt x="64" y="70"/>
                  <a:pt x="65" y="69"/>
                  <a:pt x="65" y="68"/>
                </a:cubicBezTo>
                <a:cubicBezTo>
                  <a:pt x="65" y="66"/>
                  <a:pt x="64" y="65"/>
                  <a:pt x="62" y="65"/>
                </a:cubicBezTo>
                <a:cubicBezTo>
                  <a:pt x="53" y="65"/>
                  <a:pt x="53" y="65"/>
                  <a:pt x="53" y="65"/>
                </a:cubicBezTo>
                <a:cubicBezTo>
                  <a:pt x="53" y="48"/>
                  <a:pt x="53" y="48"/>
                  <a:pt x="53" y="48"/>
                </a:cubicBezTo>
                <a:cubicBezTo>
                  <a:pt x="54" y="47"/>
                  <a:pt x="54" y="47"/>
                  <a:pt x="54" y="47"/>
                </a:cubicBezTo>
                <a:cubicBezTo>
                  <a:pt x="58" y="46"/>
                  <a:pt x="63" y="44"/>
                  <a:pt x="66" y="39"/>
                </a:cubicBezTo>
                <a:cubicBezTo>
                  <a:pt x="67" y="39"/>
                  <a:pt x="67" y="39"/>
                  <a:pt x="67" y="39"/>
                </a:cubicBezTo>
                <a:cubicBezTo>
                  <a:pt x="68" y="39"/>
                  <a:pt x="68" y="39"/>
                  <a:pt x="68" y="39"/>
                </a:cubicBezTo>
                <a:cubicBezTo>
                  <a:pt x="77" y="39"/>
                  <a:pt x="83" y="36"/>
                  <a:pt x="88" y="31"/>
                </a:cubicBezTo>
                <a:cubicBezTo>
                  <a:pt x="96" y="22"/>
                  <a:pt x="96" y="8"/>
                  <a:pt x="95" y="3"/>
                </a:cubicBezTo>
                <a:cubicBezTo>
                  <a:pt x="5" y="3"/>
                  <a:pt x="5" y="3"/>
                  <a:pt x="5" y="3"/>
                </a:cubicBezTo>
                <a:cubicBezTo>
                  <a:pt x="5" y="8"/>
                  <a:pt x="5" y="22"/>
                  <a:pt x="13" y="31"/>
                </a:cubicBezTo>
                <a:cubicBezTo>
                  <a:pt x="17" y="36"/>
                  <a:pt x="24" y="39"/>
                  <a:pt x="33" y="39"/>
                </a:cubicBezTo>
                <a:cubicBezTo>
                  <a:pt x="34" y="39"/>
                  <a:pt x="34" y="39"/>
                  <a:pt x="34" y="39"/>
                </a:cubicBezTo>
                <a:cubicBezTo>
                  <a:pt x="34" y="39"/>
                  <a:pt x="34" y="39"/>
                  <a:pt x="34" y="39"/>
                </a:cubicBezTo>
                <a:cubicBezTo>
                  <a:pt x="38" y="44"/>
                  <a:pt x="43" y="47"/>
                  <a:pt x="47" y="48"/>
                </a:cubicBezTo>
                <a:cubicBezTo>
                  <a:pt x="49" y="48"/>
                  <a:pt x="49" y="48"/>
                  <a:pt x="49" y="48"/>
                </a:cubicBezTo>
                <a:cubicBezTo>
                  <a:pt x="49" y="65"/>
                  <a:pt x="49" y="65"/>
                  <a:pt x="49" y="65"/>
                </a:cubicBezTo>
                <a:lnTo>
                  <a:pt x="38" y="65"/>
                </a:lnTo>
                <a:close/>
                <a:moveTo>
                  <a:pt x="70" y="34"/>
                </a:moveTo>
                <a:cubicBezTo>
                  <a:pt x="71" y="31"/>
                  <a:pt x="71" y="31"/>
                  <a:pt x="71" y="31"/>
                </a:cubicBezTo>
                <a:cubicBezTo>
                  <a:pt x="75" y="25"/>
                  <a:pt x="77" y="17"/>
                  <a:pt x="78" y="9"/>
                </a:cubicBezTo>
                <a:cubicBezTo>
                  <a:pt x="78" y="7"/>
                  <a:pt x="78" y="7"/>
                  <a:pt x="78" y="7"/>
                </a:cubicBezTo>
                <a:cubicBezTo>
                  <a:pt x="91" y="7"/>
                  <a:pt x="91" y="7"/>
                  <a:pt x="91" y="7"/>
                </a:cubicBezTo>
                <a:cubicBezTo>
                  <a:pt x="91" y="8"/>
                  <a:pt x="91" y="8"/>
                  <a:pt x="91" y="8"/>
                </a:cubicBezTo>
                <a:cubicBezTo>
                  <a:pt x="91" y="28"/>
                  <a:pt x="78" y="33"/>
                  <a:pt x="73" y="34"/>
                </a:cubicBezTo>
                <a:lnTo>
                  <a:pt x="70" y="34"/>
                </a:lnTo>
                <a:close/>
                <a:moveTo>
                  <a:pt x="81" y="10"/>
                </a:moveTo>
                <a:cubicBezTo>
                  <a:pt x="80" y="17"/>
                  <a:pt x="78" y="24"/>
                  <a:pt x="75" y="30"/>
                </a:cubicBezTo>
                <a:cubicBezTo>
                  <a:pt x="81" y="28"/>
                  <a:pt x="88" y="23"/>
                  <a:pt x="88" y="10"/>
                </a:cubicBezTo>
                <a:lnTo>
                  <a:pt x="81" y="10"/>
                </a:lnTo>
                <a:close/>
                <a:moveTo>
                  <a:pt x="30" y="34"/>
                </a:moveTo>
                <a:cubicBezTo>
                  <a:pt x="27" y="34"/>
                  <a:pt x="27" y="34"/>
                  <a:pt x="27" y="34"/>
                </a:cubicBezTo>
                <a:cubicBezTo>
                  <a:pt x="22" y="32"/>
                  <a:pt x="10" y="28"/>
                  <a:pt x="9" y="8"/>
                </a:cubicBezTo>
                <a:cubicBezTo>
                  <a:pt x="9" y="7"/>
                  <a:pt x="9" y="7"/>
                  <a:pt x="9" y="7"/>
                </a:cubicBezTo>
                <a:cubicBezTo>
                  <a:pt x="22" y="7"/>
                  <a:pt x="22" y="7"/>
                  <a:pt x="22" y="7"/>
                </a:cubicBezTo>
                <a:cubicBezTo>
                  <a:pt x="22" y="9"/>
                  <a:pt x="22" y="9"/>
                  <a:pt x="22" y="9"/>
                </a:cubicBezTo>
                <a:cubicBezTo>
                  <a:pt x="23" y="17"/>
                  <a:pt x="25" y="25"/>
                  <a:pt x="29" y="31"/>
                </a:cubicBezTo>
                <a:lnTo>
                  <a:pt x="30" y="34"/>
                </a:lnTo>
                <a:close/>
                <a:moveTo>
                  <a:pt x="12" y="10"/>
                </a:moveTo>
                <a:cubicBezTo>
                  <a:pt x="13" y="23"/>
                  <a:pt x="19" y="28"/>
                  <a:pt x="25" y="30"/>
                </a:cubicBezTo>
                <a:cubicBezTo>
                  <a:pt x="22" y="24"/>
                  <a:pt x="20" y="17"/>
                  <a:pt x="19" y="10"/>
                </a:cubicBezTo>
                <a:lnTo>
                  <a:pt x="12" y="1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nvGrpSpPr>
          <p:cNvPr id="175" name="Group 174"/>
          <p:cNvGrpSpPr/>
          <p:nvPr/>
        </p:nvGrpSpPr>
        <p:grpSpPr>
          <a:xfrm>
            <a:off x="7226365" y="1673731"/>
            <a:ext cx="311041" cy="391562"/>
            <a:chOff x="4541592" y="4960612"/>
            <a:chExt cx="312551" cy="393463"/>
          </a:xfrm>
          <a:solidFill>
            <a:schemeClr val="tx2"/>
          </a:solidFill>
        </p:grpSpPr>
        <p:sp>
          <p:nvSpPr>
            <p:cNvPr id="259" name="Freeform 258"/>
            <p:cNvSpPr>
              <a:spLocks/>
            </p:cNvSpPr>
            <p:nvPr/>
          </p:nvSpPr>
          <p:spPr bwMode="auto">
            <a:xfrm>
              <a:off x="4541592" y="4978064"/>
              <a:ext cx="304617" cy="376011"/>
            </a:xfrm>
            <a:custGeom>
              <a:avLst/>
              <a:gdLst>
                <a:gd name="T0" fmla="*/ 190 w 192"/>
                <a:gd name="T1" fmla="*/ 29 h 237"/>
                <a:gd name="T2" fmla="*/ 164 w 192"/>
                <a:gd name="T3" fmla="*/ 67 h 237"/>
                <a:gd name="T4" fmla="*/ 159 w 192"/>
                <a:gd name="T5" fmla="*/ 71 h 237"/>
                <a:gd name="T6" fmla="*/ 69 w 192"/>
                <a:gd name="T7" fmla="*/ 199 h 237"/>
                <a:gd name="T8" fmla="*/ 5 w 192"/>
                <a:gd name="T9" fmla="*/ 230 h 237"/>
                <a:gd name="T10" fmla="*/ 14 w 192"/>
                <a:gd name="T11" fmla="*/ 164 h 237"/>
                <a:gd name="T12" fmla="*/ 109 w 192"/>
                <a:gd name="T13" fmla="*/ 36 h 237"/>
                <a:gd name="T14" fmla="*/ 112 w 192"/>
                <a:gd name="T15" fmla="*/ 34 h 237"/>
                <a:gd name="T16" fmla="*/ 133 w 192"/>
                <a:gd name="T17" fmla="*/ 3 h 237"/>
                <a:gd name="T18" fmla="*/ 128 w 192"/>
                <a:gd name="T19" fmla="*/ 0 h 237"/>
                <a:gd name="T20" fmla="*/ 12 w 192"/>
                <a:gd name="T21" fmla="*/ 161 h 237"/>
                <a:gd name="T22" fmla="*/ 0 w 192"/>
                <a:gd name="T23" fmla="*/ 237 h 237"/>
                <a:gd name="T24" fmla="*/ 71 w 192"/>
                <a:gd name="T25" fmla="*/ 204 h 237"/>
                <a:gd name="T26" fmla="*/ 71 w 192"/>
                <a:gd name="T27" fmla="*/ 204 h 237"/>
                <a:gd name="T28" fmla="*/ 173 w 192"/>
                <a:gd name="T29" fmla="*/ 62 h 237"/>
                <a:gd name="T30" fmla="*/ 192 w 192"/>
                <a:gd name="T31" fmla="*/ 31 h 237"/>
                <a:gd name="T32" fmla="*/ 190 w 192"/>
                <a:gd name="T33" fmla="*/ 29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37">
                  <a:moveTo>
                    <a:pt x="190" y="29"/>
                  </a:moveTo>
                  <a:lnTo>
                    <a:pt x="164" y="67"/>
                  </a:lnTo>
                  <a:lnTo>
                    <a:pt x="159" y="71"/>
                  </a:lnTo>
                  <a:lnTo>
                    <a:pt x="69" y="199"/>
                  </a:lnTo>
                  <a:lnTo>
                    <a:pt x="5" y="230"/>
                  </a:lnTo>
                  <a:lnTo>
                    <a:pt x="14" y="164"/>
                  </a:lnTo>
                  <a:lnTo>
                    <a:pt x="109" y="36"/>
                  </a:lnTo>
                  <a:lnTo>
                    <a:pt x="112" y="34"/>
                  </a:lnTo>
                  <a:lnTo>
                    <a:pt x="133" y="3"/>
                  </a:lnTo>
                  <a:lnTo>
                    <a:pt x="128" y="0"/>
                  </a:lnTo>
                  <a:lnTo>
                    <a:pt x="12" y="161"/>
                  </a:lnTo>
                  <a:lnTo>
                    <a:pt x="0" y="237"/>
                  </a:lnTo>
                  <a:lnTo>
                    <a:pt x="71" y="204"/>
                  </a:lnTo>
                  <a:lnTo>
                    <a:pt x="71" y="204"/>
                  </a:lnTo>
                  <a:lnTo>
                    <a:pt x="173" y="62"/>
                  </a:lnTo>
                  <a:lnTo>
                    <a:pt x="192" y="31"/>
                  </a:lnTo>
                  <a:lnTo>
                    <a:pt x="190" y="29"/>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0" name="Freeform 259"/>
            <p:cNvSpPr>
              <a:spLocks/>
            </p:cNvSpPr>
            <p:nvPr/>
          </p:nvSpPr>
          <p:spPr bwMode="auto">
            <a:xfrm>
              <a:off x="4587603" y="5035181"/>
              <a:ext cx="153896" cy="211010"/>
            </a:xfrm>
            <a:custGeom>
              <a:avLst/>
              <a:gdLst>
                <a:gd name="T0" fmla="*/ 41 w 41"/>
                <a:gd name="T1" fmla="*/ 0 h 56"/>
                <a:gd name="T2" fmla="*/ 40 w 41"/>
                <a:gd name="T3" fmla="*/ 2 h 56"/>
                <a:gd name="T4" fmla="*/ 2 w 41"/>
                <a:gd name="T5" fmla="*/ 56 h 56"/>
                <a:gd name="T6" fmla="*/ 0 w 41"/>
                <a:gd name="T7" fmla="*/ 55 h 56"/>
                <a:gd name="T8" fmla="*/ 38 w 41"/>
                <a:gd name="T9" fmla="*/ 1 h 56"/>
                <a:gd name="T10" fmla="*/ 39 w 41"/>
                <a:gd name="T11" fmla="*/ 0 h 56"/>
                <a:gd name="T12" fmla="*/ 41 w 41"/>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41" h="56">
                  <a:moveTo>
                    <a:pt x="41" y="0"/>
                  </a:moveTo>
                  <a:cubicBezTo>
                    <a:pt x="40" y="2"/>
                    <a:pt x="40" y="2"/>
                    <a:pt x="40" y="2"/>
                  </a:cubicBezTo>
                  <a:cubicBezTo>
                    <a:pt x="2" y="56"/>
                    <a:pt x="2" y="56"/>
                    <a:pt x="2" y="56"/>
                  </a:cubicBezTo>
                  <a:cubicBezTo>
                    <a:pt x="0" y="55"/>
                    <a:pt x="0" y="55"/>
                    <a:pt x="0" y="55"/>
                  </a:cubicBezTo>
                  <a:cubicBezTo>
                    <a:pt x="38" y="1"/>
                    <a:pt x="38" y="1"/>
                    <a:pt x="38" y="1"/>
                  </a:cubicBezTo>
                  <a:cubicBezTo>
                    <a:pt x="39" y="0"/>
                    <a:pt x="39" y="0"/>
                    <a:pt x="39" y="0"/>
                  </a:cubicBezTo>
                  <a:cubicBezTo>
                    <a:pt x="40" y="0"/>
                    <a:pt x="41" y="0"/>
                    <a:pt x="4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1" name="Freeform 260"/>
            <p:cNvSpPr>
              <a:spLocks/>
            </p:cNvSpPr>
            <p:nvPr/>
          </p:nvSpPr>
          <p:spPr bwMode="auto">
            <a:xfrm>
              <a:off x="4609814" y="5043113"/>
              <a:ext cx="158655" cy="220529"/>
            </a:xfrm>
            <a:custGeom>
              <a:avLst/>
              <a:gdLst>
                <a:gd name="T0" fmla="*/ 42 w 42"/>
                <a:gd name="T1" fmla="*/ 1 h 59"/>
                <a:gd name="T2" fmla="*/ 41 w 42"/>
                <a:gd name="T3" fmla="*/ 3 h 59"/>
                <a:gd name="T4" fmla="*/ 2 w 42"/>
                <a:gd name="T5" fmla="*/ 59 h 59"/>
                <a:gd name="T6" fmla="*/ 0 w 42"/>
                <a:gd name="T7" fmla="*/ 58 h 59"/>
                <a:gd name="T8" fmla="*/ 39 w 42"/>
                <a:gd name="T9" fmla="*/ 2 h 59"/>
                <a:gd name="T10" fmla="*/ 40 w 42"/>
                <a:gd name="T11" fmla="*/ 0 h 59"/>
                <a:gd name="T12" fmla="*/ 42 w 42"/>
                <a:gd name="T13" fmla="*/ 1 h 59"/>
              </a:gdLst>
              <a:ahLst/>
              <a:cxnLst>
                <a:cxn ang="0">
                  <a:pos x="T0" y="T1"/>
                </a:cxn>
                <a:cxn ang="0">
                  <a:pos x="T2" y="T3"/>
                </a:cxn>
                <a:cxn ang="0">
                  <a:pos x="T4" y="T5"/>
                </a:cxn>
                <a:cxn ang="0">
                  <a:pos x="T6" y="T7"/>
                </a:cxn>
                <a:cxn ang="0">
                  <a:pos x="T8" y="T9"/>
                </a:cxn>
                <a:cxn ang="0">
                  <a:pos x="T10" y="T11"/>
                </a:cxn>
                <a:cxn ang="0">
                  <a:pos x="T12" y="T13"/>
                </a:cxn>
              </a:cxnLst>
              <a:rect l="0" t="0" r="r" b="b"/>
              <a:pathLst>
                <a:path w="42" h="59">
                  <a:moveTo>
                    <a:pt x="42" y="1"/>
                  </a:moveTo>
                  <a:cubicBezTo>
                    <a:pt x="41" y="3"/>
                    <a:pt x="41" y="3"/>
                    <a:pt x="41" y="3"/>
                  </a:cubicBezTo>
                  <a:cubicBezTo>
                    <a:pt x="2" y="59"/>
                    <a:pt x="2" y="59"/>
                    <a:pt x="2" y="59"/>
                  </a:cubicBezTo>
                  <a:cubicBezTo>
                    <a:pt x="0" y="58"/>
                    <a:pt x="0" y="58"/>
                    <a:pt x="0" y="58"/>
                  </a:cubicBezTo>
                  <a:cubicBezTo>
                    <a:pt x="39" y="2"/>
                    <a:pt x="39" y="2"/>
                    <a:pt x="39" y="2"/>
                  </a:cubicBezTo>
                  <a:cubicBezTo>
                    <a:pt x="40" y="0"/>
                    <a:pt x="40" y="0"/>
                    <a:pt x="40" y="0"/>
                  </a:cubicBezTo>
                  <a:cubicBezTo>
                    <a:pt x="41" y="1"/>
                    <a:pt x="41" y="1"/>
                    <a:pt x="42"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2" name="Freeform 261"/>
            <p:cNvSpPr>
              <a:spLocks/>
            </p:cNvSpPr>
            <p:nvPr/>
          </p:nvSpPr>
          <p:spPr bwMode="auto">
            <a:xfrm>
              <a:off x="4632026" y="5060565"/>
              <a:ext cx="158655" cy="218943"/>
            </a:xfrm>
            <a:custGeom>
              <a:avLst/>
              <a:gdLst>
                <a:gd name="T0" fmla="*/ 42 w 42"/>
                <a:gd name="T1" fmla="*/ 2 h 58"/>
                <a:gd name="T2" fmla="*/ 41 w 42"/>
                <a:gd name="T3" fmla="*/ 4 h 58"/>
                <a:gd name="T4" fmla="*/ 2 w 42"/>
                <a:gd name="T5" fmla="*/ 58 h 58"/>
                <a:gd name="T6" fmla="*/ 0 w 42"/>
                <a:gd name="T7" fmla="*/ 57 h 58"/>
                <a:gd name="T8" fmla="*/ 40 w 42"/>
                <a:gd name="T9" fmla="*/ 2 h 58"/>
                <a:gd name="T10" fmla="*/ 41 w 42"/>
                <a:gd name="T11" fmla="*/ 0 h 58"/>
                <a:gd name="T12" fmla="*/ 42 w 42"/>
                <a:gd name="T13" fmla="*/ 2 h 58"/>
              </a:gdLst>
              <a:ahLst/>
              <a:cxnLst>
                <a:cxn ang="0">
                  <a:pos x="T0" y="T1"/>
                </a:cxn>
                <a:cxn ang="0">
                  <a:pos x="T2" y="T3"/>
                </a:cxn>
                <a:cxn ang="0">
                  <a:pos x="T4" y="T5"/>
                </a:cxn>
                <a:cxn ang="0">
                  <a:pos x="T6" y="T7"/>
                </a:cxn>
                <a:cxn ang="0">
                  <a:pos x="T8" y="T9"/>
                </a:cxn>
                <a:cxn ang="0">
                  <a:pos x="T10" y="T11"/>
                </a:cxn>
                <a:cxn ang="0">
                  <a:pos x="T12" y="T13"/>
                </a:cxn>
              </a:cxnLst>
              <a:rect l="0" t="0" r="r" b="b"/>
              <a:pathLst>
                <a:path w="42" h="58">
                  <a:moveTo>
                    <a:pt x="42" y="2"/>
                  </a:moveTo>
                  <a:cubicBezTo>
                    <a:pt x="41" y="4"/>
                    <a:pt x="41" y="4"/>
                    <a:pt x="41" y="4"/>
                  </a:cubicBezTo>
                  <a:cubicBezTo>
                    <a:pt x="2" y="58"/>
                    <a:pt x="2" y="58"/>
                    <a:pt x="2" y="58"/>
                  </a:cubicBezTo>
                  <a:cubicBezTo>
                    <a:pt x="0" y="57"/>
                    <a:pt x="0" y="57"/>
                    <a:pt x="0" y="57"/>
                  </a:cubicBezTo>
                  <a:cubicBezTo>
                    <a:pt x="40" y="2"/>
                    <a:pt x="40" y="2"/>
                    <a:pt x="40" y="2"/>
                  </a:cubicBezTo>
                  <a:cubicBezTo>
                    <a:pt x="41" y="0"/>
                    <a:pt x="41" y="0"/>
                    <a:pt x="41" y="0"/>
                  </a:cubicBezTo>
                  <a:cubicBezTo>
                    <a:pt x="41" y="1"/>
                    <a:pt x="42" y="1"/>
                    <a:pt x="42"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3" name="Freeform 262"/>
            <p:cNvSpPr>
              <a:spLocks/>
            </p:cNvSpPr>
            <p:nvPr/>
          </p:nvSpPr>
          <p:spPr bwMode="auto">
            <a:xfrm>
              <a:off x="4560631" y="5230325"/>
              <a:ext cx="98366" cy="71394"/>
            </a:xfrm>
            <a:custGeom>
              <a:avLst/>
              <a:gdLst>
                <a:gd name="T0" fmla="*/ 26 w 26"/>
                <a:gd name="T1" fmla="*/ 17 h 19"/>
                <a:gd name="T2" fmla="*/ 22 w 26"/>
                <a:gd name="T3" fmla="*/ 19 h 19"/>
                <a:gd name="T4" fmla="*/ 0 w 26"/>
                <a:gd name="T5" fmla="*/ 4 h 19"/>
                <a:gd name="T6" fmla="*/ 1 w 26"/>
                <a:gd name="T7" fmla="*/ 0 h 19"/>
                <a:gd name="T8" fmla="*/ 26 w 26"/>
                <a:gd name="T9" fmla="*/ 17 h 19"/>
              </a:gdLst>
              <a:ahLst/>
              <a:cxnLst>
                <a:cxn ang="0">
                  <a:pos x="T0" y="T1"/>
                </a:cxn>
                <a:cxn ang="0">
                  <a:pos x="T2" y="T3"/>
                </a:cxn>
                <a:cxn ang="0">
                  <a:pos x="T4" y="T5"/>
                </a:cxn>
                <a:cxn ang="0">
                  <a:pos x="T6" y="T7"/>
                </a:cxn>
                <a:cxn ang="0">
                  <a:pos x="T8" y="T9"/>
                </a:cxn>
              </a:cxnLst>
              <a:rect l="0" t="0" r="r" b="b"/>
              <a:pathLst>
                <a:path w="26" h="19">
                  <a:moveTo>
                    <a:pt x="26" y="17"/>
                  </a:moveTo>
                  <a:cubicBezTo>
                    <a:pt x="22" y="19"/>
                    <a:pt x="22" y="19"/>
                    <a:pt x="22" y="19"/>
                  </a:cubicBezTo>
                  <a:cubicBezTo>
                    <a:pt x="15" y="5"/>
                    <a:pt x="0" y="4"/>
                    <a:pt x="0" y="4"/>
                  </a:cubicBezTo>
                  <a:cubicBezTo>
                    <a:pt x="1" y="0"/>
                    <a:pt x="1" y="0"/>
                    <a:pt x="1" y="0"/>
                  </a:cubicBezTo>
                  <a:cubicBezTo>
                    <a:pt x="1" y="0"/>
                    <a:pt x="17" y="2"/>
                    <a:pt x="26"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4" name="Freeform 263"/>
            <p:cNvSpPr>
              <a:spLocks/>
            </p:cNvSpPr>
            <p:nvPr/>
          </p:nvSpPr>
          <p:spPr bwMode="auto">
            <a:xfrm>
              <a:off x="4549526" y="5298547"/>
              <a:ext cx="41250" cy="33317"/>
            </a:xfrm>
            <a:custGeom>
              <a:avLst/>
              <a:gdLst>
                <a:gd name="T0" fmla="*/ 11 w 11"/>
                <a:gd name="T1" fmla="*/ 8 h 9"/>
                <a:gd name="T2" fmla="*/ 8 w 11"/>
                <a:gd name="T3" fmla="*/ 9 h 9"/>
                <a:gd name="T4" fmla="*/ 0 w 11"/>
                <a:gd name="T5" fmla="*/ 3 h 9"/>
                <a:gd name="T6" fmla="*/ 1 w 11"/>
                <a:gd name="T7" fmla="*/ 0 h 9"/>
                <a:gd name="T8" fmla="*/ 11 w 11"/>
                <a:gd name="T9" fmla="*/ 8 h 9"/>
              </a:gdLst>
              <a:ahLst/>
              <a:cxnLst>
                <a:cxn ang="0">
                  <a:pos x="T0" y="T1"/>
                </a:cxn>
                <a:cxn ang="0">
                  <a:pos x="T2" y="T3"/>
                </a:cxn>
                <a:cxn ang="0">
                  <a:pos x="T4" y="T5"/>
                </a:cxn>
                <a:cxn ang="0">
                  <a:pos x="T6" y="T7"/>
                </a:cxn>
                <a:cxn ang="0">
                  <a:pos x="T8" y="T9"/>
                </a:cxn>
              </a:cxnLst>
              <a:rect l="0" t="0" r="r" b="b"/>
              <a:pathLst>
                <a:path w="11" h="9">
                  <a:moveTo>
                    <a:pt x="11" y="8"/>
                  </a:moveTo>
                  <a:cubicBezTo>
                    <a:pt x="8" y="9"/>
                    <a:pt x="8" y="9"/>
                    <a:pt x="8" y="9"/>
                  </a:cubicBezTo>
                  <a:cubicBezTo>
                    <a:pt x="5" y="5"/>
                    <a:pt x="0" y="3"/>
                    <a:pt x="0" y="3"/>
                  </a:cubicBezTo>
                  <a:cubicBezTo>
                    <a:pt x="1" y="0"/>
                    <a:pt x="1" y="0"/>
                    <a:pt x="1" y="0"/>
                  </a:cubicBezTo>
                  <a:cubicBezTo>
                    <a:pt x="2" y="0"/>
                    <a:pt x="8" y="2"/>
                    <a:pt x="11"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5" name="Freeform 264"/>
            <p:cNvSpPr>
              <a:spLocks noEditPoints="1"/>
            </p:cNvSpPr>
            <p:nvPr/>
          </p:nvSpPr>
          <p:spPr bwMode="auto">
            <a:xfrm>
              <a:off x="4703420" y="4960612"/>
              <a:ext cx="150723" cy="138029"/>
            </a:xfrm>
            <a:custGeom>
              <a:avLst/>
              <a:gdLst>
                <a:gd name="T0" fmla="*/ 15 w 40"/>
                <a:gd name="T1" fmla="*/ 22 h 37"/>
                <a:gd name="T2" fmla="*/ 10 w 40"/>
                <a:gd name="T3" fmla="*/ 20 h 37"/>
                <a:gd name="T4" fmla="*/ 4 w 40"/>
                <a:gd name="T5" fmla="*/ 19 h 37"/>
                <a:gd name="T6" fmla="*/ 3 w 40"/>
                <a:gd name="T7" fmla="*/ 20 h 37"/>
                <a:gd name="T8" fmla="*/ 9 w 40"/>
                <a:gd name="T9" fmla="*/ 22 h 37"/>
                <a:gd name="T10" fmla="*/ 14 w 40"/>
                <a:gd name="T11" fmla="*/ 24 h 37"/>
                <a:gd name="T12" fmla="*/ 21 w 40"/>
                <a:gd name="T13" fmla="*/ 29 h 37"/>
                <a:gd name="T14" fmla="*/ 17 w 40"/>
                <a:gd name="T15" fmla="*/ 23 h 37"/>
                <a:gd name="T16" fmla="*/ 15 w 40"/>
                <a:gd name="T17" fmla="*/ 22 h 37"/>
                <a:gd name="T18" fmla="*/ 10 w 40"/>
                <a:gd name="T19" fmla="*/ 20 h 37"/>
                <a:gd name="T20" fmla="*/ 4 w 40"/>
                <a:gd name="T21" fmla="*/ 19 h 37"/>
                <a:gd name="T22" fmla="*/ 3 w 40"/>
                <a:gd name="T23" fmla="*/ 20 h 37"/>
                <a:gd name="T24" fmla="*/ 9 w 40"/>
                <a:gd name="T25" fmla="*/ 22 h 37"/>
                <a:gd name="T26" fmla="*/ 14 w 40"/>
                <a:gd name="T27" fmla="*/ 24 h 37"/>
                <a:gd name="T28" fmla="*/ 21 w 40"/>
                <a:gd name="T29" fmla="*/ 29 h 37"/>
                <a:gd name="T30" fmla="*/ 17 w 40"/>
                <a:gd name="T31" fmla="*/ 23 h 37"/>
                <a:gd name="T32" fmla="*/ 29 w 40"/>
                <a:gd name="T33" fmla="*/ 2 h 37"/>
                <a:gd name="T34" fmla="*/ 15 w 40"/>
                <a:gd name="T35" fmla="*/ 1 h 37"/>
                <a:gd name="T36" fmla="*/ 11 w 40"/>
                <a:gd name="T37" fmla="*/ 5 h 37"/>
                <a:gd name="T38" fmla="*/ 2 w 40"/>
                <a:gd name="T39" fmla="*/ 20 h 37"/>
                <a:gd name="T40" fmla="*/ 7 w 40"/>
                <a:gd name="T41" fmla="*/ 21 h 37"/>
                <a:gd name="T42" fmla="*/ 13 w 40"/>
                <a:gd name="T43" fmla="*/ 23 h 37"/>
                <a:gd name="T44" fmla="*/ 16 w 40"/>
                <a:gd name="T45" fmla="*/ 25 h 37"/>
                <a:gd name="T46" fmla="*/ 22 w 40"/>
                <a:gd name="T47" fmla="*/ 31 h 37"/>
                <a:gd name="T48" fmla="*/ 24 w 40"/>
                <a:gd name="T49" fmla="*/ 35 h 37"/>
                <a:gd name="T50" fmla="*/ 30 w 40"/>
                <a:gd name="T51" fmla="*/ 31 h 37"/>
                <a:gd name="T52" fmla="*/ 26 w 40"/>
                <a:gd name="T53" fmla="*/ 33 h 37"/>
                <a:gd name="T54" fmla="*/ 22 w 40"/>
                <a:gd name="T55" fmla="*/ 27 h 37"/>
                <a:gd name="T56" fmla="*/ 15 w 40"/>
                <a:gd name="T57" fmla="*/ 22 h 37"/>
                <a:gd name="T58" fmla="*/ 10 w 40"/>
                <a:gd name="T59" fmla="*/ 20 h 37"/>
                <a:gd name="T60" fmla="*/ 4 w 40"/>
                <a:gd name="T61" fmla="*/ 19 h 37"/>
                <a:gd name="T62" fmla="*/ 13 w 40"/>
                <a:gd name="T63" fmla="*/ 6 h 37"/>
                <a:gd name="T64" fmla="*/ 28 w 40"/>
                <a:gd name="T65" fmla="*/ 4 h 37"/>
                <a:gd name="T66" fmla="*/ 37 w 40"/>
                <a:gd name="T67" fmla="*/ 17 h 37"/>
                <a:gd name="T68" fmla="*/ 17 w 40"/>
                <a:gd name="T69" fmla="*/ 23 h 37"/>
                <a:gd name="T70" fmla="*/ 13 w 40"/>
                <a:gd name="T71" fmla="*/ 22 h 37"/>
                <a:gd name="T72" fmla="*/ 8 w 40"/>
                <a:gd name="T73" fmla="*/ 20 h 37"/>
                <a:gd name="T74" fmla="*/ 4 w 40"/>
                <a:gd name="T75" fmla="*/ 19 h 37"/>
                <a:gd name="T76" fmla="*/ 7 w 40"/>
                <a:gd name="T77" fmla="*/ 21 h 37"/>
                <a:gd name="T78" fmla="*/ 13 w 40"/>
                <a:gd name="T79" fmla="*/ 23 h 37"/>
                <a:gd name="T80" fmla="*/ 16 w 40"/>
                <a:gd name="T81" fmla="*/ 25 h 37"/>
                <a:gd name="T82" fmla="*/ 22 w 40"/>
                <a:gd name="T83" fmla="*/ 27 h 37"/>
                <a:gd name="T84" fmla="*/ 17 w 40"/>
                <a:gd name="T85" fmla="*/ 23 h 37"/>
                <a:gd name="T86" fmla="*/ 13 w 40"/>
                <a:gd name="T87" fmla="*/ 22 h 37"/>
                <a:gd name="T88" fmla="*/ 8 w 40"/>
                <a:gd name="T89" fmla="*/ 20 h 37"/>
                <a:gd name="T90" fmla="*/ 4 w 40"/>
                <a:gd name="T91" fmla="*/ 19 h 37"/>
                <a:gd name="T92" fmla="*/ 7 w 40"/>
                <a:gd name="T93" fmla="*/ 21 h 37"/>
                <a:gd name="T94" fmla="*/ 13 w 40"/>
                <a:gd name="T95" fmla="*/ 23 h 37"/>
                <a:gd name="T96" fmla="*/ 16 w 40"/>
                <a:gd name="T97" fmla="*/ 25 h 37"/>
                <a:gd name="T98" fmla="*/ 22 w 40"/>
                <a:gd name="T99"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0" h="37">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40" y="15"/>
                  </a:moveTo>
                  <a:cubicBezTo>
                    <a:pt x="40" y="15"/>
                    <a:pt x="37" y="6"/>
                    <a:pt x="29" y="2"/>
                  </a:cubicBezTo>
                  <a:cubicBezTo>
                    <a:pt x="25" y="0"/>
                    <a:pt x="20" y="0"/>
                    <a:pt x="15" y="0"/>
                  </a:cubicBezTo>
                  <a:cubicBezTo>
                    <a:pt x="15" y="1"/>
                    <a:pt x="15" y="1"/>
                    <a:pt x="15" y="1"/>
                  </a:cubicBezTo>
                  <a:cubicBezTo>
                    <a:pt x="11" y="5"/>
                    <a:pt x="11" y="5"/>
                    <a:pt x="11" y="5"/>
                  </a:cubicBezTo>
                  <a:cubicBezTo>
                    <a:pt x="11" y="5"/>
                    <a:pt x="11" y="5"/>
                    <a:pt x="11" y="5"/>
                  </a:cubicBezTo>
                  <a:cubicBezTo>
                    <a:pt x="0" y="20"/>
                    <a:pt x="0" y="20"/>
                    <a:pt x="0" y="20"/>
                  </a:cubicBezTo>
                  <a:cubicBezTo>
                    <a:pt x="2" y="20"/>
                    <a:pt x="2" y="20"/>
                    <a:pt x="2" y="20"/>
                  </a:cubicBezTo>
                  <a:cubicBezTo>
                    <a:pt x="2" y="20"/>
                    <a:pt x="2"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1" y="29"/>
                    <a:pt x="22" y="30"/>
                    <a:pt x="22" y="31"/>
                  </a:cubicBezTo>
                  <a:cubicBezTo>
                    <a:pt x="23" y="32"/>
                    <a:pt x="24" y="33"/>
                    <a:pt x="24" y="35"/>
                  </a:cubicBezTo>
                  <a:cubicBezTo>
                    <a:pt x="24" y="35"/>
                    <a:pt x="24" y="35"/>
                    <a:pt x="24" y="35"/>
                  </a:cubicBezTo>
                  <a:cubicBezTo>
                    <a:pt x="25" y="37"/>
                    <a:pt x="25" y="37"/>
                    <a:pt x="25" y="37"/>
                  </a:cubicBezTo>
                  <a:cubicBezTo>
                    <a:pt x="30" y="31"/>
                    <a:pt x="30" y="31"/>
                    <a:pt x="30" y="31"/>
                  </a:cubicBezTo>
                  <a:cubicBezTo>
                    <a:pt x="40" y="15"/>
                    <a:pt x="40" y="15"/>
                    <a:pt x="40" y="15"/>
                  </a:cubicBezTo>
                  <a:close/>
                  <a:moveTo>
                    <a:pt x="26" y="33"/>
                  </a:moveTo>
                  <a:cubicBezTo>
                    <a:pt x="25" y="31"/>
                    <a:pt x="24" y="30"/>
                    <a:pt x="23" y="29"/>
                  </a:cubicBezTo>
                  <a:cubicBezTo>
                    <a:pt x="23" y="28"/>
                    <a:pt x="22" y="28"/>
                    <a:pt x="22" y="27"/>
                  </a:cubicBezTo>
                  <a:cubicBezTo>
                    <a:pt x="20" y="26"/>
                    <a:pt x="19" y="25"/>
                    <a:pt x="17" y="23"/>
                  </a:cubicBez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13" y="6"/>
                    <a:pt x="13" y="6"/>
                    <a:pt x="13" y="6"/>
                  </a:cubicBezTo>
                  <a:cubicBezTo>
                    <a:pt x="16" y="2"/>
                    <a:pt x="16" y="2"/>
                    <a:pt x="16" y="2"/>
                  </a:cubicBezTo>
                  <a:cubicBezTo>
                    <a:pt x="20" y="2"/>
                    <a:pt x="24" y="2"/>
                    <a:pt x="28" y="4"/>
                  </a:cubicBezTo>
                  <a:cubicBezTo>
                    <a:pt x="35" y="7"/>
                    <a:pt x="38" y="13"/>
                    <a:pt x="38" y="15"/>
                  </a:cubicBezTo>
                  <a:cubicBezTo>
                    <a:pt x="37" y="17"/>
                    <a:pt x="37" y="17"/>
                    <a:pt x="37" y="17"/>
                  </a:cubicBezTo>
                  <a:lnTo>
                    <a:pt x="26" y="33"/>
                  </a:ln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moveTo>
                    <a:pt x="17" y="23"/>
                  </a:moveTo>
                  <a:cubicBezTo>
                    <a:pt x="16" y="23"/>
                    <a:pt x="16" y="23"/>
                    <a:pt x="15" y="22"/>
                  </a:cubicBezTo>
                  <a:cubicBezTo>
                    <a:pt x="15" y="22"/>
                    <a:pt x="14" y="22"/>
                    <a:pt x="13" y="22"/>
                  </a:cubicBezTo>
                  <a:cubicBezTo>
                    <a:pt x="12" y="21"/>
                    <a:pt x="11" y="21"/>
                    <a:pt x="10" y="20"/>
                  </a:cubicBezTo>
                  <a:cubicBezTo>
                    <a:pt x="10" y="20"/>
                    <a:pt x="9" y="20"/>
                    <a:pt x="8" y="20"/>
                  </a:cubicBezTo>
                  <a:cubicBezTo>
                    <a:pt x="7" y="19"/>
                    <a:pt x="5" y="19"/>
                    <a:pt x="4" y="19"/>
                  </a:cubicBezTo>
                  <a:cubicBezTo>
                    <a:pt x="4" y="19"/>
                    <a:pt x="4" y="19"/>
                    <a:pt x="4" y="19"/>
                  </a:cubicBezTo>
                  <a:cubicBezTo>
                    <a:pt x="3" y="20"/>
                    <a:pt x="3" y="20"/>
                    <a:pt x="3" y="20"/>
                  </a:cubicBezTo>
                  <a:cubicBezTo>
                    <a:pt x="3" y="20"/>
                    <a:pt x="5" y="21"/>
                    <a:pt x="7" y="21"/>
                  </a:cubicBezTo>
                  <a:cubicBezTo>
                    <a:pt x="8" y="21"/>
                    <a:pt x="9" y="22"/>
                    <a:pt x="9" y="22"/>
                  </a:cubicBezTo>
                  <a:cubicBezTo>
                    <a:pt x="10" y="22"/>
                    <a:pt x="11" y="23"/>
                    <a:pt x="13" y="23"/>
                  </a:cubicBezTo>
                  <a:cubicBezTo>
                    <a:pt x="13" y="23"/>
                    <a:pt x="14" y="24"/>
                    <a:pt x="14" y="24"/>
                  </a:cubicBezTo>
                  <a:cubicBezTo>
                    <a:pt x="15" y="24"/>
                    <a:pt x="15" y="25"/>
                    <a:pt x="16" y="25"/>
                  </a:cubicBezTo>
                  <a:cubicBezTo>
                    <a:pt x="18" y="26"/>
                    <a:pt x="19" y="27"/>
                    <a:pt x="21" y="29"/>
                  </a:cubicBezTo>
                  <a:cubicBezTo>
                    <a:pt x="22" y="27"/>
                    <a:pt x="22" y="27"/>
                    <a:pt x="22" y="27"/>
                  </a:cubicBezTo>
                  <a:cubicBezTo>
                    <a:pt x="20" y="26"/>
                    <a:pt x="19" y="25"/>
                    <a:pt x="17" y="2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76" name="Group 175"/>
          <p:cNvGrpSpPr/>
          <p:nvPr/>
        </p:nvGrpSpPr>
        <p:grpSpPr>
          <a:xfrm>
            <a:off x="6963363" y="2915267"/>
            <a:ext cx="311039" cy="440507"/>
            <a:chOff x="5698186" y="1950933"/>
            <a:chExt cx="312549" cy="442646"/>
          </a:xfrm>
          <a:solidFill>
            <a:schemeClr val="tx2"/>
          </a:solidFill>
        </p:grpSpPr>
        <p:sp>
          <p:nvSpPr>
            <p:cNvPr id="256" name="Freeform 255"/>
            <p:cNvSpPr>
              <a:spLocks noEditPoints="1"/>
            </p:cNvSpPr>
            <p:nvPr/>
          </p:nvSpPr>
          <p:spPr bwMode="auto">
            <a:xfrm>
              <a:off x="5702945" y="1950933"/>
              <a:ext cx="307790" cy="442646"/>
            </a:xfrm>
            <a:custGeom>
              <a:avLst/>
              <a:gdLst>
                <a:gd name="T0" fmla="*/ 82 w 82"/>
                <a:gd name="T1" fmla="*/ 118 h 118"/>
                <a:gd name="T2" fmla="*/ 29 w 82"/>
                <a:gd name="T3" fmla="*/ 116 h 118"/>
                <a:gd name="T4" fmla="*/ 47 w 82"/>
                <a:gd name="T5" fmla="*/ 96 h 118"/>
                <a:gd name="T6" fmla="*/ 30 w 82"/>
                <a:gd name="T7" fmla="*/ 1 h 118"/>
                <a:gd name="T8" fmla="*/ 31 w 82"/>
                <a:gd name="T9" fmla="*/ 0 h 118"/>
                <a:gd name="T10" fmla="*/ 59 w 82"/>
                <a:gd name="T11" fmla="*/ 18 h 118"/>
                <a:gd name="T12" fmla="*/ 58 w 82"/>
                <a:gd name="T13" fmla="*/ 20 h 118"/>
                <a:gd name="T14" fmla="*/ 60 w 82"/>
                <a:gd name="T15" fmla="*/ 86 h 118"/>
                <a:gd name="T16" fmla="*/ 79 w 82"/>
                <a:gd name="T17" fmla="*/ 70 h 118"/>
                <a:gd name="T18" fmla="*/ 82 w 82"/>
                <a:gd name="T19" fmla="*/ 118 h 118"/>
                <a:gd name="T20" fmla="*/ 36 w 82"/>
                <a:gd name="T21" fmla="*/ 113 h 118"/>
                <a:gd name="T22" fmla="*/ 79 w 82"/>
                <a:gd name="T23" fmla="*/ 115 h 118"/>
                <a:gd name="T24" fmla="*/ 76 w 82"/>
                <a:gd name="T25" fmla="*/ 76 h 118"/>
                <a:gd name="T26" fmla="*/ 59 w 82"/>
                <a:gd name="T27" fmla="*/ 90 h 118"/>
                <a:gd name="T28" fmla="*/ 59 w 82"/>
                <a:gd name="T29" fmla="*/ 89 h 118"/>
                <a:gd name="T30" fmla="*/ 55 w 82"/>
                <a:gd name="T31" fmla="*/ 19 h 118"/>
                <a:gd name="T32" fmla="*/ 32 w 82"/>
                <a:gd name="T33" fmla="*/ 4 h 118"/>
                <a:gd name="T34" fmla="*/ 50 w 82"/>
                <a:gd name="T35" fmla="*/ 95 h 118"/>
                <a:gd name="T36" fmla="*/ 52 w 82"/>
                <a:gd name="T37" fmla="*/ 96 h 118"/>
                <a:gd name="T38" fmla="*/ 36 w 82"/>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18">
                  <a:moveTo>
                    <a:pt x="82" y="118"/>
                  </a:moveTo>
                  <a:cubicBezTo>
                    <a:pt x="29" y="116"/>
                    <a:pt x="29" y="116"/>
                    <a:pt x="29" y="116"/>
                  </a:cubicBezTo>
                  <a:cubicBezTo>
                    <a:pt x="47" y="96"/>
                    <a:pt x="47" y="96"/>
                    <a:pt x="47" y="96"/>
                  </a:cubicBezTo>
                  <a:cubicBezTo>
                    <a:pt x="0" y="62"/>
                    <a:pt x="30" y="2"/>
                    <a:pt x="30" y="1"/>
                  </a:cubicBezTo>
                  <a:cubicBezTo>
                    <a:pt x="31" y="0"/>
                    <a:pt x="31" y="0"/>
                    <a:pt x="31" y="0"/>
                  </a:cubicBezTo>
                  <a:cubicBezTo>
                    <a:pt x="59" y="18"/>
                    <a:pt x="59" y="18"/>
                    <a:pt x="59" y="18"/>
                  </a:cubicBezTo>
                  <a:cubicBezTo>
                    <a:pt x="58" y="20"/>
                    <a:pt x="58" y="20"/>
                    <a:pt x="58" y="20"/>
                  </a:cubicBezTo>
                  <a:cubicBezTo>
                    <a:pt x="34" y="53"/>
                    <a:pt x="55" y="80"/>
                    <a:pt x="60" y="86"/>
                  </a:cubicBezTo>
                  <a:cubicBezTo>
                    <a:pt x="79" y="70"/>
                    <a:pt x="79" y="70"/>
                    <a:pt x="79" y="70"/>
                  </a:cubicBezTo>
                  <a:lnTo>
                    <a:pt x="82" y="118"/>
                  </a:lnTo>
                  <a:close/>
                  <a:moveTo>
                    <a:pt x="36" y="113"/>
                  </a:moveTo>
                  <a:cubicBezTo>
                    <a:pt x="79" y="115"/>
                    <a:pt x="79" y="115"/>
                    <a:pt x="79" y="115"/>
                  </a:cubicBezTo>
                  <a:cubicBezTo>
                    <a:pt x="76" y="76"/>
                    <a:pt x="76" y="76"/>
                    <a:pt x="76" y="76"/>
                  </a:cubicBezTo>
                  <a:cubicBezTo>
                    <a:pt x="59" y="90"/>
                    <a:pt x="59" y="90"/>
                    <a:pt x="59" y="90"/>
                  </a:cubicBezTo>
                  <a:cubicBezTo>
                    <a:pt x="59" y="89"/>
                    <a:pt x="59" y="89"/>
                    <a:pt x="59" y="89"/>
                  </a:cubicBezTo>
                  <a:cubicBezTo>
                    <a:pt x="58" y="88"/>
                    <a:pt x="28" y="58"/>
                    <a:pt x="55" y="19"/>
                  </a:cubicBezTo>
                  <a:cubicBezTo>
                    <a:pt x="32" y="4"/>
                    <a:pt x="32" y="4"/>
                    <a:pt x="32" y="4"/>
                  </a:cubicBezTo>
                  <a:cubicBezTo>
                    <a:pt x="28" y="14"/>
                    <a:pt x="7" y="65"/>
                    <a:pt x="50" y="95"/>
                  </a:cubicBezTo>
                  <a:cubicBezTo>
                    <a:pt x="52" y="96"/>
                    <a:pt x="52" y="96"/>
                    <a:pt x="52" y="96"/>
                  </a:cubicBezTo>
                  <a:lnTo>
                    <a:pt x="36" y="113"/>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7" name="Freeform 256"/>
            <p:cNvSpPr>
              <a:spLocks noEditPoints="1"/>
            </p:cNvSpPr>
            <p:nvPr/>
          </p:nvSpPr>
          <p:spPr bwMode="auto">
            <a:xfrm>
              <a:off x="5698186" y="1954106"/>
              <a:ext cx="199905" cy="431541"/>
            </a:xfrm>
            <a:custGeom>
              <a:avLst/>
              <a:gdLst>
                <a:gd name="T0" fmla="*/ 34 w 53"/>
                <a:gd name="T1" fmla="*/ 115 h 115"/>
                <a:gd name="T2" fmla="*/ 22 w 53"/>
                <a:gd name="T3" fmla="*/ 113 h 115"/>
                <a:gd name="T4" fmla="*/ 37 w 53"/>
                <a:gd name="T5" fmla="*/ 96 h 115"/>
                <a:gd name="T6" fmla="*/ 20 w 53"/>
                <a:gd name="T7" fmla="*/ 10 h 115"/>
                <a:gd name="T8" fmla="*/ 21 w 53"/>
                <a:gd name="T9" fmla="*/ 10 h 115"/>
                <a:gd name="T10" fmla="*/ 31 w 53"/>
                <a:gd name="T11" fmla="*/ 0 h 115"/>
                <a:gd name="T12" fmla="*/ 33 w 53"/>
                <a:gd name="T13" fmla="*/ 2 h 115"/>
                <a:gd name="T14" fmla="*/ 23 w 53"/>
                <a:gd name="T15" fmla="*/ 12 h 115"/>
                <a:gd name="T16" fmla="*/ 40 w 53"/>
                <a:gd name="T17" fmla="*/ 94 h 115"/>
                <a:gd name="T18" fmla="*/ 53 w 53"/>
                <a:gd name="T19" fmla="*/ 94 h 115"/>
                <a:gd name="T20" fmla="*/ 34 w 53"/>
                <a:gd name="T21" fmla="*/ 115 h 115"/>
                <a:gd name="T22" fmla="*/ 28 w 53"/>
                <a:gd name="T23" fmla="*/ 111 h 115"/>
                <a:gd name="T24" fmla="*/ 33 w 53"/>
                <a:gd name="T25" fmla="*/ 112 h 115"/>
                <a:gd name="T26" fmla="*/ 46 w 53"/>
                <a:gd name="T27" fmla="*/ 97 h 115"/>
                <a:gd name="T28" fmla="*/ 40 w 53"/>
                <a:gd name="T29" fmla="*/ 97 h 115"/>
                <a:gd name="T30" fmla="*/ 28 w 53"/>
                <a:gd name="T31" fmla="*/ 11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 h="115">
                  <a:moveTo>
                    <a:pt x="34" y="115"/>
                  </a:moveTo>
                  <a:cubicBezTo>
                    <a:pt x="22" y="113"/>
                    <a:pt x="22" y="113"/>
                    <a:pt x="22" y="113"/>
                  </a:cubicBezTo>
                  <a:cubicBezTo>
                    <a:pt x="37" y="96"/>
                    <a:pt x="37" y="96"/>
                    <a:pt x="37" y="96"/>
                  </a:cubicBezTo>
                  <a:cubicBezTo>
                    <a:pt x="30" y="90"/>
                    <a:pt x="0" y="59"/>
                    <a:pt x="20" y="10"/>
                  </a:cubicBezTo>
                  <a:cubicBezTo>
                    <a:pt x="21" y="10"/>
                    <a:pt x="21" y="10"/>
                    <a:pt x="21" y="10"/>
                  </a:cubicBezTo>
                  <a:cubicBezTo>
                    <a:pt x="31" y="0"/>
                    <a:pt x="31" y="0"/>
                    <a:pt x="31" y="0"/>
                  </a:cubicBezTo>
                  <a:cubicBezTo>
                    <a:pt x="33" y="2"/>
                    <a:pt x="33" y="2"/>
                    <a:pt x="33" y="2"/>
                  </a:cubicBezTo>
                  <a:cubicBezTo>
                    <a:pt x="23" y="12"/>
                    <a:pt x="23" y="12"/>
                    <a:pt x="23" y="12"/>
                  </a:cubicBezTo>
                  <a:cubicBezTo>
                    <a:pt x="3" y="61"/>
                    <a:pt x="36" y="91"/>
                    <a:pt x="40" y="94"/>
                  </a:cubicBezTo>
                  <a:cubicBezTo>
                    <a:pt x="53" y="94"/>
                    <a:pt x="53" y="94"/>
                    <a:pt x="53" y="94"/>
                  </a:cubicBezTo>
                  <a:lnTo>
                    <a:pt x="34" y="115"/>
                  </a:lnTo>
                  <a:close/>
                  <a:moveTo>
                    <a:pt x="28" y="111"/>
                  </a:moveTo>
                  <a:cubicBezTo>
                    <a:pt x="33" y="112"/>
                    <a:pt x="33" y="112"/>
                    <a:pt x="33" y="112"/>
                  </a:cubicBezTo>
                  <a:cubicBezTo>
                    <a:pt x="46" y="97"/>
                    <a:pt x="46" y="97"/>
                    <a:pt x="46" y="97"/>
                  </a:cubicBezTo>
                  <a:cubicBezTo>
                    <a:pt x="40" y="97"/>
                    <a:pt x="40" y="97"/>
                    <a:pt x="40" y="97"/>
                  </a:cubicBezTo>
                  <a:lnTo>
                    <a:pt x="28" y="111"/>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8" name="Freeform 257"/>
            <p:cNvSpPr>
              <a:spLocks/>
            </p:cNvSpPr>
            <p:nvPr/>
          </p:nvSpPr>
          <p:spPr bwMode="auto">
            <a:xfrm>
              <a:off x="5906023" y="2217473"/>
              <a:ext cx="90433" cy="44423"/>
            </a:xfrm>
            <a:custGeom>
              <a:avLst/>
              <a:gdLst>
                <a:gd name="T0" fmla="*/ 5 w 57"/>
                <a:gd name="T1" fmla="*/ 28 h 28"/>
                <a:gd name="T2" fmla="*/ 0 w 57"/>
                <a:gd name="T3" fmla="*/ 23 h 28"/>
                <a:gd name="T4" fmla="*/ 24 w 57"/>
                <a:gd name="T5" fmla="*/ 0 h 28"/>
                <a:gd name="T6" fmla="*/ 57 w 57"/>
                <a:gd name="T7" fmla="*/ 0 h 28"/>
                <a:gd name="T8" fmla="*/ 57 w 57"/>
                <a:gd name="T9" fmla="*/ 7 h 28"/>
                <a:gd name="T10" fmla="*/ 28 w 57"/>
                <a:gd name="T11" fmla="*/ 7 h 28"/>
                <a:gd name="T12" fmla="*/ 5 w 57"/>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57" h="28">
                  <a:moveTo>
                    <a:pt x="5" y="28"/>
                  </a:moveTo>
                  <a:lnTo>
                    <a:pt x="0" y="23"/>
                  </a:lnTo>
                  <a:lnTo>
                    <a:pt x="24" y="0"/>
                  </a:lnTo>
                  <a:lnTo>
                    <a:pt x="57" y="0"/>
                  </a:lnTo>
                  <a:lnTo>
                    <a:pt x="57" y="7"/>
                  </a:lnTo>
                  <a:lnTo>
                    <a:pt x="28" y="7"/>
                  </a:lnTo>
                  <a:lnTo>
                    <a:pt x="5" y="28"/>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77" name="Group 176"/>
          <p:cNvGrpSpPr/>
          <p:nvPr/>
        </p:nvGrpSpPr>
        <p:grpSpPr>
          <a:xfrm>
            <a:off x="11689826" y="4977286"/>
            <a:ext cx="228940" cy="325250"/>
            <a:chOff x="4382937" y="5523837"/>
            <a:chExt cx="230051" cy="326829"/>
          </a:xfrm>
          <a:solidFill>
            <a:schemeClr val="tx2"/>
          </a:solidFill>
        </p:grpSpPr>
        <p:sp>
          <p:nvSpPr>
            <p:cNvPr id="253" name="Freeform 252"/>
            <p:cNvSpPr>
              <a:spLocks noEditPoints="1"/>
            </p:cNvSpPr>
            <p:nvPr/>
          </p:nvSpPr>
          <p:spPr bwMode="auto">
            <a:xfrm>
              <a:off x="4382937" y="5523837"/>
              <a:ext cx="226877" cy="326829"/>
            </a:xfrm>
            <a:custGeom>
              <a:avLst/>
              <a:gdLst>
                <a:gd name="T0" fmla="*/ 0 w 60"/>
                <a:gd name="T1" fmla="*/ 87 h 87"/>
                <a:gd name="T2" fmla="*/ 2 w 60"/>
                <a:gd name="T3" fmla="*/ 50 h 87"/>
                <a:gd name="T4" fmla="*/ 16 w 60"/>
                <a:gd name="T5" fmla="*/ 62 h 87"/>
                <a:gd name="T6" fmla="*/ 17 w 60"/>
                <a:gd name="T7" fmla="*/ 15 h 87"/>
                <a:gd name="T8" fmla="*/ 16 w 60"/>
                <a:gd name="T9" fmla="*/ 14 h 87"/>
                <a:gd name="T10" fmla="*/ 38 w 60"/>
                <a:gd name="T11" fmla="*/ 0 h 87"/>
                <a:gd name="T12" fmla="*/ 38 w 60"/>
                <a:gd name="T13" fmla="*/ 1 h 87"/>
                <a:gd name="T14" fmla="*/ 26 w 60"/>
                <a:gd name="T15" fmla="*/ 70 h 87"/>
                <a:gd name="T16" fmla="*/ 40 w 60"/>
                <a:gd name="T17" fmla="*/ 85 h 87"/>
                <a:gd name="T18" fmla="*/ 0 w 60"/>
                <a:gd name="T19" fmla="*/ 87 h 87"/>
                <a:gd name="T20" fmla="*/ 5 w 60"/>
                <a:gd name="T21" fmla="*/ 56 h 87"/>
                <a:gd name="T22" fmla="*/ 3 w 60"/>
                <a:gd name="T23" fmla="*/ 83 h 87"/>
                <a:gd name="T24" fmla="*/ 33 w 60"/>
                <a:gd name="T25" fmla="*/ 82 h 87"/>
                <a:gd name="T26" fmla="*/ 22 w 60"/>
                <a:gd name="T27" fmla="*/ 70 h 87"/>
                <a:gd name="T28" fmla="*/ 23 w 60"/>
                <a:gd name="T29" fmla="*/ 69 h 87"/>
                <a:gd name="T30" fmla="*/ 36 w 60"/>
                <a:gd name="T31" fmla="*/ 4 h 87"/>
                <a:gd name="T32" fmla="*/ 20 w 60"/>
                <a:gd name="T33" fmla="*/ 14 h 87"/>
                <a:gd name="T34" fmla="*/ 18 w 60"/>
                <a:gd name="T35" fmla="*/ 65 h 87"/>
                <a:gd name="T36" fmla="*/ 17 w 60"/>
                <a:gd name="T37" fmla="*/ 66 h 87"/>
                <a:gd name="T38" fmla="*/ 5 w 60"/>
                <a:gd name="T39" fmla="*/ 5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87">
                  <a:moveTo>
                    <a:pt x="0" y="87"/>
                  </a:moveTo>
                  <a:cubicBezTo>
                    <a:pt x="2" y="50"/>
                    <a:pt x="2" y="50"/>
                    <a:pt x="2" y="50"/>
                  </a:cubicBezTo>
                  <a:cubicBezTo>
                    <a:pt x="16" y="62"/>
                    <a:pt x="16" y="62"/>
                    <a:pt x="16" y="62"/>
                  </a:cubicBezTo>
                  <a:cubicBezTo>
                    <a:pt x="20" y="57"/>
                    <a:pt x="35" y="39"/>
                    <a:pt x="17" y="15"/>
                  </a:cubicBezTo>
                  <a:cubicBezTo>
                    <a:pt x="16" y="14"/>
                    <a:pt x="16" y="14"/>
                    <a:pt x="16" y="14"/>
                  </a:cubicBezTo>
                  <a:cubicBezTo>
                    <a:pt x="38" y="0"/>
                    <a:pt x="38" y="0"/>
                    <a:pt x="38" y="0"/>
                  </a:cubicBezTo>
                  <a:cubicBezTo>
                    <a:pt x="38" y="1"/>
                    <a:pt x="38" y="1"/>
                    <a:pt x="38" y="1"/>
                  </a:cubicBezTo>
                  <a:cubicBezTo>
                    <a:pt x="39" y="1"/>
                    <a:pt x="60" y="45"/>
                    <a:pt x="26" y="70"/>
                  </a:cubicBezTo>
                  <a:cubicBezTo>
                    <a:pt x="40" y="85"/>
                    <a:pt x="40" y="85"/>
                    <a:pt x="40" y="85"/>
                  </a:cubicBezTo>
                  <a:lnTo>
                    <a:pt x="0" y="87"/>
                  </a:lnTo>
                  <a:close/>
                  <a:moveTo>
                    <a:pt x="5" y="56"/>
                  </a:moveTo>
                  <a:cubicBezTo>
                    <a:pt x="3" y="83"/>
                    <a:pt x="3" y="83"/>
                    <a:pt x="3" y="83"/>
                  </a:cubicBezTo>
                  <a:cubicBezTo>
                    <a:pt x="33" y="82"/>
                    <a:pt x="33" y="82"/>
                    <a:pt x="33" y="82"/>
                  </a:cubicBezTo>
                  <a:cubicBezTo>
                    <a:pt x="22" y="70"/>
                    <a:pt x="22" y="70"/>
                    <a:pt x="22" y="70"/>
                  </a:cubicBezTo>
                  <a:cubicBezTo>
                    <a:pt x="23" y="69"/>
                    <a:pt x="23" y="69"/>
                    <a:pt x="23" y="69"/>
                  </a:cubicBezTo>
                  <a:cubicBezTo>
                    <a:pt x="53" y="48"/>
                    <a:pt x="40" y="12"/>
                    <a:pt x="36" y="4"/>
                  </a:cubicBezTo>
                  <a:cubicBezTo>
                    <a:pt x="20" y="14"/>
                    <a:pt x="20" y="14"/>
                    <a:pt x="20" y="14"/>
                  </a:cubicBezTo>
                  <a:cubicBezTo>
                    <a:pt x="40" y="42"/>
                    <a:pt x="18" y="65"/>
                    <a:pt x="18" y="65"/>
                  </a:cubicBezTo>
                  <a:cubicBezTo>
                    <a:pt x="17" y="66"/>
                    <a:pt x="17" y="66"/>
                    <a:pt x="17" y="66"/>
                  </a:cubicBezTo>
                  <a:lnTo>
                    <a:pt x="5" y="56"/>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4" name="Freeform 253"/>
            <p:cNvSpPr>
              <a:spLocks noEditPoints="1"/>
            </p:cNvSpPr>
            <p:nvPr/>
          </p:nvSpPr>
          <p:spPr bwMode="auto">
            <a:xfrm>
              <a:off x="4462265" y="5527010"/>
              <a:ext cx="150723" cy="315723"/>
            </a:xfrm>
            <a:custGeom>
              <a:avLst/>
              <a:gdLst>
                <a:gd name="T0" fmla="*/ 15 w 40"/>
                <a:gd name="T1" fmla="*/ 84 h 84"/>
                <a:gd name="T2" fmla="*/ 0 w 40"/>
                <a:gd name="T3" fmla="*/ 68 h 84"/>
                <a:gd name="T4" fmla="*/ 11 w 40"/>
                <a:gd name="T5" fmla="*/ 68 h 84"/>
                <a:gd name="T6" fmla="*/ 22 w 40"/>
                <a:gd name="T7" fmla="*/ 9 h 84"/>
                <a:gd name="T8" fmla="*/ 15 w 40"/>
                <a:gd name="T9" fmla="*/ 2 h 84"/>
                <a:gd name="T10" fmla="*/ 17 w 40"/>
                <a:gd name="T11" fmla="*/ 0 h 84"/>
                <a:gd name="T12" fmla="*/ 25 w 40"/>
                <a:gd name="T13" fmla="*/ 7 h 84"/>
                <a:gd name="T14" fmla="*/ 13 w 40"/>
                <a:gd name="T15" fmla="*/ 70 h 84"/>
                <a:gd name="T16" fmla="*/ 24 w 40"/>
                <a:gd name="T17" fmla="*/ 83 h 84"/>
                <a:gd name="T18" fmla="*/ 15 w 40"/>
                <a:gd name="T19" fmla="*/ 84 h 84"/>
                <a:gd name="T20" fmla="*/ 7 w 40"/>
                <a:gd name="T21" fmla="*/ 71 h 84"/>
                <a:gd name="T22" fmla="*/ 16 w 40"/>
                <a:gd name="T23" fmla="*/ 81 h 84"/>
                <a:gd name="T24" fmla="*/ 18 w 40"/>
                <a:gd name="T25" fmla="*/ 80 h 84"/>
                <a:gd name="T26" fmla="*/ 10 w 40"/>
                <a:gd name="T27" fmla="*/ 71 h 84"/>
                <a:gd name="T28" fmla="*/ 7 w 40"/>
                <a:gd name="T29" fmla="*/ 7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84">
                  <a:moveTo>
                    <a:pt x="15" y="84"/>
                  </a:moveTo>
                  <a:cubicBezTo>
                    <a:pt x="0" y="68"/>
                    <a:pt x="0" y="68"/>
                    <a:pt x="0" y="68"/>
                  </a:cubicBezTo>
                  <a:cubicBezTo>
                    <a:pt x="11" y="68"/>
                    <a:pt x="11" y="68"/>
                    <a:pt x="11" y="68"/>
                  </a:cubicBezTo>
                  <a:cubicBezTo>
                    <a:pt x="14" y="65"/>
                    <a:pt x="37" y="44"/>
                    <a:pt x="22" y="9"/>
                  </a:cubicBezTo>
                  <a:cubicBezTo>
                    <a:pt x="15" y="2"/>
                    <a:pt x="15" y="2"/>
                    <a:pt x="15" y="2"/>
                  </a:cubicBezTo>
                  <a:cubicBezTo>
                    <a:pt x="17" y="0"/>
                    <a:pt x="17" y="0"/>
                    <a:pt x="17" y="0"/>
                  </a:cubicBezTo>
                  <a:cubicBezTo>
                    <a:pt x="25" y="7"/>
                    <a:pt x="25" y="7"/>
                    <a:pt x="25" y="7"/>
                  </a:cubicBezTo>
                  <a:cubicBezTo>
                    <a:pt x="40" y="43"/>
                    <a:pt x="19" y="65"/>
                    <a:pt x="13" y="70"/>
                  </a:cubicBezTo>
                  <a:cubicBezTo>
                    <a:pt x="24" y="83"/>
                    <a:pt x="24" y="83"/>
                    <a:pt x="24" y="83"/>
                  </a:cubicBezTo>
                  <a:lnTo>
                    <a:pt x="15" y="84"/>
                  </a:lnTo>
                  <a:close/>
                  <a:moveTo>
                    <a:pt x="7" y="71"/>
                  </a:moveTo>
                  <a:cubicBezTo>
                    <a:pt x="16" y="81"/>
                    <a:pt x="16" y="81"/>
                    <a:pt x="16" y="81"/>
                  </a:cubicBezTo>
                  <a:cubicBezTo>
                    <a:pt x="18" y="80"/>
                    <a:pt x="18" y="80"/>
                    <a:pt x="18" y="80"/>
                  </a:cubicBezTo>
                  <a:cubicBezTo>
                    <a:pt x="10" y="71"/>
                    <a:pt x="10" y="71"/>
                    <a:pt x="10" y="71"/>
                  </a:cubicBezTo>
                  <a:lnTo>
                    <a:pt x="7" y="71"/>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5" name="Freeform 254"/>
            <p:cNvSpPr>
              <a:spLocks/>
            </p:cNvSpPr>
            <p:nvPr/>
          </p:nvSpPr>
          <p:spPr bwMode="auto">
            <a:xfrm>
              <a:off x="4394044" y="5715808"/>
              <a:ext cx="68222" cy="36490"/>
            </a:xfrm>
            <a:custGeom>
              <a:avLst/>
              <a:gdLst>
                <a:gd name="T0" fmla="*/ 38 w 43"/>
                <a:gd name="T1" fmla="*/ 23 h 23"/>
                <a:gd name="T2" fmla="*/ 22 w 43"/>
                <a:gd name="T3" fmla="*/ 7 h 23"/>
                <a:gd name="T4" fmla="*/ 0 w 43"/>
                <a:gd name="T5" fmla="*/ 7 h 23"/>
                <a:gd name="T6" fmla="*/ 0 w 43"/>
                <a:gd name="T7" fmla="*/ 0 h 23"/>
                <a:gd name="T8" fmla="*/ 24 w 43"/>
                <a:gd name="T9" fmla="*/ 0 h 23"/>
                <a:gd name="T10" fmla="*/ 43 w 43"/>
                <a:gd name="T11" fmla="*/ 18 h 23"/>
                <a:gd name="T12" fmla="*/ 38 w 4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43" h="23">
                  <a:moveTo>
                    <a:pt x="38" y="23"/>
                  </a:moveTo>
                  <a:lnTo>
                    <a:pt x="22" y="7"/>
                  </a:lnTo>
                  <a:lnTo>
                    <a:pt x="0" y="7"/>
                  </a:lnTo>
                  <a:lnTo>
                    <a:pt x="0" y="0"/>
                  </a:lnTo>
                  <a:lnTo>
                    <a:pt x="24" y="0"/>
                  </a:lnTo>
                  <a:lnTo>
                    <a:pt x="43" y="18"/>
                  </a:lnTo>
                  <a:lnTo>
                    <a:pt x="38" y="23"/>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78" name="Group 177"/>
          <p:cNvGrpSpPr/>
          <p:nvPr/>
        </p:nvGrpSpPr>
        <p:grpSpPr>
          <a:xfrm>
            <a:off x="8244521" y="1574975"/>
            <a:ext cx="404194" cy="675760"/>
            <a:chOff x="5714051" y="2563340"/>
            <a:chExt cx="406156" cy="679041"/>
          </a:xfrm>
          <a:solidFill>
            <a:schemeClr val="tx2"/>
          </a:solidFill>
        </p:grpSpPr>
        <p:sp>
          <p:nvSpPr>
            <p:cNvPr id="239" name="Freeform 238"/>
            <p:cNvSpPr>
              <a:spLocks/>
            </p:cNvSpPr>
            <p:nvPr/>
          </p:nvSpPr>
          <p:spPr bwMode="auto">
            <a:xfrm>
              <a:off x="5755301" y="2701369"/>
              <a:ext cx="320483" cy="395049"/>
            </a:xfrm>
            <a:custGeom>
              <a:avLst/>
              <a:gdLst>
                <a:gd name="T0" fmla="*/ 57 w 85"/>
                <a:gd name="T1" fmla="*/ 105 h 105"/>
                <a:gd name="T2" fmla="*/ 61 w 85"/>
                <a:gd name="T3" fmla="*/ 71 h 105"/>
                <a:gd name="T4" fmla="*/ 75 w 85"/>
                <a:gd name="T5" fmla="*/ 25 h 105"/>
                <a:gd name="T6" fmla="*/ 50 w 85"/>
                <a:gd name="T7" fmla="*/ 8 h 105"/>
                <a:gd name="T8" fmla="*/ 13 w 85"/>
                <a:gd name="T9" fmla="*/ 16 h 105"/>
                <a:gd name="T10" fmla="*/ 18 w 85"/>
                <a:gd name="T11" fmla="*/ 67 h 105"/>
                <a:gd name="T12" fmla="*/ 29 w 85"/>
                <a:gd name="T13" fmla="*/ 104 h 105"/>
                <a:gd name="T14" fmla="*/ 26 w 85"/>
                <a:gd name="T15" fmla="*/ 104 h 105"/>
                <a:gd name="T16" fmla="*/ 15 w 85"/>
                <a:gd name="T17" fmla="*/ 68 h 105"/>
                <a:gd name="T18" fmla="*/ 10 w 85"/>
                <a:gd name="T19" fmla="*/ 15 h 105"/>
                <a:gd name="T20" fmla="*/ 51 w 85"/>
                <a:gd name="T21" fmla="*/ 5 h 105"/>
                <a:gd name="T22" fmla="*/ 77 w 85"/>
                <a:gd name="T23" fmla="*/ 23 h 105"/>
                <a:gd name="T24" fmla="*/ 64 w 85"/>
                <a:gd name="T25" fmla="*/ 72 h 105"/>
                <a:gd name="T26" fmla="*/ 59 w 85"/>
                <a:gd name="T27" fmla="*/ 103 h 105"/>
                <a:gd name="T28" fmla="*/ 57 w 85"/>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105">
                  <a:moveTo>
                    <a:pt x="57" y="105"/>
                  </a:moveTo>
                  <a:cubicBezTo>
                    <a:pt x="51" y="100"/>
                    <a:pt x="50" y="86"/>
                    <a:pt x="61" y="71"/>
                  </a:cubicBezTo>
                  <a:cubicBezTo>
                    <a:pt x="62" y="69"/>
                    <a:pt x="82" y="43"/>
                    <a:pt x="75" y="25"/>
                  </a:cubicBezTo>
                  <a:cubicBezTo>
                    <a:pt x="71" y="16"/>
                    <a:pt x="63" y="11"/>
                    <a:pt x="50" y="8"/>
                  </a:cubicBezTo>
                  <a:cubicBezTo>
                    <a:pt x="32" y="4"/>
                    <a:pt x="19" y="7"/>
                    <a:pt x="13" y="16"/>
                  </a:cubicBezTo>
                  <a:cubicBezTo>
                    <a:pt x="4" y="29"/>
                    <a:pt x="8" y="52"/>
                    <a:pt x="18" y="67"/>
                  </a:cubicBezTo>
                  <a:cubicBezTo>
                    <a:pt x="29" y="86"/>
                    <a:pt x="29" y="103"/>
                    <a:pt x="29" y="104"/>
                  </a:cubicBezTo>
                  <a:cubicBezTo>
                    <a:pt x="26" y="104"/>
                    <a:pt x="26" y="104"/>
                    <a:pt x="26" y="104"/>
                  </a:cubicBezTo>
                  <a:cubicBezTo>
                    <a:pt x="26" y="104"/>
                    <a:pt x="26" y="87"/>
                    <a:pt x="15" y="68"/>
                  </a:cubicBezTo>
                  <a:cubicBezTo>
                    <a:pt x="5" y="52"/>
                    <a:pt x="0" y="29"/>
                    <a:pt x="10" y="15"/>
                  </a:cubicBezTo>
                  <a:cubicBezTo>
                    <a:pt x="15" y="7"/>
                    <a:pt x="26" y="0"/>
                    <a:pt x="51" y="5"/>
                  </a:cubicBezTo>
                  <a:cubicBezTo>
                    <a:pt x="65" y="8"/>
                    <a:pt x="74" y="14"/>
                    <a:pt x="77" y="23"/>
                  </a:cubicBezTo>
                  <a:cubicBezTo>
                    <a:pt x="85" y="43"/>
                    <a:pt x="66" y="69"/>
                    <a:pt x="64" y="72"/>
                  </a:cubicBezTo>
                  <a:cubicBezTo>
                    <a:pt x="54" y="85"/>
                    <a:pt x="53" y="98"/>
                    <a:pt x="59" y="103"/>
                  </a:cubicBezTo>
                  <a:lnTo>
                    <a:pt x="57" y="105"/>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0" name="Freeform 239"/>
            <p:cNvSpPr>
              <a:spLocks/>
            </p:cNvSpPr>
            <p:nvPr/>
          </p:nvSpPr>
          <p:spPr bwMode="auto">
            <a:xfrm>
              <a:off x="5879052" y="2931419"/>
              <a:ext cx="71395" cy="157068"/>
            </a:xfrm>
            <a:custGeom>
              <a:avLst/>
              <a:gdLst>
                <a:gd name="T0" fmla="*/ 16 w 19"/>
                <a:gd name="T1" fmla="*/ 42 h 42"/>
                <a:gd name="T2" fmla="*/ 13 w 19"/>
                <a:gd name="T3" fmla="*/ 42 h 42"/>
                <a:gd name="T4" fmla="*/ 8 w 19"/>
                <a:gd name="T5" fmla="*/ 4 h 42"/>
                <a:gd name="T6" fmla="*/ 7 w 19"/>
                <a:gd name="T7" fmla="*/ 3 h 42"/>
                <a:gd name="T8" fmla="*/ 5 w 19"/>
                <a:gd name="T9" fmla="*/ 42 h 42"/>
                <a:gd name="T10" fmla="*/ 2 w 19"/>
                <a:gd name="T11" fmla="*/ 42 h 42"/>
                <a:gd name="T12" fmla="*/ 6 w 19"/>
                <a:gd name="T13" fmla="*/ 1 h 42"/>
                <a:gd name="T14" fmla="*/ 9 w 19"/>
                <a:gd name="T15" fmla="*/ 1 h 42"/>
                <a:gd name="T16" fmla="*/ 16 w 19"/>
                <a:gd name="T17" fmla="*/ 4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42">
                  <a:moveTo>
                    <a:pt x="16" y="42"/>
                  </a:moveTo>
                  <a:cubicBezTo>
                    <a:pt x="13" y="42"/>
                    <a:pt x="13" y="42"/>
                    <a:pt x="13" y="42"/>
                  </a:cubicBezTo>
                  <a:cubicBezTo>
                    <a:pt x="14" y="33"/>
                    <a:pt x="14" y="7"/>
                    <a:pt x="8" y="4"/>
                  </a:cubicBezTo>
                  <a:cubicBezTo>
                    <a:pt x="7" y="3"/>
                    <a:pt x="7" y="3"/>
                    <a:pt x="7" y="3"/>
                  </a:cubicBezTo>
                  <a:cubicBezTo>
                    <a:pt x="4" y="5"/>
                    <a:pt x="4" y="25"/>
                    <a:pt x="5" y="42"/>
                  </a:cubicBezTo>
                  <a:cubicBezTo>
                    <a:pt x="2" y="42"/>
                    <a:pt x="2" y="42"/>
                    <a:pt x="2" y="42"/>
                  </a:cubicBezTo>
                  <a:cubicBezTo>
                    <a:pt x="1" y="33"/>
                    <a:pt x="0" y="5"/>
                    <a:pt x="6" y="1"/>
                  </a:cubicBezTo>
                  <a:cubicBezTo>
                    <a:pt x="7" y="0"/>
                    <a:pt x="8" y="0"/>
                    <a:pt x="9" y="1"/>
                  </a:cubicBezTo>
                  <a:cubicBezTo>
                    <a:pt x="19" y="6"/>
                    <a:pt x="16" y="39"/>
                    <a:pt x="16"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1" name="Freeform 240"/>
            <p:cNvSpPr>
              <a:spLocks/>
            </p:cNvSpPr>
            <p:nvPr/>
          </p:nvSpPr>
          <p:spPr bwMode="auto">
            <a:xfrm>
              <a:off x="5856841" y="2874304"/>
              <a:ext cx="109472" cy="109471"/>
            </a:xfrm>
            <a:custGeom>
              <a:avLst/>
              <a:gdLst>
                <a:gd name="T0" fmla="*/ 21 w 29"/>
                <a:gd name="T1" fmla="*/ 29 h 29"/>
                <a:gd name="T2" fmla="*/ 18 w 29"/>
                <a:gd name="T3" fmla="*/ 27 h 29"/>
                <a:gd name="T4" fmla="*/ 26 w 29"/>
                <a:gd name="T5" fmla="*/ 9 h 29"/>
                <a:gd name="T6" fmla="*/ 25 w 29"/>
                <a:gd name="T7" fmla="*/ 7 h 29"/>
                <a:gd name="T8" fmla="*/ 20 w 29"/>
                <a:gd name="T9" fmla="*/ 8 h 29"/>
                <a:gd name="T10" fmla="*/ 10 w 29"/>
                <a:gd name="T11" fmla="*/ 6 h 29"/>
                <a:gd name="T12" fmla="*/ 8 w 29"/>
                <a:gd name="T13" fmla="*/ 4 h 29"/>
                <a:gd name="T14" fmla="*/ 5 w 29"/>
                <a:gd name="T15" fmla="*/ 3 h 29"/>
                <a:gd name="T16" fmla="*/ 3 w 29"/>
                <a:gd name="T17" fmla="*/ 7 h 29"/>
                <a:gd name="T18" fmla="*/ 11 w 29"/>
                <a:gd name="T19" fmla="*/ 26 h 29"/>
                <a:gd name="T20" fmla="*/ 8 w 29"/>
                <a:gd name="T21" fmla="*/ 27 h 29"/>
                <a:gd name="T22" fmla="*/ 0 w 29"/>
                <a:gd name="T23" fmla="*/ 8 h 29"/>
                <a:gd name="T24" fmla="*/ 0 w 29"/>
                <a:gd name="T25" fmla="*/ 7 h 29"/>
                <a:gd name="T26" fmla="*/ 4 w 29"/>
                <a:gd name="T27" fmla="*/ 0 h 29"/>
                <a:gd name="T28" fmla="*/ 9 w 29"/>
                <a:gd name="T29" fmla="*/ 2 h 29"/>
                <a:gd name="T30" fmla="*/ 12 w 29"/>
                <a:gd name="T31" fmla="*/ 5 h 29"/>
                <a:gd name="T32" fmla="*/ 18 w 29"/>
                <a:gd name="T33" fmla="*/ 6 h 29"/>
                <a:gd name="T34" fmla="*/ 27 w 29"/>
                <a:gd name="T35" fmla="*/ 4 h 29"/>
                <a:gd name="T36" fmla="*/ 29 w 29"/>
                <a:gd name="T37" fmla="*/ 9 h 29"/>
                <a:gd name="T38" fmla="*/ 29 w 29"/>
                <a:gd name="T39" fmla="*/ 10 h 29"/>
                <a:gd name="T40" fmla="*/ 21 w 29"/>
                <a:gd name="T41"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29">
                  <a:moveTo>
                    <a:pt x="21" y="29"/>
                  </a:moveTo>
                  <a:cubicBezTo>
                    <a:pt x="18" y="27"/>
                    <a:pt x="18" y="27"/>
                    <a:pt x="18" y="27"/>
                  </a:cubicBezTo>
                  <a:cubicBezTo>
                    <a:pt x="26" y="9"/>
                    <a:pt x="26" y="9"/>
                    <a:pt x="26" y="9"/>
                  </a:cubicBezTo>
                  <a:cubicBezTo>
                    <a:pt x="26" y="8"/>
                    <a:pt x="26" y="7"/>
                    <a:pt x="25" y="7"/>
                  </a:cubicBezTo>
                  <a:cubicBezTo>
                    <a:pt x="24" y="6"/>
                    <a:pt x="22" y="7"/>
                    <a:pt x="20" y="8"/>
                  </a:cubicBezTo>
                  <a:cubicBezTo>
                    <a:pt x="13" y="12"/>
                    <a:pt x="11" y="9"/>
                    <a:pt x="10" y="6"/>
                  </a:cubicBezTo>
                  <a:cubicBezTo>
                    <a:pt x="9" y="6"/>
                    <a:pt x="8" y="5"/>
                    <a:pt x="8" y="4"/>
                  </a:cubicBezTo>
                  <a:cubicBezTo>
                    <a:pt x="7" y="3"/>
                    <a:pt x="6" y="3"/>
                    <a:pt x="5" y="3"/>
                  </a:cubicBezTo>
                  <a:cubicBezTo>
                    <a:pt x="4" y="4"/>
                    <a:pt x="3" y="6"/>
                    <a:pt x="3" y="7"/>
                  </a:cubicBezTo>
                  <a:cubicBezTo>
                    <a:pt x="11" y="26"/>
                    <a:pt x="11" y="26"/>
                    <a:pt x="11" y="26"/>
                  </a:cubicBezTo>
                  <a:cubicBezTo>
                    <a:pt x="8" y="27"/>
                    <a:pt x="8" y="27"/>
                    <a:pt x="8" y="27"/>
                  </a:cubicBezTo>
                  <a:cubicBezTo>
                    <a:pt x="0" y="8"/>
                    <a:pt x="0" y="8"/>
                    <a:pt x="0" y="8"/>
                  </a:cubicBezTo>
                  <a:cubicBezTo>
                    <a:pt x="0" y="7"/>
                    <a:pt x="0" y="7"/>
                    <a:pt x="0" y="7"/>
                  </a:cubicBezTo>
                  <a:cubicBezTo>
                    <a:pt x="0" y="7"/>
                    <a:pt x="1" y="1"/>
                    <a:pt x="4" y="0"/>
                  </a:cubicBezTo>
                  <a:cubicBezTo>
                    <a:pt x="6" y="0"/>
                    <a:pt x="7" y="0"/>
                    <a:pt x="9" y="2"/>
                  </a:cubicBezTo>
                  <a:cubicBezTo>
                    <a:pt x="11" y="3"/>
                    <a:pt x="11" y="4"/>
                    <a:pt x="12" y="5"/>
                  </a:cubicBezTo>
                  <a:cubicBezTo>
                    <a:pt x="14" y="7"/>
                    <a:pt x="14" y="8"/>
                    <a:pt x="18" y="6"/>
                  </a:cubicBezTo>
                  <a:cubicBezTo>
                    <a:pt x="22" y="4"/>
                    <a:pt x="25" y="3"/>
                    <a:pt x="27" y="4"/>
                  </a:cubicBezTo>
                  <a:cubicBezTo>
                    <a:pt x="28" y="5"/>
                    <a:pt x="29" y="7"/>
                    <a:pt x="29" y="9"/>
                  </a:cubicBezTo>
                  <a:cubicBezTo>
                    <a:pt x="29" y="10"/>
                    <a:pt x="29" y="10"/>
                    <a:pt x="29" y="10"/>
                  </a:cubicBezTo>
                  <a:lnTo>
                    <a:pt x="21" y="29"/>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2" name="Freeform 241"/>
            <p:cNvSpPr>
              <a:spLocks noEditPoints="1"/>
            </p:cNvSpPr>
            <p:nvPr/>
          </p:nvSpPr>
          <p:spPr bwMode="auto">
            <a:xfrm>
              <a:off x="5826696" y="3080555"/>
              <a:ext cx="169761" cy="49182"/>
            </a:xfrm>
            <a:custGeom>
              <a:avLst/>
              <a:gdLst>
                <a:gd name="T0" fmla="*/ 23 w 45"/>
                <a:gd name="T1" fmla="*/ 13 h 13"/>
                <a:gd name="T2" fmla="*/ 0 w 45"/>
                <a:gd name="T3" fmla="*/ 7 h 13"/>
                <a:gd name="T4" fmla="*/ 0 w 45"/>
                <a:gd name="T5" fmla="*/ 4 h 13"/>
                <a:gd name="T6" fmla="*/ 19 w 45"/>
                <a:gd name="T7" fmla="*/ 0 h 13"/>
                <a:gd name="T8" fmla="*/ 41 w 45"/>
                <a:gd name="T9" fmla="*/ 1 h 13"/>
                <a:gd name="T10" fmla="*/ 45 w 45"/>
                <a:gd name="T11" fmla="*/ 6 h 13"/>
                <a:gd name="T12" fmla="*/ 44 w 45"/>
                <a:gd name="T13" fmla="*/ 9 h 13"/>
                <a:gd name="T14" fmla="*/ 23 w 45"/>
                <a:gd name="T15" fmla="*/ 13 h 13"/>
                <a:gd name="T16" fmla="*/ 19 w 45"/>
                <a:gd name="T17" fmla="*/ 3 h 13"/>
                <a:gd name="T18" fmla="*/ 3 w 45"/>
                <a:gd name="T19" fmla="*/ 6 h 13"/>
                <a:gd name="T20" fmla="*/ 23 w 45"/>
                <a:gd name="T21" fmla="*/ 10 h 13"/>
                <a:gd name="T22" fmla="*/ 42 w 45"/>
                <a:gd name="T23" fmla="*/ 7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3"/>
                    <a:pt x="0" y="7"/>
                  </a:cubicBezTo>
                  <a:cubicBezTo>
                    <a:pt x="0" y="6"/>
                    <a:pt x="0" y="5"/>
                    <a:pt x="0" y="4"/>
                  </a:cubicBezTo>
                  <a:cubicBezTo>
                    <a:pt x="1" y="3"/>
                    <a:pt x="4" y="0"/>
                    <a:pt x="19" y="0"/>
                  </a:cubicBezTo>
                  <a:cubicBezTo>
                    <a:pt x="25" y="0"/>
                    <a:pt x="32" y="1"/>
                    <a:pt x="41" y="1"/>
                  </a:cubicBezTo>
                  <a:cubicBezTo>
                    <a:pt x="43" y="2"/>
                    <a:pt x="45" y="3"/>
                    <a:pt x="45" y="6"/>
                  </a:cubicBezTo>
                  <a:cubicBezTo>
                    <a:pt x="45" y="7"/>
                    <a:pt x="45" y="8"/>
                    <a:pt x="44" y="9"/>
                  </a:cubicBezTo>
                  <a:cubicBezTo>
                    <a:pt x="41" y="12"/>
                    <a:pt x="31" y="13"/>
                    <a:pt x="23" y="13"/>
                  </a:cubicBezTo>
                  <a:close/>
                  <a:moveTo>
                    <a:pt x="19" y="3"/>
                  </a:moveTo>
                  <a:cubicBezTo>
                    <a:pt x="4" y="3"/>
                    <a:pt x="3" y="6"/>
                    <a:pt x="3" y="6"/>
                  </a:cubicBezTo>
                  <a:cubicBezTo>
                    <a:pt x="3" y="8"/>
                    <a:pt x="11" y="10"/>
                    <a:pt x="23" y="10"/>
                  </a:cubicBezTo>
                  <a:cubicBezTo>
                    <a:pt x="32" y="10"/>
                    <a:pt x="40" y="9"/>
                    <a:pt x="42" y="7"/>
                  </a:cubicBezTo>
                  <a:cubicBezTo>
                    <a:pt x="42" y="7"/>
                    <a:pt x="42" y="6"/>
                    <a:pt x="42" y="6"/>
                  </a:cubicBezTo>
                  <a:cubicBezTo>
                    <a:pt x="42" y="5"/>
                    <a:pt x="41" y="5"/>
                    <a:pt x="41" y="4"/>
                  </a:cubicBezTo>
                  <a:cubicBezTo>
                    <a:pt x="32" y="4"/>
                    <a:pt x="25" y="3"/>
                    <a:pt x="19"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3" name="Freeform 242"/>
            <p:cNvSpPr>
              <a:spLocks noEditPoints="1"/>
            </p:cNvSpPr>
            <p:nvPr/>
          </p:nvSpPr>
          <p:spPr bwMode="auto">
            <a:xfrm>
              <a:off x="5826696" y="3118632"/>
              <a:ext cx="169761" cy="49182"/>
            </a:xfrm>
            <a:custGeom>
              <a:avLst/>
              <a:gdLst>
                <a:gd name="T0" fmla="*/ 23 w 45"/>
                <a:gd name="T1" fmla="*/ 13 h 13"/>
                <a:gd name="T2" fmla="*/ 0 w 45"/>
                <a:gd name="T3" fmla="*/ 6 h 13"/>
                <a:gd name="T4" fmla="*/ 0 w 45"/>
                <a:gd name="T5" fmla="*/ 4 h 13"/>
                <a:gd name="T6" fmla="*/ 19 w 45"/>
                <a:gd name="T7" fmla="*/ 0 h 13"/>
                <a:gd name="T8" fmla="*/ 41 w 45"/>
                <a:gd name="T9" fmla="*/ 1 h 13"/>
                <a:gd name="T10" fmla="*/ 45 w 45"/>
                <a:gd name="T11" fmla="*/ 6 h 13"/>
                <a:gd name="T12" fmla="*/ 44 w 45"/>
                <a:gd name="T13" fmla="*/ 8 h 13"/>
                <a:gd name="T14" fmla="*/ 23 w 45"/>
                <a:gd name="T15" fmla="*/ 13 h 13"/>
                <a:gd name="T16" fmla="*/ 19 w 45"/>
                <a:gd name="T17" fmla="*/ 3 h 13"/>
                <a:gd name="T18" fmla="*/ 3 w 45"/>
                <a:gd name="T19" fmla="*/ 5 h 13"/>
                <a:gd name="T20" fmla="*/ 23 w 45"/>
                <a:gd name="T21" fmla="*/ 10 h 13"/>
                <a:gd name="T22" fmla="*/ 42 w 45"/>
                <a:gd name="T23" fmla="*/ 6 h 13"/>
                <a:gd name="T24" fmla="*/ 42 w 45"/>
                <a:gd name="T25" fmla="*/ 6 h 13"/>
                <a:gd name="T26" fmla="*/ 41 w 45"/>
                <a:gd name="T27" fmla="*/ 4 h 13"/>
                <a:gd name="T28" fmla="*/ 19 w 45"/>
                <a:gd name="T2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3">
                  <a:moveTo>
                    <a:pt x="23" y="13"/>
                  </a:moveTo>
                  <a:cubicBezTo>
                    <a:pt x="18" y="13"/>
                    <a:pt x="2" y="12"/>
                    <a:pt x="0" y="6"/>
                  </a:cubicBezTo>
                  <a:cubicBezTo>
                    <a:pt x="0" y="6"/>
                    <a:pt x="0" y="5"/>
                    <a:pt x="0" y="4"/>
                  </a:cubicBezTo>
                  <a:cubicBezTo>
                    <a:pt x="1" y="2"/>
                    <a:pt x="4" y="0"/>
                    <a:pt x="19" y="0"/>
                  </a:cubicBezTo>
                  <a:cubicBezTo>
                    <a:pt x="25" y="0"/>
                    <a:pt x="32" y="0"/>
                    <a:pt x="41" y="1"/>
                  </a:cubicBezTo>
                  <a:cubicBezTo>
                    <a:pt x="43" y="1"/>
                    <a:pt x="45" y="3"/>
                    <a:pt x="45" y="6"/>
                  </a:cubicBezTo>
                  <a:cubicBezTo>
                    <a:pt x="45" y="7"/>
                    <a:pt x="45" y="8"/>
                    <a:pt x="44" y="8"/>
                  </a:cubicBezTo>
                  <a:cubicBezTo>
                    <a:pt x="41" y="12"/>
                    <a:pt x="31" y="13"/>
                    <a:pt x="23" y="13"/>
                  </a:cubicBezTo>
                  <a:close/>
                  <a:moveTo>
                    <a:pt x="19" y="3"/>
                  </a:moveTo>
                  <a:cubicBezTo>
                    <a:pt x="4" y="3"/>
                    <a:pt x="3" y="5"/>
                    <a:pt x="3" y="5"/>
                  </a:cubicBezTo>
                  <a:cubicBezTo>
                    <a:pt x="3" y="7"/>
                    <a:pt x="11" y="10"/>
                    <a:pt x="23" y="10"/>
                  </a:cubicBezTo>
                  <a:cubicBezTo>
                    <a:pt x="32" y="10"/>
                    <a:pt x="40" y="8"/>
                    <a:pt x="42" y="6"/>
                  </a:cubicBezTo>
                  <a:cubicBezTo>
                    <a:pt x="42" y="6"/>
                    <a:pt x="42" y="6"/>
                    <a:pt x="42" y="6"/>
                  </a:cubicBezTo>
                  <a:cubicBezTo>
                    <a:pt x="42" y="4"/>
                    <a:pt x="41" y="4"/>
                    <a:pt x="41" y="4"/>
                  </a:cubicBezTo>
                  <a:cubicBezTo>
                    <a:pt x="32" y="3"/>
                    <a:pt x="25" y="3"/>
                    <a:pt x="19"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4" name="Freeform 243"/>
            <p:cNvSpPr>
              <a:spLocks noEditPoints="1"/>
            </p:cNvSpPr>
            <p:nvPr/>
          </p:nvSpPr>
          <p:spPr bwMode="auto">
            <a:xfrm>
              <a:off x="5826696" y="3156709"/>
              <a:ext cx="169761" cy="44423"/>
            </a:xfrm>
            <a:custGeom>
              <a:avLst/>
              <a:gdLst>
                <a:gd name="T0" fmla="*/ 23 w 45"/>
                <a:gd name="T1" fmla="*/ 12 h 12"/>
                <a:gd name="T2" fmla="*/ 0 w 45"/>
                <a:gd name="T3" fmla="*/ 6 h 12"/>
                <a:gd name="T4" fmla="*/ 0 w 45"/>
                <a:gd name="T5" fmla="*/ 4 h 12"/>
                <a:gd name="T6" fmla="*/ 19 w 45"/>
                <a:gd name="T7" fmla="*/ 0 h 12"/>
                <a:gd name="T8" fmla="*/ 41 w 45"/>
                <a:gd name="T9" fmla="*/ 1 h 12"/>
                <a:gd name="T10" fmla="*/ 45 w 45"/>
                <a:gd name="T11" fmla="*/ 6 h 12"/>
                <a:gd name="T12" fmla="*/ 44 w 45"/>
                <a:gd name="T13" fmla="*/ 8 h 12"/>
                <a:gd name="T14" fmla="*/ 23 w 45"/>
                <a:gd name="T15" fmla="*/ 12 h 12"/>
                <a:gd name="T16" fmla="*/ 19 w 45"/>
                <a:gd name="T17" fmla="*/ 3 h 12"/>
                <a:gd name="T18" fmla="*/ 3 w 45"/>
                <a:gd name="T19" fmla="*/ 5 h 12"/>
                <a:gd name="T20" fmla="*/ 23 w 45"/>
                <a:gd name="T21" fmla="*/ 9 h 12"/>
                <a:gd name="T22" fmla="*/ 42 w 45"/>
                <a:gd name="T23" fmla="*/ 6 h 12"/>
                <a:gd name="T24" fmla="*/ 42 w 45"/>
                <a:gd name="T25" fmla="*/ 6 h 12"/>
                <a:gd name="T26" fmla="*/ 41 w 45"/>
                <a:gd name="T27" fmla="*/ 4 h 12"/>
                <a:gd name="T28" fmla="*/ 19 w 45"/>
                <a:gd name="T2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 h="12">
                  <a:moveTo>
                    <a:pt x="23" y="12"/>
                  </a:moveTo>
                  <a:cubicBezTo>
                    <a:pt x="18" y="12"/>
                    <a:pt x="2" y="12"/>
                    <a:pt x="0" y="6"/>
                  </a:cubicBezTo>
                  <a:cubicBezTo>
                    <a:pt x="0" y="6"/>
                    <a:pt x="0" y="5"/>
                    <a:pt x="0" y="4"/>
                  </a:cubicBezTo>
                  <a:cubicBezTo>
                    <a:pt x="1" y="2"/>
                    <a:pt x="4" y="0"/>
                    <a:pt x="19" y="0"/>
                  </a:cubicBezTo>
                  <a:cubicBezTo>
                    <a:pt x="25" y="0"/>
                    <a:pt x="32" y="0"/>
                    <a:pt x="41" y="1"/>
                  </a:cubicBezTo>
                  <a:cubicBezTo>
                    <a:pt x="43" y="1"/>
                    <a:pt x="45" y="2"/>
                    <a:pt x="45" y="6"/>
                  </a:cubicBezTo>
                  <a:cubicBezTo>
                    <a:pt x="45" y="6"/>
                    <a:pt x="45" y="7"/>
                    <a:pt x="44" y="8"/>
                  </a:cubicBezTo>
                  <a:cubicBezTo>
                    <a:pt x="41" y="11"/>
                    <a:pt x="31" y="12"/>
                    <a:pt x="23" y="12"/>
                  </a:cubicBezTo>
                  <a:close/>
                  <a:moveTo>
                    <a:pt x="19" y="3"/>
                  </a:moveTo>
                  <a:cubicBezTo>
                    <a:pt x="4" y="3"/>
                    <a:pt x="3" y="5"/>
                    <a:pt x="3" y="5"/>
                  </a:cubicBezTo>
                  <a:cubicBezTo>
                    <a:pt x="3" y="7"/>
                    <a:pt x="11" y="9"/>
                    <a:pt x="23" y="9"/>
                  </a:cubicBezTo>
                  <a:cubicBezTo>
                    <a:pt x="32" y="9"/>
                    <a:pt x="40" y="8"/>
                    <a:pt x="42" y="6"/>
                  </a:cubicBezTo>
                  <a:cubicBezTo>
                    <a:pt x="42" y="6"/>
                    <a:pt x="42" y="6"/>
                    <a:pt x="42" y="6"/>
                  </a:cubicBezTo>
                  <a:cubicBezTo>
                    <a:pt x="42" y="4"/>
                    <a:pt x="41" y="4"/>
                    <a:pt x="41" y="4"/>
                  </a:cubicBezTo>
                  <a:cubicBezTo>
                    <a:pt x="32" y="3"/>
                    <a:pt x="25" y="3"/>
                    <a:pt x="19"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5" name="Freeform 244"/>
            <p:cNvSpPr>
              <a:spLocks/>
            </p:cNvSpPr>
            <p:nvPr/>
          </p:nvSpPr>
          <p:spPr bwMode="auto">
            <a:xfrm>
              <a:off x="5883811" y="3193199"/>
              <a:ext cx="71395" cy="49182"/>
            </a:xfrm>
            <a:custGeom>
              <a:avLst/>
              <a:gdLst>
                <a:gd name="T0" fmla="*/ 9 w 19"/>
                <a:gd name="T1" fmla="*/ 13 h 13"/>
                <a:gd name="T2" fmla="*/ 9 w 19"/>
                <a:gd name="T3" fmla="*/ 13 h 13"/>
                <a:gd name="T4" fmla="*/ 0 w 19"/>
                <a:gd name="T5" fmla="*/ 1 h 13"/>
                <a:gd name="T6" fmla="*/ 3 w 19"/>
                <a:gd name="T7" fmla="*/ 0 h 13"/>
                <a:gd name="T8" fmla="*/ 9 w 19"/>
                <a:gd name="T9" fmla="*/ 10 h 13"/>
                <a:gd name="T10" fmla="*/ 9 w 19"/>
                <a:gd name="T11" fmla="*/ 10 h 13"/>
                <a:gd name="T12" fmla="*/ 16 w 19"/>
                <a:gd name="T13" fmla="*/ 0 h 13"/>
                <a:gd name="T14" fmla="*/ 19 w 19"/>
                <a:gd name="T15" fmla="*/ 1 h 13"/>
                <a:gd name="T16" fmla="*/ 9 w 19"/>
                <a:gd name="T17"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3">
                  <a:moveTo>
                    <a:pt x="9" y="13"/>
                  </a:moveTo>
                  <a:cubicBezTo>
                    <a:pt x="9" y="13"/>
                    <a:pt x="9" y="13"/>
                    <a:pt x="9" y="13"/>
                  </a:cubicBezTo>
                  <a:cubicBezTo>
                    <a:pt x="4" y="12"/>
                    <a:pt x="0" y="2"/>
                    <a:pt x="0" y="1"/>
                  </a:cubicBezTo>
                  <a:cubicBezTo>
                    <a:pt x="3" y="0"/>
                    <a:pt x="3" y="0"/>
                    <a:pt x="3" y="0"/>
                  </a:cubicBezTo>
                  <a:cubicBezTo>
                    <a:pt x="4" y="4"/>
                    <a:pt x="7" y="10"/>
                    <a:pt x="9" y="10"/>
                  </a:cubicBezTo>
                  <a:cubicBezTo>
                    <a:pt x="9" y="10"/>
                    <a:pt x="9" y="10"/>
                    <a:pt x="9" y="10"/>
                  </a:cubicBezTo>
                  <a:cubicBezTo>
                    <a:pt x="10" y="10"/>
                    <a:pt x="13" y="9"/>
                    <a:pt x="16" y="0"/>
                  </a:cubicBezTo>
                  <a:cubicBezTo>
                    <a:pt x="19" y="1"/>
                    <a:pt x="19" y="1"/>
                    <a:pt x="19" y="1"/>
                  </a:cubicBezTo>
                  <a:cubicBezTo>
                    <a:pt x="16" y="9"/>
                    <a:pt x="13" y="13"/>
                    <a:pt x="9"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6" name="Freeform 245"/>
            <p:cNvSpPr>
              <a:spLocks/>
            </p:cNvSpPr>
            <p:nvPr/>
          </p:nvSpPr>
          <p:spPr bwMode="auto">
            <a:xfrm>
              <a:off x="5714051" y="2610936"/>
              <a:ext cx="90433" cy="98366"/>
            </a:xfrm>
            <a:custGeom>
              <a:avLst/>
              <a:gdLst>
                <a:gd name="T0" fmla="*/ 21 w 24"/>
                <a:gd name="T1" fmla="*/ 26 h 26"/>
                <a:gd name="T2" fmla="*/ 0 w 24"/>
                <a:gd name="T3" fmla="*/ 3 h 26"/>
                <a:gd name="T4" fmla="*/ 1 w 24"/>
                <a:gd name="T5" fmla="*/ 0 h 26"/>
                <a:gd name="T6" fmla="*/ 24 w 24"/>
                <a:gd name="T7" fmla="*/ 24 h 26"/>
                <a:gd name="T8" fmla="*/ 21 w 24"/>
                <a:gd name="T9" fmla="*/ 26 h 26"/>
              </a:gdLst>
              <a:ahLst/>
              <a:cxnLst>
                <a:cxn ang="0">
                  <a:pos x="T0" y="T1"/>
                </a:cxn>
                <a:cxn ang="0">
                  <a:pos x="T2" y="T3"/>
                </a:cxn>
                <a:cxn ang="0">
                  <a:pos x="T4" y="T5"/>
                </a:cxn>
                <a:cxn ang="0">
                  <a:pos x="T6" y="T7"/>
                </a:cxn>
                <a:cxn ang="0">
                  <a:pos x="T8" y="T9"/>
                </a:cxn>
              </a:cxnLst>
              <a:rect l="0" t="0" r="r" b="b"/>
              <a:pathLst>
                <a:path w="24" h="26">
                  <a:moveTo>
                    <a:pt x="21" y="26"/>
                  </a:moveTo>
                  <a:cubicBezTo>
                    <a:pt x="21" y="26"/>
                    <a:pt x="11" y="5"/>
                    <a:pt x="0" y="3"/>
                  </a:cubicBezTo>
                  <a:cubicBezTo>
                    <a:pt x="1" y="0"/>
                    <a:pt x="1" y="0"/>
                    <a:pt x="1" y="0"/>
                  </a:cubicBezTo>
                  <a:cubicBezTo>
                    <a:pt x="13" y="2"/>
                    <a:pt x="23" y="24"/>
                    <a:pt x="24" y="24"/>
                  </a:cubicBezTo>
                  <a:lnTo>
                    <a:pt x="21" y="26"/>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7" name="Freeform 246"/>
            <p:cNvSpPr>
              <a:spLocks/>
            </p:cNvSpPr>
            <p:nvPr/>
          </p:nvSpPr>
          <p:spPr bwMode="auto">
            <a:xfrm>
              <a:off x="5837802" y="2607763"/>
              <a:ext cx="30145" cy="82500"/>
            </a:xfrm>
            <a:custGeom>
              <a:avLst/>
              <a:gdLst>
                <a:gd name="T0" fmla="*/ 5 w 8"/>
                <a:gd name="T1" fmla="*/ 22 h 22"/>
                <a:gd name="T2" fmla="*/ 0 w 8"/>
                <a:gd name="T3" fmla="*/ 4 h 22"/>
                <a:gd name="T4" fmla="*/ 1 w 8"/>
                <a:gd name="T5" fmla="*/ 4 h 22"/>
                <a:gd name="T6" fmla="*/ 1 w 8"/>
                <a:gd name="T7" fmla="*/ 1 h 22"/>
                <a:gd name="T8" fmla="*/ 8 w 8"/>
                <a:gd name="T9" fmla="*/ 21 h 22"/>
                <a:gd name="T10" fmla="*/ 5 w 8"/>
                <a:gd name="T11" fmla="*/ 22 h 22"/>
              </a:gdLst>
              <a:ahLst/>
              <a:cxnLst>
                <a:cxn ang="0">
                  <a:pos x="T0" y="T1"/>
                </a:cxn>
                <a:cxn ang="0">
                  <a:pos x="T2" y="T3"/>
                </a:cxn>
                <a:cxn ang="0">
                  <a:pos x="T4" y="T5"/>
                </a:cxn>
                <a:cxn ang="0">
                  <a:pos x="T6" y="T7"/>
                </a:cxn>
                <a:cxn ang="0">
                  <a:pos x="T8" y="T9"/>
                </a:cxn>
                <a:cxn ang="0">
                  <a:pos x="T10" y="T11"/>
                </a:cxn>
              </a:cxnLst>
              <a:rect l="0" t="0" r="r" b="b"/>
              <a:pathLst>
                <a:path w="8" h="22">
                  <a:moveTo>
                    <a:pt x="5" y="22"/>
                  </a:moveTo>
                  <a:cubicBezTo>
                    <a:pt x="3" y="14"/>
                    <a:pt x="1" y="5"/>
                    <a:pt x="0" y="4"/>
                  </a:cubicBezTo>
                  <a:cubicBezTo>
                    <a:pt x="0" y="4"/>
                    <a:pt x="1" y="4"/>
                    <a:pt x="1" y="4"/>
                  </a:cubicBezTo>
                  <a:cubicBezTo>
                    <a:pt x="1" y="1"/>
                    <a:pt x="1" y="1"/>
                    <a:pt x="1" y="1"/>
                  </a:cubicBezTo>
                  <a:cubicBezTo>
                    <a:pt x="2" y="1"/>
                    <a:pt x="4" y="0"/>
                    <a:pt x="8" y="21"/>
                  </a:cubicBezTo>
                  <a:lnTo>
                    <a:pt x="5" y="22"/>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8" name="Freeform 247"/>
            <p:cNvSpPr>
              <a:spLocks/>
            </p:cNvSpPr>
            <p:nvPr/>
          </p:nvSpPr>
          <p:spPr bwMode="auto">
            <a:xfrm>
              <a:off x="5909196" y="2563340"/>
              <a:ext cx="30145" cy="126924"/>
            </a:xfrm>
            <a:custGeom>
              <a:avLst/>
              <a:gdLst>
                <a:gd name="T0" fmla="*/ 3 w 8"/>
                <a:gd name="T1" fmla="*/ 34 h 34"/>
                <a:gd name="T2" fmla="*/ 6 w 8"/>
                <a:gd name="T3" fmla="*/ 0 h 34"/>
                <a:gd name="T4" fmla="*/ 8 w 8"/>
                <a:gd name="T5" fmla="*/ 1 h 34"/>
                <a:gd name="T6" fmla="*/ 6 w 8"/>
                <a:gd name="T7" fmla="*/ 33 h 34"/>
                <a:gd name="T8" fmla="*/ 3 w 8"/>
                <a:gd name="T9" fmla="*/ 34 h 34"/>
              </a:gdLst>
              <a:ahLst/>
              <a:cxnLst>
                <a:cxn ang="0">
                  <a:pos x="T0" y="T1"/>
                </a:cxn>
                <a:cxn ang="0">
                  <a:pos x="T2" y="T3"/>
                </a:cxn>
                <a:cxn ang="0">
                  <a:pos x="T4" y="T5"/>
                </a:cxn>
                <a:cxn ang="0">
                  <a:pos x="T6" y="T7"/>
                </a:cxn>
                <a:cxn ang="0">
                  <a:pos x="T8" y="T9"/>
                </a:cxn>
              </a:cxnLst>
              <a:rect l="0" t="0" r="r" b="b"/>
              <a:pathLst>
                <a:path w="8" h="34">
                  <a:moveTo>
                    <a:pt x="3" y="34"/>
                  </a:moveTo>
                  <a:cubicBezTo>
                    <a:pt x="3" y="31"/>
                    <a:pt x="0" y="6"/>
                    <a:pt x="6" y="0"/>
                  </a:cubicBezTo>
                  <a:cubicBezTo>
                    <a:pt x="8" y="1"/>
                    <a:pt x="8" y="1"/>
                    <a:pt x="8" y="1"/>
                  </a:cubicBezTo>
                  <a:cubicBezTo>
                    <a:pt x="4" y="6"/>
                    <a:pt x="5" y="26"/>
                    <a:pt x="6" y="33"/>
                  </a:cubicBezTo>
                  <a:lnTo>
                    <a:pt x="3" y="34"/>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49" name="Freeform 248"/>
            <p:cNvSpPr>
              <a:spLocks/>
            </p:cNvSpPr>
            <p:nvPr/>
          </p:nvSpPr>
          <p:spPr bwMode="auto">
            <a:xfrm>
              <a:off x="5969484" y="2629975"/>
              <a:ext cx="34904" cy="68221"/>
            </a:xfrm>
            <a:custGeom>
              <a:avLst/>
              <a:gdLst>
                <a:gd name="T0" fmla="*/ 3 w 9"/>
                <a:gd name="T1" fmla="*/ 18 h 18"/>
                <a:gd name="T2" fmla="*/ 0 w 9"/>
                <a:gd name="T3" fmla="*/ 18 h 18"/>
                <a:gd name="T4" fmla="*/ 8 w 9"/>
                <a:gd name="T5" fmla="*/ 0 h 18"/>
                <a:gd name="T6" fmla="*/ 9 w 9"/>
                <a:gd name="T7" fmla="*/ 3 h 18"/>
                <a:gd name="T8" fmla="*/ 3 w 9"/>
                <a:gd name="T9" fmla="*/ 18 h 18"/>
              </a:gdLst>
              <a:ahLst/>
              <a:cxnLst>
                <a:cxn ang="0">
                  <a:pos x="T0" y="T1"/>
                </a:cxn>
                <a:cxn ang="0">
                  <a:pos x="T2" y="T3"/>
                </a:cxn>
                <a:cxn ang="0">
                  <a:pos x="T4" y="T5"/>
                </a:cxn>
                <a:cxn ang="0">
                  <a:pos x="T6" y="T7"/>
                </a:cxn>
                <a:cxn ang="0">
                  <a:pos x="T8" y="T9"/>
                </a:cxn>
              </a:cxnLst>
              <a:rect l="0" t="0" r="r" b="b"/>
              <a:pathLst>
                <a:path w="9" h="18">
                  <a:moveTo>
                    <a:pt x="3" y="18"/>
                  </a:moveTo>
                  <a:cubicBezTo>
                    <a:pt x="0" y="18"/>
                    <a:pt x="0" y="18"/>
                    <a:pt x="0" y="18"/>
                  </a:cubicBezTo>
                  <a:cubicBezTo>
                    <a:pt x="1" y="15"/>
                    <a:pt x="3" y="1"/>
                    <a:pt x="8" y="0"/>
                  </a:cubicBezTo>
                  <a:cubicBezTo>
                    <a:pt x="9" y="3"/>
                    <a:pt x="9" y="3"/>
                    <a:pt x="9" y="3"/>
                  </a:cubicBezTo>
                  <a:cubicBezTo>
                    <a:pt x="6" y="4"/>
                    <a:pt x="4" y="12"/>
                    <a:pt x="3"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0" name="Freeform 249"/>
            <p:cNvSpPr>
              <a:spLocks/>
            </p:cNvSpPr>
            <p:nvPr/>
          </p:nvSpPr>
          <p:spPr bwMode="auto">
            <a:xfrm>
              <a:off x="6023427" y="2656946"/>
              <a:ext cx="96780" cy="66635"/>
            </a:xfrm>
            <a:custGeom>
              <a:avLst/>
              <a:gdLst>
                <a:gd name="T0" fmla="*/ 3 w 26"/>
                <a:gd name="T1" fmla="*/ 18 h 18"/>
                <a:gd name="T2" fmla="*/ 0 w 26"/>
                <a:gd name="T3" fmla="*/ 16 h 18"/>
                <a:gd name="T4" fmla="*/ 26 w 26"/>
                <a:gd name="T5" fmla="*/ 1 h 18"/>
                <a:gd name="T6" fmla="*/ 25 w 26"/>
                <a:gd name="T7" fmla="*/ 4 h 18"/>
                <a:gd name="T8" fmla="*/ 3 w 26"/>
                <a:gd name="T9" fmla="*/ 18 h 18"/>
              </a:gdLst>
              <a:ahLst/>
              <a:cxnLst>
                <a:cxn ang="0">
                  <a:pos x="T0" y="T1"/>
                </a:cxn>
                <a:cxn ang="0">
                  <a:pos x="T2" y="T3"/>
                </a:cxn>
                <a:cxn ang="0">
                  <a:pos x="T4" y="T5"/>
                </a:cxn>
                <a:cxn ang="0">
                  <a:pos x="T6" y="T7"/>
                </a:cxn>
                <a:cxn ang="0">
                  <a:pos x="T8" y="T9"/>
                </a:cxn>
              </a:cxnLst>
              <a:rect l="0" t="0" r="r" b="b"/>
              <a:pathLst>
                <a:path w="26" h="18">
                  <a:moveTo>
                    <a:pt x="3" y="18"/>
                  </a:moveTo>
                  <a:cubicBezTo>
                    <a:pt x="0" y="16"/>
                    <a:pt x="0" y="16"/>
                    <a:pt x="0" y="16"/>
                  </a:cubicBezTo>
                  <a:cubicBezTo>
                    <a:pt x="1" y="15"/>
                    <a:pt x="14" y="0"/>
                    <a:pt x="26" y="1"/>
                  </a:cubicBezTo>
                  <a:cubicBezTo>
                    <a:pt x="25" y="4"/>
                    <a:pt x="25" y="4"/>
                    <a:pt x="25" y="4"/>
                  </a:cubicBezTo>
                  <a:cubicBezTo>
                    <a:pt x="16" y="3"/>
                    <a:pt x="3" y="18"/>
                    <a:pt x="3" y="18"/>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1" name="Freeform 250"/>
            <p:cNvSpPr>
              <a:spLocks/>
            </p:cNvSpPr>
            <p:nvPr/>
          </p:nvSpPr>
          <p:spPr bwMode="auto">
            <a:xfrm>
              <a:off x="6056745" y="2736273"/>
              <a:ext cx="44423" cy="22212"/>
            </a:xfrm>
            <a:custGeom>
              <a:avLst/>
              <a:gdLst>
                <a:gd name="T0" fmla="*/ 2 w 12"/>
                <a:gd name="T1" fmla="*/ 6 h 6"/>
                <a:gd name="T2" fmla="*/ 0 w 12"/>
                <a:gd name="T3" fmla="*/ 4 h 6"/>
                <a:gd name="T4" fmla="*/ 12 w 12"/>
                <a:gd name="T5" fmla="*/ 1 h 6"/>
                <a:gd name="T6" fmla="*/ 11 w 12"/>
                <a:gd name="T7" fmla="*/ 4 h 6"/>
                <a:gd name="T8" fmla="*/ 2 w 12"/>
                <a:gd name="T9" fmla="*/ 6 h 6"/>
              </a:gdLst>
              <a:ahLst/>
              <a:cxnLst>
                <a:cxn ang="0">
                  <a:pos x="T0" y="T1"/>
                </a:cxn>
                <a:cxn ang="0">
                  <a:pos x="T2" y="T3"/>
                </a:cxn>
                <a:cxn ang="0">
                  <a:pos x="T4" y="T5"/>
                </a:cxn>
                <a:cxn ang="0">
                  <a:pos x="T6" y="T7"/>
                </a:cxn>
                <a:cxn ang="0">
                  <a:pos x="T8" y="T9"/>
                </a:cxn>
              </a:cxnLst>
              <a:rect l="0" t="0" r="r" b="b"/>
              <a:pathLst>
                <a:path w="12" h="6">
                  <a:moveTo>
                    <a:pt x="2" y="6"/>
                  </a:moveTo>
                  <a:cubicBezTo>
                    <a:pt x="0" y="4"/>
                    <a:pt x="0" y="4"/>
                    <a:pt x="0" y="4"/>
                  </a:cubicBezTo>
                  <a:cubicBezTo>
                    <a:pt x="1" y="4"/>
                    <a:pt x="6" y="0"/>
                    <a:pt x="12" y="1"/>
                  </a:cubicBezTo>
                  <a:cubicBezTo>
                    <a:pt x="11" y="4"/>
                    <a:pt x="11" y="4"/>
                    <a:pt x="11" y="4"/>
                  </a:cubicBezTo>
                  <a:cubicBezTo>
                    <a:pt x="7" y="4"/>
                    <a:pt x="2" y="6"/>
                    <a:pt x="2" y="6"/>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52" name="Freeform 251"/>
            <p:cNvSpPr>
              <a:spLocks/>
            </p:cNvSpPr>
            <p:nvPr/>
          </p:nvSpPr>
          <p:spPr bwMode="auto">
            <a:xfrm>
              <a:off x="5717224" y="2736273"/>
              <a:ext cx="46010" cy="22212"/>
            </a:xfrm>
            <a:custGeom>
              <a:avLst/>
              <a:gdLst>
                <a:gd name="T0" fmla="*/ 10 w 12"/>
                <a:gd name="T1" fmla="*/ 6 h 6"/>
                <a:gd name="T2" fmla="*/ 0 w 12"/>
                <a:gd name="T3" fmla="*/ 3 h 6"/>
                <a:gd name="T4" fmla="*/ 0 w 12"/>
                <a:gd name="T5" fmla="*/ 0 h 6"/>
                <a:gd name="T6" fmla="*/ 12 w 12"/>
                <a:gd name="T7" fmla="*/ 4 h 6"/>
                <a:gd name="T8" fmla="*/ 10 w 12"/>
                <a:gd name="T9" fmla="*/ 6 h 6"/>
              </a:gdLst>
              <a:ahLst/>
              <a:cxnLst>
                <a:cxn ang="0">
                  <a:pos x="T0" y="T1"/>
                </a:cxn>
                <a:cxn ang="0">
                  <a:pos x="T2" y="T3"/>
                </a:cxn>
                <a:cxn ang="0">
                  <a:pos x="T4" y="T5"/>
                </a:cxn>
                <a:cxn ang="0">
                  <a:pos x="T6" y="T7"/>
                </a:cxn>
                <a:cxn ang="0">
                  <a:pos x="T8" y="T9"/>
                </a:cxn>
              </a:cxnLst>
              <a:rect l="0" t="0" r="r" b="b"/>
              <a:pathLst>
                <a:path w="12" h="6">
                  <a:moveTo>
                    <a:pt x="10" y="6"/>
                  </a:moveTo>
                  <a:cubicBezTo>
                    <a:pt x="9" y="6"/>
                    <a:pt x="6" y="3"/>
                    <a:pt x="0" y="3"/>
                  </a:cubicBezTo>
                  <a:cubicBezTo>
                    <a:pt x="0" y="0"/>
                    <a:pt x="0" y="0"/>
                    <a:pt x="0" y="0"/>
                  </a:cubicBezTo>
                  <a:cubicBezTo>
                    <a:pt x="7" y="0"/>
                    <a:pt x="11" y="4"/>
                    <a:pt x="12" y="4"/>
                  </a:cubicBezTo>
                  <a:lnTo>
                    <a:pt x="10" y="6"/>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79" name="Group 178"/>
          <p:cNvGrpSpPr/>
          <p:nvPr/>
        </p:nvGrpSpPr>
        <p:grpSpPr>
          <a:xfrm>
            <a:off x="7650107" y="4614523"/>
            <a:ext cx="307882" cy="412087"/>
            <a:chOff x="3957743" y="5628549"/>
            <a:chExt cx="309377" cy="414088"/>
          </a:xfrm>
          <a:solidFill>
            <a:schemeClr val="tx2"/>
          </a:solidFill>
        </p:grpSpPr>
        <p:sp>
          <p:nvSpPr>
            <p:cNvPr id="233" name="Freeform 232"/>
            <p:cNvSpPr>
              <a:spLocks/>
            </p:cNvSpPr>
            <p:nvPr/>
          </p:nvSpPr>
          <p:spPr bwMode="auto">
            <a:xfrm>
              <a:off x="3957743" y="5639654"/>
              <a:ext cx="120578" cy="15072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6 w 32"/>
                <a:gd name="T27" fmla="*/ 2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5"/>
                    <a:pt x="4" y="14"/>
                  </a:cubicBezTo>
                  <a:cubicBezTo>
                    <a:pt x="0" y="25"/>
                    <a:pt x="3" y="36"/>
                    <a:pt x="11" y="39"/>
                  </a:cubicBezTo>
                  <a:cubicBezTo>
                    <a:pt x="12" y="39"/>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6" y="2"/>
                  </a:cubicBezTo>
                  <a:cubicBezTo>
                    <a:pt x="27" y="3"/>
                    <a:pt x="28" y="4"/>
                    <a:pt x="28" y="4"/>
                  </a:cubicBezTo>
                  <a:cubicBezTo>
                    <a:pt x="30" y="4"/>
                    <a:pt x="31" y="5"/>
                    <a:pt x="32" y="5"/>
                  </a:cubicBezTo>
                  <a:cubicBezTo>
                    <a:pt x="31" y="4"/>
                    <a:pt x="30" y="3"/>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4" name="Freeform 233"/>
            <p:cNvSpPr>
              <a:spLocks noEditPoints="1"/>
            </p:cNvSpPr>
            <p:nvPr/>
          </p:nvSpPr>
          <p:spPr bwMode="auto">
            <a:xfrm>
              <a:off x="3987888" y="5647588"/>
              <a:ext cx="134857" cy="150721"/>
            </a:xfrm>
            <a:custGeom>
              <a:avLst/>
              <a:gdLst>
                <a:gd name="T0" fmla="*/ 25 w 36"/>
                <a:gd name="T1" fmla="*/ 1 h 40"/>
                <a:gd name="T2" fmla="*/ 21 w 36"/>
                <a:gd name="T3" fmla="*/ 0 h 40"/>
                <a:gd name="T4" fmla="*/ 20 w 36"/>
                <a:gd name="T5" fmla="*/ 0 h 40"/>
                <a:gd name="T6" fmla="*/ 18 w 36"/>
                <a:gd name="T7" fmla="*/ 0 h 40"/>
                <a:gd name="T8" fmla="*/ 3 w 36"/>
                <a:gd name="T9" fmla="*/ 15 h 40"/>
                <a:gd name="T10" fmla="*/ 4 w 36"/>
                <a:gd name="T11" fmla="*/ 35 h 40"/>
                <a:gd name="T12" fmla="*/ 6 w 36"/>
                <a:gd name="T13" fmla="*/ 38 h 40"/>
                <a:gd name="T14" fmla="*/ 9 w 36"/>
                <a:gd name="T15" fmla="*/ 40 h 40"/>
                <a:gd name="T16" fmla="*/ 14 w 36"/>
                <a:gd name="T17" fmla="*/ 40 h 40"/>
                <a:gd name="T18" fmla="*/ 31 w 36"/>
                <a:gd name="T19" fmla="*/ 26 h 40"/>
                <a:gd name="T20" fmla="*/ 25 w 36"/>
                <a:gd name="T21" fmla="*/ 1 h 40"/>
                <a:gd name="T22" fmla="*/ 29 w 36"/>
                <a:gd name="T23" fmla="*/ 25 h 40"/>
                <a:gd name="T24" fmla="*/ 14 w 36"/>
                <a:gd name="T25" fmla="*/ 38 h 40"/>
                <a:gd name="T26" fmla="*/ 10 w 36"/>
                <a:gd name="T27" fmla="*/ 38 h 40"/>
                <a:gd name="T28" fmla="*/ 10 w 36"/>
                <a:gd name="T29" fmla="*/ 38 h 40"/>
                <a:gd name="T30" fmla="*/ 7 w 36"/>
                <a:gd name="T31" fmla="*/ 36 h 40"/>
                <a:gd name="T32" fmla="*/ 4 w 36"/>
                <a:gd name="T33" fmla="*/ 15 h 40"/>
                <a:gd name="T34" fmla="*/ 20 w 36"/>
                <a:gd name="T35" fmla="*/ 2 h 40"/>
                <a:gd name="T36" fmla="*/ 20 w 36"/>
                <a:gd name="T37" fmla="*/ 2 h 40"/>
                <a:gd name="T38" fmla="*/ 24 w 36"/>
                <a:gd name="T39" fmla="*/ 3 h 40"/>
                <a:gd name="T40" fmla="*/ 24 w 36"/>
                <a:gd name="T41" fmla="*/ 3 h 40"/>
                <a:gd name="T42" fmla="*/ 29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5" y="1"/>
                  </a:moveTo>
                  <a:cubicBezTo>
                    <a:pt x="24" y="1"/>
                    <a:pt x="22" y="0"/>
                    <a:pt x="21" y="0"/>
                  </a:cubicBezTo>
                  <a:cubicBezTo>
                    <a:pt x="21" y="0"/>
                    <a:pt x="21" y="0"/>
                    <a:pt x="20" y="0"/>
                  </a:cubicBezTo>
                  <a:cubicBezTo>
                    <a:pt x="19" y="0"/>
                    <a:pt x="18" y="0"/>
                    <a:pt x="18" y="0"/>
                  </a:cubicBezTo>
                  <a:cubicBezTo>
                    <a:pt x="11" y="2"/>
                    <a:pt x="6" y="7"/>
                    <a:pt x="3" y="15"/>
                  </a:cubicBezTo>
                  <a:cubicBezTo>
                    <a:pt x="0" y="22"/>
                    <a:pt x="0" y="30"/>
                    <a:pt x="4" y="35"/>
                  </a:cubicBezTo>
                  <a:cubicBezTo>
                    <a:pt x="4" y="36"/>
                    <a:pt x="5" y="37"/>
                    <a:pt x="6" y="38"/>
                  </a:cubicBezTo>
                  <a:cubicBezTo>
                    <a:pt x="7" y="39"/>
                    <a:pt x="8" y="39"/>
                    <a:pt x="9" y="40"/>
                  </a:cubicBezTo>
                  <a:cubicBezTo>
                    <a:pt x="11" y="40"/>
                    <a:pt x="12" y="40"/>
                    <a:pt x="14" y="40"/>
                  </a:cubicBezTo>
                  <a:cubicBezTo>
                    <a:pt x="21" y="40"/>
                    <a:pt x="28" y="35"/>
                    <a:pt x="31" y="26"/>
                  </a:cubicBezTo>
                  <a:cubicBezTo>
                    <a:pt x="36" y="15"/>
                    <a:pt x="33" y="4"/>
                    <a:pt x="25" y="1"/>
                  </a:cubicBezTo>
                  <a:close/>
                  <a:moveTo>
                    <a:pt x="29" y="25"/>
                  </a:moveTo>
                  <a:cubicBezTo>
                    <a:pt x="26" y="33"/>
                    <a:pt x="20" y="38"/>
                    <a:pt x="14" y="38"/>
                  </a:cubicBezTo>
                  <a:cubicBezTo>
                    <a:pt x="12" y="38"/>
                    <a:pt x="11" y="38"/>
                    <a:pt x="10" y="38"/>
                  </a:cubicBezTo>
                  <a:cubicBezTo>
                    <a:pt x="10" y="38"/>
                    <a:pt x="10" y="38"/>
                    <a:pt x="10" y="38"/>
                  </a:cubicBezTo>
                  <a:cubicBezTo>
                    <a:pt x="9" y="37"/>
                    <a:pt x="8" y="37"/>
                    <a:pt x="7" y="36"/>
                  </a:cubicBezTo>
                  <a:cubicBezTo>
                    <a:pt x="3" y="32"/>
                    <a:pt x="1" y="23"/>
                    <a:pt x="4" y="15"/>
                  </a:cubicBezTo>
                  <a:cubicBezTo>
                    <a:pt x="8" y="8"/>
                    <a:pt x="14" y="2"/>
                    <a:pt x="20" y="2"/>
                  </a:cubicBezTo>
                  <a:cubicBezTo>
                    <a:pt x="20" y="2"/>
                    <a:pt x="20" y="2"/>
                    <a:pt x="20" y="2"/>
                  </a:cubicBezTo>
                  <a:cubicBezTo>
                    <a:pt x="22" y="2"/>
                    <a:pt x="23" y="3"/>
                    <a:pt x="24" y="3"/>
                  </a:cubicBezTo>
                  <a:cubicBezTo>
                    <a:pt x="24" y="3"/>
                    <a:pt x="24" y="3"/>
                    <a:pt x="24" y="3"/>
                  </a:cubicBezTo>
                  <a:cubicBezTo>
                    <a:pt x="31" y="6"/>
                    <a:pt x="33" y="16"/>
                    <a:pt x="29"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5" name="Freeform 234"/>
            <p:cNvSpPr>
              <a:spLocks/>
            </p:cNvSpPr>
            <p:nvPr/>
          </p:nvSpPr>
          <p:spPr bwMode="auto">
            <a:xfrm>
              <a:off x="4105292" y="5883982"/>
              <a:ext cx="120578" cy="150721"/>
            </a:xfrm>
            <a:custGeom>
              <a:avLst/>
              <a:gdLst>
                <a:gd name="T0" fmla="*/ 29 w 32"/>
                <a:gd name="T1" fmla="*/ 2 h 40"/>
                <a:gd name="T2" fmla="*/ 26 w 32"/>
                <a:gd name="T3" fmla="*/ 1 h 40"/>
                <a:gd name="T4" fmla="*/ 22 w 32"/>
                <a:gd name="T5" fmla="*/ 0 h 40"/>
                <a:gd name="T6" fmla="*/ 4 w 32"/>
                <a:gd name="T7" fmla="*/ 14 h 40"/>
                <a:gd name="T8" fmla="*/ 11 w 32"/>
                <a:gd name="T9" fmla="*/ 39 h 40"/>
                <a:gd name="T10" fmla="*/ 14 w 32"/>
                <a:gd name="T11" fmla="*/ 40 h 40"/>
                <a:gd name="T12" fmla="*/ 15 w 32"/>
                <a:gd name="T13" fmla="*/ 40 h 40"/>
                <a:gd name="T14" fmla="*/ 18 w 32"/>
                <a:gd name="T15" fmla="*/ 40 h 40"/>
                <a:gd name="T16" fmla="*/ 15 w 32"/>
                <a:gd name="T17" fmla="*/ 38 h 40"/>
                <a:gd name="T18" fmla="*/ 12 w 32"/>
                <a:gd name="T19" fmla="*/ 37 h 40"/>
                <a:gd name="T20" fmla="*/ 12 w 32"/>
                <a:gd name="T21" fmla="*/ 37 h 40"/>
                <a:gd name="T22" fmla="*/ 6 w 32"/>
                <a:gd name="T23" fmla="*/ 15 h 40"/>
                <a:gd name="T24" fmla="*/ 22 w 32"/>
                <a:gd name="T25" fmla="*/ 2 h 40"/>
                <a:gd name="T26" fmla="*/ 25 w 32"/>
                <a:gd name="T27" fmla="*/ 3 h 40"/>
                <a:gd name="T28" fmla="*/ 28 w 32"/>
                <a:gd name="T29" fmla="*/ 4 h 40"/>
                <a:gd name="T30" fmla="*/ 32 w 32"/>
                <a:gd name="T31" fmla="*/ 5 h 40"/>
                <a:gd name="T32" fmla="*/ 29 w 32"/>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40">
                  <a:moveTo>
                    <a:pt x="29" y="2"/>
                  </a:moveTo>
                  <a:cubicBezTo>
                    <a:pt x="28" y="2"/>
                    <a:pt x="27" y="1"/>
                    <a:pt x="26" y="1"/>
                  </a:cubicBezTo>
                  <a:cubicBezTo>
                    <a:pt x="25" y="0"/>
                    <a:pt x="23" y="0"/>
                    <a:pt x="22" y="0"/>
                  </a:cubicBezTo>
                  <a:cubicBezTo>
                    <a:pt x="15" y="0"/>
                    <a:pt x="8" y="6"/>
                    <a:pt x="4" y="14"/>
                  </a:cubicBezTo>
                  <a:cubicBezTo>
                    <a:pt x="0" y="25"/>
                    <a:pt x="3" y="36"/>
                    <a:pt x="11" y="39"/>
                  </a:cubicBezTo>
                  <a:cubicBezTo>
                    <a:pt x="12" y="40"/>
                    <a:pt x="13" y="40"/>
                    <a:pt x="14" y="40"/>
                  </a:cubicBezTo>
                  <a:cubicBezTo>
                    <a:pt x="15" y="40"/>
                    <a:pt x="15" y="40"/>
                    <a:pt x="15" y="40"/>
                  </a:cubicBezTo>
                  <a:cubicBezTo>
                    <a:pt x="16" y="40"/>
                    <a:pt x="17" y="40"/>
                    <a:pt x="18" y="40"/>
                  </a:cubicBezTo>
                  <a:cubicBezTo>
                    <a:pt x="17" y="39"/>
                    <a:pt x="16" y="39"/>
                    <a:pt x="15" y="38"/>
                  </a:cubicBezTo>
                  <a:cubicBezTo>
                    <a:pt x="14" y="38"/>
                    <a:pt x="13" y="38"/>
                    <a:pt x="12" y="37"/>
                  </a:cubicBezTo>
                  <a:cubicBezTo>
                    <a:pt x="12" y="37"/>
                    <a:pt x="12" y="37"/>
                    <a:pt x="12" y="37"/>
                  </a:cubicBezTo>
                  <a:cubicBezTo>
                    <a:pt x="5" y="34"/>
                    <a:pt x="2" y="24"/>
                    <a:pt x="6" y="15"/>
                  </a:cubicBezTo>
                  <a:cubicBezTo>
                    <a:pt x="9" y="7"/>
                    <a:pt x="16" y="2"/>
                    <a:pt x="22" y="2"/>
                  </a:cubicBezTo>
                  <a:cubicBezTo>
                    <a:pt x="23" y="2"/>
                    <a:pt x="24" y="2"/>
                    <a:pt x="25" y="3"/>
                  </a:cubicBezTo>
                  <a:cubicBezTo>
                    <a:pt x="27" y="3"/>
                    <a:pt x="27" y="4"/>
                    <a:pt x="28" y="4"/>
                  </a:cubicBezTo>
                  <a:cubicBezTo>
                    <a:pt x="30" y="4"/>
                    <a:pt x="31" y="5"/>
                    <a:pt x="32" y="5"/>
                  </a:cubicBezTo>
                  <a:cubicBezTo>
                    <a:pt x="31" y="4"/>
                    <a:pt x="30" y="3"/>
                    <a:pt x="29"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6" name="Freeform 235"/>
            <p:cNvSpPr>
              <a:spLocks noEditPoints="1"/>
            </p:cNvSpPr>
            <p:nvPr/>
          </p:nvSpPr>
          <p:spPr bwMode="auto">
            <a:xfrm>
              <a:off x="4130677" y="5891916"/>
              <a:ext cx="136443" cy="150721"/>
            </a:xfrm>
            <a:custGeom>
              <a:avLst/>
              <a:gdLst>
                <a:gd name="T0" fmla="*/ 26 w 36"/>
                <a:gd name="T1" fmla="*/ 1 h 40"/>
                <a:gd name="T2" fmla="*/ 22 w 36"/>
                <a:gd name="T3" fmla="*/ 0 h 40"/>
                <a:gd name="T4" fmla="*/ 21 w 36"/>
                <a:gd name="T5" fmla="*/ 0 h 40"/>
                <a:gd name="T6" fmla="*/ 18 w 36"/>
                <a:gd name="T7" fmla="*/ 1 h 40"/>
                <a:gd name="T8" fmla="*/ 3 w 36"/>
                <a:gd name="T9" fmla="*/ 15 h 40"/>
                <a:gd name="T10" fmla="*/ 5 w 36"/>
                <a:gd name="T11" fmla="*/ 35 h 40"/>
                <a:gd name="T12" fmla="*/ 7 w 36"/>
                <a:gd name="T13" fmla="*/ 38 h 40"/>
                <a:gd name="T14" fmla="*/ 10 w 36"/>
                <a:gd name="T15" fmla="*/ 40 h 40"/>
                <a:gd name="T16" fmla="*/ 15 w 36"/>
                <a:gd name="T17" fmla="*/ 40 h 40"/>
                <a:gd name="T18" fmla="*/ 32 w 36"/>
                <a:gd name="T19" fmla="*/ 26 h 40"/>
                <a:gd name="T20" fmla="*/ 26 w 36"/>
                <a:gd name="T21" fmla="*/ 1 h 40"/>
                <a:gd name="T22" fmla="*/ 30 w 36"/>
                <a:gd name="T23" fmla="*/ 25 h 40"/>
                <a:gd name="T24" fmla="*/ 15 w 36"/>
                <a:gd name="T25" fmla="*/ 38 h 40"/>
                <a:gd name="T26" fmla="*/ 11 w 36"/>
                <a:gd name="T27" fmla="*/ 38 h 40"/>
                <a:gd name="T28" fmla="*/ 11 w 36"/>
                <a:gd name="T29" fmla="*/ 38 h 40"/>
                <a:gd name="T30" fmla="*/ 8 w 36"/>
                <a:gd name="T31" fmla="*/ 36 h 40"/>
                <a:gd name="T32" fmla="*/ 5 w 36"/>
                <a:gd name="T33" fmla="*/ 15 h 40"/>
                <a:gd name="T34" fmla="*/ 21 w 36"/>
                <a:gd name="T35" fmla="*/ 2 h 40"/>
                <a:gd name="T36" fmla="*/ 21 w 36"/>
                <a:gd name="T37" fmla="*/ 2 h 40"/>
                <a:gd name="T38" fmla="*/ 25 w 36"/>
                <a:gd name="T39" fmla="*/ 3 h 40"/>
                <a:gd name="T40" fmla="*/ 25 w 36"/>
                <a:gd name="T41" fmla="*/ 3 h 40"/>
                <a:gd name="T42" fmla="*/ 30 w 36"/>
                <a:gd name="T43" fmla="*/ 2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 h="40">
                  <a:moveTo>
                    <a:pt x="26" y="1"/>
                  </a:moveTo>
                  <a:cubicBezTo>
                    <a:pt x="25" y="1"/>
                    <a:pt x="23" y="0"/>
                    <a:pt x="22" y="0"/>
                  </a:cubicBezTo>
                  <a:cubicBezTo>
                    <a:pt x="22" y="0"/>
                    <a:pt x="21" y="0"/>
                    <a:pt x="21" y="0"/>
                  </a:cubicBezTo>
                  <a:cubicBezTo>
                    <a:pt x="20" y="0"/>
                    <a:pt x="19" y="0"/>
                    <a:pt x="18" y="1"/>
                  </a:cubicBezTo>
                  <a:cubicBezTo>
                    <a:pt x="12" y="2"/>
                    <a:pt x="6" y="7"/>
                    <a:pt x="3" y="15"/>
                  </a:cubicBezTo>
                  <a:cubicBezTo>
                    <a:pt x="0" y="22"/>
                    <a:pt x="1" y="30"/>
                    <a:pt x="5" y="35"/>
                  </a:cubicBezTo>
                  <a:cubicBezTo>
                    <a:pt x="5" y="36"/>
                    <a:pt x="6" y="37"/>
                    <a:pt x="7" y="38"/>
                  </a:cubicBezTo>
                  <a:cubicBezTo>
                    <a:pt x="8" y="39"/>
                    <a:pt x="9" y="39"/>
                    <a:pt x="10" y="40"/>
                  </a:cubicBezTo>
                  <a:cubicBezTo>
                    <a:pt x="12" y="40"/>
                    <a:pt x="13" y="40"/>
                    <a:pt x="15" y="40"/>
                  </a:cubicBezTo>
                  <a:cubicBezTo>
                    <a:pt x="22" y="40"/>
                    <a:pt x="29" y="35"/>
                    <a:pt x="32" y="26"/>
                  </a:cubicBezTo>
                  <a:cubicBezTo>
                    <a:pt x="36" y="16"/>
                    <a:pt x="33" y="4"/>
                    <a:pt x="26" y="1"/>
                  </a:cubicBezTo>
                  <a:close/>
                  <a:moveTo>
                    <a:pt x="30" y="25"/>
                  </a:moveTo>
                  <a:cubicBezTo>
                    <a:pt x="27" y="33"/>
                    <a:pt x="21" y="38"/>
                    <a:pt x="15" y="38"/>
                  </a:cubicBezTo>
                  <a:cubicBezTo>
                    <a:pt x="13" y="38"/>
                    <a:pt x="12" y="38"/>
                    <a:pt x="11" y="38"/>
                  </a:cubicBezTo>
                  <a:cubicBezTo>
                    <a:pt x="11" y="38"/>
                    <a:pt x="11" y="38"/>
                    <a:pt x="11" y="38"/>
                  </a:cubicBezTo>
                  <a:cubicBezTo>
                    <a:pt x="10" y="37"/>
                    <a:pt x="9" y="37"/>
                    <a:pt x="8" y="36"/>
                  </a:cubicBezTo>
                  <a:cubicBezTo>
                    <a:pt x="3" y="32"/>
                    <a:pt x="2" y="23"/>
                    <a:pt x="5" y="15"/>
                  </a:cubicBezTo>
                  <a:cubicBezTo>
                    <a:pt x="8" y="8"/>
                    <a:pt x="15" y="2"/>
                    <a:pt x="21" y="2"/>
                  </a:cubicBezTo>
                  <a:cubicBezTo>
                    <a:pt x="21" y="2"/>
                    <a:pt x="21" y="2"/>
                    <a:pt x="21" y="2"/>
                  </a:cubicBezTo>
                  <a:cubicBezTo>
                    <a:pt x="23" y="2"/>
                    <a:pt x="24" y="3"/>
                    <a:pt x="25" y="3"/>
                  </a:cubicBezTo>
                  <a:cubicBezTo>
                    <a:pt x="25" y="3"/>
                    <a:pt x="25" y="3"/>
                    <a:pt x="25" y="3"/>
                  </a:cubicBezTo>
                  <a:cubicBezTo>
                    <a:pt x="32" y="6"/>
                    <a:pt x="34" y="16"/>
                    <a:pt x="30"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7" name="Freeform 236"/>
            <p:cNvSpPr>
              <a:spLocks noEditPoints="1"/>
            </p:cNvSpPr>
            <p:nvPr/>
          </p:nvSpPr>
          <p:spPr bwMode="auto">
            <a:xfrm>
              <a:off x="3984715" y="5647588"/>
              <a:ext cx="274473" cy="395049"/>
            </a:xfrm>
            <a:custGeom>
              <a:avLst/>
              <a:gdLst>
                <a:gd name="T0" fmla="*/ 125 w 173"/>
                <a:gd name="T1" fmla="*/ 0 h 249"/>
                <a:gd name="T2" fmla="*/ 2 w 173"/>
                <a:gd name="T3" fmla="*/ 244 h 249"/>
                <a:gd name="T4" fmla="*/ 0 w 173"/>
                <a:gd name="T5" fmla="*/ 249 h 249"/>
                <a:gd name="T6" fmla="*/ 0 w 173"/>
                <a:gd name="T7" fmla="*/ 249 h 249"/>
                <a:gd name="T8" fmla="*/ 47 w 173"/>
                <a:gd name="T9" fmla="*/ 249 h 249"/>
                <a:gd name="T10" fmla="*/ 173 w 173"/>
                <a:gd name="T11" fmla="*/ 0 h 249"/>
                <a:gd name="T12" fmla="*/ 125 w 173"/>
                <a:gd name="T13" fmla="*/ 0 h 249"/>
                <a:gd name="T14" fmla="*/ 45 w 173"/>
                <a:gd name="T15" fmla="*/ 244 h 249"/>
                <a:gd name="T16" fmla="*/ 7 w 173"/>
                <a:gd name="T17" fmla="*/ 244 h 249"/>
                <a:gd name="T18" fmla="*/ 128 w 173"/>
                <a:gd name="T19" fmla="*/ 5 h 249"/>
                <a:gd name="T20" fmla="*/ 166 w 173"/>
                <a:gd name="T21" fmla="*/ 5 h 249"/>
                <a:gd name="T22" fmla="*/ 130 w 173"/>
                <a:gd name="T23" fmla="*/ 73 h 249"/>
                <a:gd name="T24" fmla="*/ 45 w 173"/>
                <a:gd name="T25" fmla="*/ 244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49">
                  <a:moveTo>
                    <a:pt x="125" y="0"/>
                  </a:moveTo>
                  <a:lnTo>
                    <a:pt x="2" y="244"/>
                  </a:lnTo>
                  <a:lnTo>
                    <a:pt x="0" y="249"/>
                  </a:lnTo>
                  <a:lnTo>
                    <a:pt x="0" y="249"/>
                  </a:lnTo>
                  <a:lnTo>
                    <a:pt x="47" y="249"/>
                  </a:lnTo>
                  <a:lnTo>
                    <a:pt x="173" y="0"/>
                  </a:lnTo>
                  <a:lnTo>
                    <a:pt x="125" y="0"/>
                  </a:lnTo>
                  <a:close/>
                  <a:moveTo>
                    <a:pt x="45" y="244"/>
                  </a:moveTo>
                  <a:lnTo>
                    <a:pt x="7" y="244"/>
                  </a:lnTo>
                  <a:lnTo>
                    <a:pt x="128" y="5"/>
                  </a:lnTo>
                  <a:lnTo>
                    <a:pt x="166" y="5"/>
                  </a:lnTo>
                  <a:lnTo>
                    <a:pt x="130" y="73"/>
                  </a:lnTo>
                  <a:lnTo>
                    <a:pt x="45" y="244"/>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8" name="Freeform 237"/>
            <p:cNvSpPr>
              <a:spLocks/>
            </p:cNvSpPr>
            <p:nvPr/>
          </p:nvSpPr>
          <p:spPr bwMode="auto">
            <a:xfrm>
              <a:off x="3968849" y="5628549"/>
              <a:ext cx="290338" cy="414088"/>
            </a:xfrm>
            <a:custGeom>
              <a:avLst/>
              <a:gdLst>
                <a:gd name="T0" fmla="*/ 166 w 183"/>
                <a:gd name="T1" fmla="*/ 0 h 261"/>
                <a:gd name="T2" fmla="*/ 126 w 183"/>
                <a:gd name="T3" fmla="*/ 0 h 261"/>
                <a:gd name="T4" fmla="*/ 0 w 183"/>
                <a:gd name="T5" fmla="*/ 246 h 261"/>
                <a:gd name="T6" fmla="*/ 0 w 183"/>
                <a:gd name="T7" fmla="*/ 246 h 261"/>
                <a:gd name="T8" fmla="*/ 10 w 183"/>
                <a:gd name="T9" fmla="*/ 261 h 261"/>
                <a:gd name="T10" fmla="*/ 10 w 183"/>
                <a:gd name="T11" fmla="*/ 261 h 261"/>
                <a:gd name="T12" fmla="*/ 40 w 183"/>
                <a:gd name="T13" fmla="*/ 261 h 261"/>
                <a:gd name="T14" fmla="*/ 43 w 183"/>
                <a:gd name="T15" fmla="*/ 256 h 261"/>
                <a:gd name="T16" fmla="*/ 12 w 183"/>
                <a:gd name="T17" fmla="*/ 256 h 261"/>
                <a:gd name="T18" fmla="*/ 12 w 183"/>
                <a:gd name="T19" fmla="*/ 256 h 261"/>
                <a:gd name="T20" fmla="*/ 5 w 183"/>
                <a:gd name="T21" fmla="*/ 246 h 261"/>
                <a:gd name="T22" fmla="*/ 128 w 183"/>
                <a:gd name="T23" fmla="*/ 5 h 261"/>
                <a:gd name="T24" fmla="*/ 164 w 183"/>
                <a:gd name="T25" fmla="*/ 5 h 261"/>
                <a:gd name="T26" fmla="*/ 173 w 183"/>
                <a:gd name="T27" fmla="*/ 12 h 261"/>
                <a:gd name="T28" fmla="*/ 176 w 183"/>
                <a:gd name="T29" fmla="*/ 14 h 261"/>
                <a:gd name="T30" fmla="*/ 173 w 183"/>
                <a:gd name="T31" fmla="*/ 17 h 261"/>
                <a:gd name="T32" fmla="*/ 176 w 183"/>
                <a:gd name="T33" fmla="*/ 17 h 261"/>
                <a:gd name="T34" fmla="*/ 140 w 183"/>
                <a:gd name="T35" fmla="*/ 85 h 261"/>
                <a:gd name="T36" fmla="*/ 183 w 183"/>
                <a:gd name="T37" fmla="*/ 12 h 261"/>
                <a:gd name="T38" fmla="*/ 183 w 183"/>
                <a:gd name="T39" fmla="*/ 12 h 261"/>
                <a:gd name="T40" fmla="*/ 166 w 183"/>
                <a:gd name="T41" fmla="*/ 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3" h="261">
                  <a:moveTo>
                    <a:pt x="166" y="0"/>
                  </a:moveTo>
                  <a:lnTo>
                    <a:pt x="126" y="0"/>
                  </a:lnTo>
                  <a:lnTo>
                    <a:pt x="0" y="246"/>
                  </a:lnTo>
                  <a:lnTo>
                    <a:pt x="0" y="246"/>
                  </a:lnTo>
                  <a:lnTo>
                    <a:pt x="10" y="261"/>
                  </a:lnTo>
                  <a:lnTo>
                    <a:pt x="10" y="261"/>
                  </a:lnTo>
                  <a:lnTo>
                    <a:pt x="40" y="261"/>
                  </a:lnTo>
                  <a:lnTo>
                    <a:pt x="43" y="256"/>
                  </a:lnTo>
                  <a:lnTo>
                    <a:pt x="12" y="256"/>
                  </a:lnTo>
                  <a:lnTo>
                    <a:pt x="12" y="256"/>
                  </a:lnTo>
                  <a:lnTo>
                    <a:pt x="5" y="246"/>
                  </a:lnTo>
                  <a:lnTo>
                    <a:pt x="128" y="5"/>
                  </a:lnTo>
                  <a:lnTo>
                    <a:pt x="164" y="5"/>
                  </a:lnTo>
                  <a:lnTo>
                    <a:pt x="173" y="12"/>
                  </a:lnTo>
                  <a:lnTo>
                    <a:pt x="176" y="14"/>
                  </a:lnTo>
                  <a:lnTo>
                    <a:pt x="173" y="17"/>
                  </a:lnTo>
                  <a:lnTo>
                    <a:pt x="176" y="17"/>
                  </a:lnTo>
                  <a:lnTo>
                    <a:pt x="140" y="85"/>
                  </a:lnTo>
                  <a:lnTo>
                    <a:pt x="183" y="12"/>
                  </a:lnTo>
                  <a:lnTo>
                    <a:pt x="183" y="12"/>
                  </a:lnTo>
                  <a:lnTo>
                    <a:pt x="166" y="0"/>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0" name="Group 179"/>
          <p:cNvGrpSpPr/>
          <p:nvPr/>
        </p:nvGrpSpPr>
        <p:grpSpPr>
          <a:xfrm>
            <a:off x="8182393" y="3068918"/>
            <a:ext cx="412087" cy="486295"/>
            <a:chOff x="4711354" y="5301720"/>
            <a:chExt cx="414088" cy="488656"/>
          </a:xfrm>
          <a:solidFill>
            <a:schemeClr val="tx2"/>
          </a:solidFill>
        </p:grpSpPr>
        <p:sp>
          <p:nvSpPr>
            <p:cNvPr id="229" name="Freeform 228"/>
            <p:cNvSpPr>
              <a:spLocks noEditPoints="1"/>
            </p:cNvSpPr>
            <p:nvPr/>
          </p:nvSpPr>
          <p:spPr bwMode="auto">
            <a:xfrm>
              <a:off x="4801786" y="5301720"/>
              <a:ext cx="323656" cy="323656"/>
            </a:xfrm>
            <a:custGeom>
              <a:avLst/>
              <a:gdLst>
                <a:gd name="T0" fmla="*/ 43 w 86"/>
                <a:gd name="T1" fmla="*/ 86 h 86"/>
                <a:gd name="T2" fmla="*/ 0 w 86"/>
                <a:gd name="T3" fmla="*/ 43 h 86"/>
                <a:gd name="T4" fmla="*/ 43 w 86"/>
                <a:gd name="T5" fmla="*/ 0 h 86"/>
                <a:gd name="T6" fmla="*/ 86 w 86"/>
                <a:gd name="T7" fmla="*/ 43 h 86"/>
                <a:gd name="T8" fmla="*/ 43 w 86"/>
                <a:gd name="T9" fmla="*/ 86 h 86"/>
                <a:gd name="T10" fmla="*/ 43 w 86"/>
                <a:gd name="T11" fmla="*/ 3 h 86"/>
                <a:gd name="T12" fmla="*/ 3 w 86"/>
                <a:gd name="T13" fmla="*/ 43 h 86"/>
                <a:gd name="T14" fmla="*/ 43 w 86"/>
                <a:gd name="T15" fmla="*/ 83 h 86"/>
                <a:gd name="T16" fmla="*/ 83 w 86"/>
                <a:gd name="T17" fmla="*/ 43 h 86"/>
                <a:gd name="T18" fmla="*/ 43 w 86"/>
                <a:gd name="T19" fmla="*/ 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86"/>
                  </a:moveTo>
                  <a:cubicBezTo>
                    <a:pt x="19" y="86"/>
                    <a:pt x="0" y="67"/>
                    <a:pt x="0" y="43"/>
                  </a:cubicBezTo>
                  <a:cubicBezTo>
                    <a:pt x="0" y="20"/>
                    <a:pt x="19" y="0"/>
                    <a:pt x="43" y="0"/>
                  </a:cubicBezTo>
                  <a:cubicBezTo>
                    <a:pt x="67" y="0"/>
                    <a:pt x="86" y="20"/>
                    <a:pt x="86" y="43"/>
                  </a:cubicBezTo>
                  <a:cubicBezTo>
                    <a:pt x="86" y="67"/>
                    <a:pt x="67" y="86"/>
                    <a:pt x="43" y="86"/>
                  </a:cubicBezTo>
                  <a:close/>
                  <a:moveTo>
                    <a:pt x="43" y="3"/>
                  </a:moveTo>
                  <a:cubicBezTo>
                    <a:pt x="21" y="3"/>
                    <a:pt x="3" y="21"/>
                    <a:pt x="3" y="43"/>
                  </a:cubicBezTo>
                  <a:cubicBezTo>
                    <a:pt x="3" y="65"/>
                    <a:pt x="21" y="83"/>
                    <a:pt x="43" y="83"/>
                  </a:cubicBezTo>
                  <a:cubicBezTo>
                    <a:pt x="65" y="83"/>
                    <a:pt x="83" y="65"/>
                    <a:pt x="83" y="43"/>
                  </a:cubicBezTo>
                  <a:cubicBezTo>
                    <a:pt x="83" y="21"/>
                    <a:pt x="65" y="3"/>
                    <a:pt x="43"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0" name="Freeform 229"/>
            <p:cNvSpPr>
              <a:spLocks noEditPoints="1"/>
            </p:cNvSpPr>
            <p:nvPr/>
          </p:nvSpPr>
          <p:spPr bwMode="auto">
            <a:xfrm>
              <a:off x="4835104" y="5335037"/>
              <a:ext cx="257020" cy="260193"/>
            </a:xfrm>
            <a:custGeom>
              <a:avLst/>
              <a:gdLst>
                <a:gd name="T0" fmla="*/ 34 w 68"/>
                <a:gd name="T1" fmla="*/ 69 h 69"/>
                <a:gd name="T2" fmla="*/ 0 w 68"/>
                <a:gd name="T3" fmla="*/ 34 h 69"/>
                <a:gd name="T4" fmla="*/ 34 w 68"/>
                <a:gd name="T5" fmla="*/ 0 h 69"/>
                <a:gd name="T6" fmla="*/ 68 w 68"/>
                <a:gd name="T7" fmla="*/ 34 h 69"/>
                <a:gd name="T8" fmla="*/ 34 w 68"/>
                <a:gd name="T9" fmla="*/ 69 h 69"/>
                <a:gd name="T10" fmla="*/ 34 w 68"/>
                <a:gd name="T11" fmla="*/ 3 h 69"/>
                <a:gd name="T12" fmla="*/ 3 w 68"/>
                <a:gd name="T13" fmla="*/ 34 h 69"/>
                <a:gd name="T14" fmla="*/ 34 w 68"/>
                <a:gd name="T15" fmla="*/ 66 h 69"/>
                <a:gd name="T16" fmla="*/ 65 w 68"/>
                <a:gd name="T17" fmla="*/ 34 h 69"/>
                <a:gd name="T18" fmla="*/ 34 w 68"/>
                <a:gd name="T19" fmla="*/ 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69">
                  <a:moveTo>
                    <a:pt x="34" y="69"/>
                  </a:moveTo>
                  <a:cubicBezTo>
                    <a:pt x="15" y="69"/>
                    <a:pt x="0" y="53"/>
                    <a:pt x="0" y="34"/>
                  </a:cubicBezTo>
                  <a:cubicBezTo>
                    <a:pt x="0" y="15"/>
                    <a:pt x="15" y="0"/>
                    <a:pt x="34" y="0"/>
                  </a:cubicBezTo>
                  <a:cubicBezTo>
                    <a:pt x="53" y="0"/>
                    <a:pt x="68" y="15"/>
                    <a:pt x="68" y="34"/>
                  </a:cubicBezTo>
                  <a:cubicBezTo>
                    <a:pt x="68" y="53"/>
                    <a:pt x="53" y="69"/>
                    <a:pt x="34" y="69"/>
                  </a:cubicBezTo>
                  <a:close/>
                  <a:moveTo>
                    <a:pt x="34" y="3"/>
                  </a:moveTo>
                  <a:cubicBezTo>
                    <a:pt x="17" y="3"/>
                    <a:pt x="3" y="17"/>
                    <a:pt x="3" y="34"/>
                  </a:cubicBezTo>
                  <a:cubicBezTo>
                    <a:pt x="3" y="51"/>
                    <a:pt x="17" y="66"/>
                    <a:pt x="34" y="66"/>
                  </a:cubicBezTo>
                  <a:cubicBezTo>
                    <a:pt x="51" y="66"/>
                    <a:pt x="65" y="51"/>
                    <a:pt x="65" y="34"/>
                  </a:cubicBezTo>
                  <a:cubicBezTo>
                    <a:pt x="65" y="17"/>
                    <a:pt x="51" y="3"/>
                    <a:pt x="34"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1" name="Freeform 230"/>
            <p:cNvSpPr>
              <a:spLocks/>
            </p:cNvSpPr>
            <p:nvPr/>
          </p:nvSpPr>
          <p:spPr bwMode="auto">
            <a:xfrm>
              <a:off x="4711354" y="5584125"/>
              <a:ext cx="199905" cy="206251"/>
            </a:xfrm>
            <a:custGeom>
              <a:avLst/>
              <a:gdLst>
                <a:gd name="T0" fmla="*/ 8 w 53"/>
                <a:gd name="T1" fmla="*/ 55 h 55"/>
                <a:gd name="T2" fmla="*/ 8 w 53"/>
                <a:gd name="T3" fmla="*/ 55 h 55"/>
                <a:gd name="T4" fmla="*/ 4 w 53"/>
                <a:gd name="T5" fmla="*/ 53 h 55"/>
                <a:gd name="T6" fmla="*/ 40 w 53"/>
                <a:gd name="T7" fmla="*/ 0 h 55"/>
                <a:gd name="T8" fmla="*/ 42 w 53"/>
                <a:gd name="T9" fmla="*/ 2 h 55"/>
                <a:gd name="T10" fmla="*/ 6 w 53"/>
                <a:gd name="T11" fmla="*/ 51 h 55"/>
                <a:gd name="T12" fmla="*/ 8 w 53"/>
                <a:gd name="T13" fmla="*/ 52 h 55"/>
                <a:gd name="T14" fmla="*/ 50 w 53"/>
                <a:gd name="T15" fmla="*/ 6 h 55"/>
                <a:gd name="T16" fmla="*/ 53 w 53"/>
                <a:gd name="T17" fmla="*/ 8 h 55"/>
                <a:gd name="T18" fmla="*/ 8 w 53"/>
                <a:gd name="T19"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8" y="55"/>
                  </a:moveTo>
                  <a:cubicBezTo>
                    <a:pt x="8" y="55"/>
                    <a:pt x="8" y="55"/>
                    <a:pt x="8" y="55"/>
                  </a:cubicBezTo>
                  <a:cubicBezTo>
                    <a:pt x="6" y="55"/>
                    <a:pt x="5" y="54"/>
                    <a:pt x="4" y="53"/>
                  </a:cubicBezTo>
                  <a:cubicBezTo>
                    <a:pt x="0" y="45"/>
                    <a:pt x="31" y="10"/>
                    <a:pt x="40" y="0"/>
                  </a:cubicBezTo>
                  <a:cubicBezTo>
                    <a:pt x="42" y="2"/>
                    <a:pt x="42" y="2"/>
                    <a:pt x="42" y="2"/>
                  </a:cubicBezTo>
                  <a:cubicBezTo>
                    <a:pt x="23" y="23"/>
                    <a:pt x="4" y="47"/>
                    <a:pt x="6" y="51"/>
                  </a:cubicBezTo>
                  <a:cubicBezTo>
                    <a:pt x="7" y="52"/>
                    <a:pt x="7" y="52"/>
                    <a:pt x="8" y="52"/>
                  </a:cubicBezTo>
                  <a:cubicBezTo>
                    <a:pt x="15" y="52"/>
                    <a:pt x="32" y="38"/>
                    <a:pt x="50" y="6"/>
                  </a:cubicBezTo>
                  <a:cubicBezTo>
                    <a:pt x="53" y="8"/>
                    <a:pt x="53" y="8"/>
                    <a:pt x="53" y="8"/>
                  </a:cubicBezTo>
                  <a:cubicBezTo>
                    <a:pt x="35" y="39"/>
                    <a:pt x="17" y="55"/>
                    <a:pt x="8"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2" name="Freeform 231"/>
            <p:cNvSpPr>
              <a:spLocks/>
            </p:cNvSpPr>
            <p:nvPr/>
          </p:nvSpPr>
          <p:spPr bwMode="auto">
            <a:xfrm>
              <a:off x="5009624" y="5376288"/>
              <a:ext cx="52356" cy="82500"/>
            </a:xfrm>
            <a:custGeom>
              <a:avLst/>
              <a:gdLst>
                <a:gd name="T0" fmla="*/ 11 w 14"/>
                <a:gd name="T1" fmla="*/ 22 h 22"/>
                <a:gd name="T2" fmla="*/ 0 w 14"/>
                <a:gd name="T3" fmla="*/ 3 h 22"/>
                <a:gd name="T4" fmla="*/ 1 w 14"/>
                <a:gd name="T5" fmla="*/ 0 h 22"/>
                <a:gd name="T6" fmla="*/ 14 w 14"/>
                <a:gd name="T7" fmla="*/ 21 h 22"/>
                <a:gd name="T8" fmla="*/ 11 w 14"/>
                <a:gd name="T9" fmla="*/ 22 h 22"/>
              </a:gdLst>
              <a:ahLst/>
              <a:cxnLst>
                <a:cxn ang="0">
                  <a:pos x="T0" y="T1"/>
                </a:cxn>
                <a:cxn ang="0">
                  <a:pos x="T2" y="T3"/>
                </a:cxn>
                <a:cxn ang="0">
                  <a:pos x="T4" y="T5"/>
                </a:cxn>
                <a:cxn ang="0">
                  <a:pos x="T6" y="T7"/>
                </a:cxn>
                <a:cxn ang="0">
                  <a:pos x="T8" y="T9"/>
                </a:cxn>
              </a:cxnLst>
              <a:rect l="0" t="0" r="r" b="b"/>
              <a:pathLst>
                <a:path w="14" h="22">
                  <a:moveTo>
                    <a:pt x="11" y="22"/>
                  </a:moveTo>
                  <a:cubicBezTo>
                    <a:pt x="9" y="7"/>
                    <a:pt x="0" y="3"/>
                    <a:pt x="0" y="3"/>
                  </a:cubicBezTo>
                  <a:cubicBezTo>
                    <a:pt x="1" y="0"/>
                    <a:pt x="1" y="0"/>
                    <a:pt x="1" y="0"/>
                  </a:cubicBezTo>
                  <a:cubicBezTo>
                    <a:pt x="2" y="0"/>
                    <a:pt x="12" y="5"/>
                    <a:pt x="14" y="21"/>
                  </a:cubicBezTo>
                  <a:lnTo>
                    <a:pt x="11" y="22"/>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1" name="Group 180"/>
          <p:cNvGrpSpPr/>
          <p:nvPr/>
        </p:nvGrpSpPr>
        <p:grpSpPr>
          <a:xfrm>
            <a:off x="9171227" y="1792495"/>
            <a:ext cx="337881" cy="336301"/>
            <a:chOff x="5698186" y="4535417"/>
            <a:chExt cx="339521" cy="337934"/>
          </a:xfrm>
          <a:solidFill>
            <a:schemeClr val="tx2"/>
          </a:solidFill>
        </p:grpSpPr>
        <p:sp>
          <p:nvSpPr>
            <p:cNvPr id="224" name="Freeform 223"/>
            <p:cNvSpPr>
              <a:spLocks noEditPoints="1"/>
            </p:cNvSpPr>
            <p:nvPr/>
          </p:nvSpPr>
          <p:spPr bwMode="auto">
            <a:xfrm>
              <a:off x="5698186" y="4535417"/>
              <a:ext cx="339521" cy="337934"/>
            </a:xfrm>
            <a:custGeom>
              <a:avLst/>
              <a:gdLst>
                <a:gd name="T0" fmla="*/ 45 w 90"/>
                <a:gd name="T1" fmla="*/ 90 h 90"/>
                <a:gd name="T2" fmla="*/ 0 w 90"/>
                <a:gd name="T3" fmla="*/ 45 h 90"/>
                <a:gd name="T4" fmla="*/ 45 w 90"/>
                <a:gd name="T5" fmla="*/ 0 h 90"/>
                <a:gd name="T6" fmla="*/ 90 w 90"/>
                <a:gd name="T7" fmla="*/ 45 h 90"/>
                <a:gd name="T8" fmla="*/ 45 w 90"/>
                <a:gd name="T9" fmla="*/ 90 h 90"/>
                <a:gd name="T10" fmla="*/ 45 w 90"/>
                <a:gd name="T11" fmla="*/ 3 h 90"/>
                <a:gd name="T12" fmla="*/ 3 w 90"/>
                <a:gd name="T13" fmla="*/ 45 h 90"/>
                <a:gd name="T14" fmla="*/ 45 w 90"/>
                <a:gd name="T15" fmla="*/ 87 h 90"/>
                <a:gd name="T16" fmla="*/ 87 w 90"/>
                <a:gd name="T17" fmla="*/ 45 h 90"/>
                <a:gd name="T18" fmla="*/ 45 w 90"/>
                <a:gd name="T19" fmla="*/ 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45" y="90"/>
                  </a:moveTo>
                  <a:cubicBezTo>
                    <a:pt x="20" y="90"/>
                    <a:pt x="0" y="70"/>
                    <a:pt x="0" y="45"/>
                  </a:cubicBezTo>
                  <a:cubicBezTo>
                    <a:pt x="0" y="21"/>
                    <a:pt x="20" y="0"/>
                    <a:pt x="45" y="0"/>
                  </a:cubicBezTo>
                  <a:cubicBezTo>
                    <a:pt x="70" y="0"/>
                    <a:pt x="90" y="21"/>
                    <a:pt x="90" y="45"/>
                  </a:cubicBezTo>
                  <a:cubicBezTo>
                    <a:pt x="90" y="70"/>
                    <a:pt x="70" y="90"/>
                    <a:pt x="45" y="90"/>
                  </a:cubicBezTo>
                  <a:close/>
                  <a:moveTo>
                    <a:pt x="45" y="3"/>
                  </a:moveTo>
                  <a:cubicBezTo>
                    <a:pt x="22" y="3"/>
                    <a:pt x="3" y="22"/>
                    <a:pt x="3" y="45"/>
                  </a:cubicBezTo>
                  <a:cubicBezTo>
                    <a:pt x="3" y="69"/>
                    <a:pt x="22" y="87"/>
                    <a:pt x="45" y="87"/>
                  </a:cubicBezTo>
                  <a:cubicBezTo>
                    <a:pt x="68" y="87"/>
                    <a:pt x="87" y="69"/>
                    <a:pt x="87" y="45"/>
                  </a:cubicBezTo>
                  <a:cubicBezTo>
                    <a:pt x="87" y="22"/>
                    <a:pt x="68" y="3"/>
                    <a:pt x="45"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5" name="Freeform 224"/>
            <p:cNvSpPr>
              <a:spLocks noEditPoints="1"/>
            </p:cNvSpPr>
            <p:nvPr/>
          </p:nvSpPr>
          <p:spPr bwMode="auto">
            <a:xfrm>
              <a:off x="5733090" y="4573495"/>
              <a:ext cx="271300" cy="266540"/>
            </a:xfrm>
            <a:custGeom>
              <a:avLst/>
              <a:gdLst>
                <a:gd name="T0" fmla="*/ 36 w 72"/>
                <a:gd name="T1" fmla="*/ 71 h 71"/>
                <a:gd name="T2" fmla="*/ 0 w 72"/>
                <a:gd name="T3" fmla="*/ 35 h 71"/>
                <a:gd name="T4" fmla="*/ 36 w 72"/>
                <a:gd name="T5" fmla="*/ 0 h 71"/>
                <a:gd name="T6" fmla="*/ 72 w 72"/>
                <a:gd name="T7" fmla="*/ 35 h 71"/>
                <a:gd name="T8" fmla="*/ 36 w 72"/>
                <a:gd name="T9" fmla="*/ 71 h 71"/>
                <a:gd name="T10" fmla="*/ 36 w 72"/>
                <a:gd name="T11" fmla="*/ 3 h 71"/>
                <a:gd name="T12" fmla="*/ 3 w 72"/>
                <a:gd name="T13" fmla="*/ 35 h 71"/>
                <a:gd name="T14" fmla="*/ 36 w 72"/>
                <a:gd name="T15" fmla="*/ 68 h 71"/>
                <a:gd name="T16" fmla="*/ 69 w 72"/>
                <a:gd name="T17" fmla="*/ 35 h 71"/>
                <a:gd name="T18" fmla="*/ 36 w 72"/>
                <a:gd name="T19" fmla="*/ 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1">
                  <a:moveTo>
                    <a:pt x="36" y="71"/>
                  </a:moveTo>
                  <a:cubicBezTo>
                    <a:pt x="16" y="71"/>
                    <a:pt x="0" y="55"/>
                    <a:pt x="0" y="35"/>
                  </a:cubicBezTo>
                  <a:cubicBezTo>
                    <a:pt x="0" y="16"/>
                    <a:pt x="16" y="0"/>
                    <a:pt x="36" y="0"/>
                  </a:cubicBezTo>
                  <a:cubicBezTo>
                    <a:pt x="56" y="0"/>
                    <a:pt x="72" y="16"/>
                    <a:pt x="72" y="35"/>
                  </a:cubicBezTo>
                  <a:cubicBezTo>
                    <a:pt x="72" y="55"/>
                    <a:pt x="56" y="71"/>
                    <a:pt x="36" y="71"/>
                  </a:cubicBezTo>
                  <a:close/>
                  <a:moveTo>
                    <a:pt x="36" y="3"/>
                  </a:moveTo>
                  <a:cubicBezTo>
                    <a:pt x="18" y="3"/>
                    <a:pt x="3" y="17"/>
                    <a:pt x="3" y="35"/>
                  </a:cubicBezTo>
                  <a:cubicBezTo>
                    <a:pt x="3" y="53"/>
                    <a:pt x="18" y="68"/>
                    <a:pt x="36" y="68"/>
                  </a:cubicBezTo>
                  <a:cubicBezTo>
                    <a:pt x="54" y="68"/>
                    <a:pt x="69" y="53"/>
                    <a:pt x="69" y="35"/>
                  </a:cubicBezTo>
                  <a:cubicBezTo>
                    <a:pt x="69" y="17"/>
                    <a:pt x="54" y="3"/>
                    <a:pt x="36"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6" name="Freeform 225"/>
            <p:cNvSpPr>
              <a:spLocks noEditPoints="1"/>
            </p:cNvSpPr>
            <p:nvPr/>
          </p:nvSpPr>
          <p:spPr bwMode="auto">
            <a:xfrm>
              <a:off x="5845734" y="4686140"/>
              <a:ext cx="41250" cy="41250"/>
            </a:xfrm>
            <a:custGeom>
              <a:avLst/>
              <a:gdLst>
                <a:gd name="T0" fmla="*/ 6 w 11"/>
                <a:gd name="T1" fmla="*/ 11 h 11"/>
                <a:gd name="T2" fmla="*/ 0 w 11"/>
                <a:gd name="T3" fmla="*/ 5 h 11"/>
                <a:gd name="T4" fmla="*/ 6 w 11"/>
                <a:gd name="T5" fmla="*/ 0 h 11"/>
                <a:gd name="T6" fmla="*/ 11 w 11"/>
                <a:gd name="T7" fmla="*/ 5 h 11"/>
                <a:gd name="T8" fmla="*/ 6 w 11"/>
                <a:gd name="T9" fmla="*/ 11 h 11"/>
                <a:gd name="T10" fmla="*/ 6 w 11"/>
                <a:gd name="T11" fmla="*/ 3 h 11"/>
                <a:gd name="T12" fmla="*/ 3 w 11"/>
                <a:gd name="T13" fmla="*/ 5 h 11"/>
                <a:gd name="T14" fmla="*/ 6 w 11"/>
                <a:gd name="T15" fmla="*/ 8 h 11"/>
                <a:gd name="T16" fmla="*/ 8 w 11"/>
                <a:gd name="T17" fmla="*/ 5 h 11"/>
                <a:gd name="T18" fmla="*/ 6 w 11"/>
                <a:gd name="T1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1">
                  <a:moveTo>
                    <a:pt x="6" y="11"/>
                  </a:moveTo>
                  <a:cubicBezTo>
                    <a:pt x="3" y="11"/>
                    <a:pt x="0" y="9"/>
                    <a:pt x="0" y="5"/>
                  </a:cubicBezTo>
                  <a:cubicBezTo>
                    <a:pt x="0" y="2"/>
                    <a:pt x="3" y="0"/>
                    <a:pt x="6" y="0"/>
                  </a:cubicBezTo>
                  <a:cubicBezTo>
                    <a:pt x="9" y="0"/>
                    <a:pt x="11" y="2"/>
                    <a:pt x="11" y="5"/>
                  </a:cubicBezTo>
                  <a:cubicBezTo>
                    <a:pt x="11" y="9"/>
                    <a:pt x="9" y="11"/>
                    <a:pt x="6" y="11"/>
                  </a:cubicBezTo>
                  <a:close/>
                  <a:moveTo>
                    <a:pt x="6" y="3"/>
                  </a:moveTo>
                  <a:cubicBezTo>
                    <a:pt x="4" y="3"/>
                    <a:pt x="3" y="4"/>
                    <a:pt x="3" y="5"/>
                  </a:cubicBezTo>
                  <a:cubicBezTo>
                    <a:pt x="3" y="7"/>
                    <a:pt x="4" y="8"/>
                    <a:pt x="6" y="8"/>
                  </a:cubicBezTo>
                  <a:cubicBezTo>
                    <a:pt x="7" y="8"/>
                    <a:pt x="8" y="7"/>
                    <a:pt x="8" y="5"/>
                  </a:cubicBezTo>
                  <a:cubicBezTo>
                    <a:pt x="8" y="4"/>
                    <a:pt x="7" y="3"/>
                    <a:pt x="6"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7" name="Freeform 226"/>
            <p:cNvSpPr>
              <a:spLocks/>
            </p:cNvSpPr>
            <p:nvPr/>
          </p:nvSpPr>
          <p:spPr bwMode="auto">
            <a:xfrm>
              <a:off x="5853667" y="4598880"/>
              <a:ext cx="30145" cy="98366"/>
            </a:xfrm>
            <a:custGeom>
              <a:avLst/>
              <a:gdLst>
                <a:gd name="T0" fmla="*/ 5 w 8"/>
                <a:gd name="T1" fmla="*/ 26 h 26"/>
                <a:gd name="T2" fmla="*/ 4 w 8"/>
                <a:gd name="T3" fmla="*/ 6 h 26"/>
                <a:gd name="T4" fmla="*/ 3 w 8"/>
                <a:gd name="T5" fmla="*/ 24 h 26"/>
                <a:gd name="T6" fmla="*/ 0 w 8"/>
                <a:gd name="T7" fmla="*/ 24 h 26"/>
                <a:gd name="T8" fmla="*/ 3 w 8"/>
                <a:gd name="T9" fmla="*/ 1 h 26"/>
                <a:gd name="T10" fmla="*/ 5 w 8"/>
                <a:gd name="T11" fmla="*/ 1 h 26"/>
                <a:gd name="T12" fmla="*/ 8 w 8"/>
                <a:gd name="T13" fmla="*/ 26 h 26"/>
                <a:gd name="T14" fmla="*/ 5 w 8"/>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6">
                  <a:moveTo>
                    <a:pt x="5" y="26"/>
                  </a:moveTo>
                  <a:cubicBezTo>
                    <a:pt x="5" y="18"/>
                    <a:pt x="5" y="10"/>
                    <a:pt x="4" y="6"/>
                  </a:cubicBezTo>
                  <a:cubicBezTo>
                    <a:pt x="3" y="10"/>
                    <a:pt x="3" y="17"/>
                    <a:pt x="3" y="24"/>
                  </a:cubicBezTo>
                  <a:cubicBezTo>
                    <a:pt x="0" y="24"/>
                    <a:pt x="0" y="24"/>
                    <a:pt x="0" y="24"/>
                  </a:cubicBezTo>
                  <a:cubicBezTo>
                    <a:pt x="0" y="15"/>
                    <a:pt x="0" y="3"/>
                    <a:pt x="3" y="1"/>
                  </a:cubicBezTo>
                  <a:cubicBezTo>
                    <a:pt x="4" y="0"/>
                    <a:pt x="4" y="0"/>
                    <a:pt x="5" y="1"/>
                  </a:cubicBezTo>
                  <a:cubicBezTo>
                    <a:pt x="6" y="1"/>
                    <a:pt x="8" y="2"/>
                    <a:pt x="8" y="26"/>
                  </a:cubicBezTo>
                  <a:lnTo>
                    <a:pt x="5" y="26"/>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8" name="Freeform 227"/>
            <p:cNvSpPr>
              <a:spLocks/>
            </p:cNvSpPr>
            <p:nvPr/>
          </p:nvSpPr>
          <p:spPr bwMode="auto">
            <a:xfrm>
              <a:off x="5763233" y="4689313"/>
              <a:ext cx="93606" cy="44423"/>
            </a:xfrm>
            <a:custGeom>
              <a:avLst/>
              <a:gdLst>
                <a:gd name="T0" fmla="*/ 5 w 25"/>
                <a:gd name="T1" fmla="*/ 12 h 12"/>
                <a:gd name="T2" fmla="*/ 1 w 25"/>
                <a:gd name="T3" fmla="*/ 11 h 12"/>
                <a:gd name="T4" fmla="*/ 0 w 25"/>
                <a:gd name="T5" fmla="*/ 9 h 12"/>
                <a:gd name="T6" fmla="*/ 24 w 25"/>
                <a:gd name="T7" fmla="*/ 0 h 12"/>
                <a:gd name="T8" fmla="*/ 25 w 25"/>
                <a:gd name="T9" fmla="*/ 3 h 12"/>
                <a:gd name="T10" fmla="*/ 6 w 25"/>
                <a:gd name="T11" fmla="*/ 9 h 12"/>
                <a:gd name="T12" fmla="*/ 24 w 25"/>
                <a:gd name="T13" fmla="*/ 6 h 12"/>
                <a:gd name="T14" fmla="*/ 24 w 25"/>
                <a:gd name="T15" fmla="*/ 8 h 12"/>
                <a:gd name="T16" fmla="*/ 5 w 25"/>
                <a:gd name="T17"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12">
                  <a:moveTo>
                    <a:pt x="5" y="12"/>
                  </a:moveTo>
                  <a:cubicBezTo>
                    <a:pt x="3" y="12"/>
                    <a:pt x="2" y="11"/>
                    <a:pt x="1" y="11"/>
                  </a:cubicBezTo>
                  <a:cubicBezTo>
                    <a:pt x="0" y="10"/>
                    <a:pt x="0" y="9"/>
                    <a:pt x="0" y="9"/>
                  </a:cubicBezTo>
                  <a:cubicBezTo>
                    <a:pt x="1" y="8"/>
                    <a:pt x="1" y="6"/>
                    <a:pt x="24" y="0"/>
                  </a:cubicBezTo>
                  <a:cubicBezTo>
                    <a:pt x="25" y="3"/>
                    <a:pt x="25" y="3"/>
                    <a:pt x="25" y="3"/>
                  </a:cubicBezTo>
                  <a:cubicBezTo>
                    <a:pt x="18" y="5"/>
                    <a:pt x="10" y="7"/>
                    <a:pt x="6" y="9"/>
                  </a:cubicBezTo>
                  <a:cubicBezTo>
                    <a:pt x="10" y="8"/>
                    <a:pt x="17" y="7"/>
                    <a:pt x="24" y="6"/>
                  </a:cubicBezTo>
                  <a:cubicBezTo>
                    <a:pt x="24" y="8"/>
                    <a:pt x="24" y="8"/>
                    <a:pt x="24" y="8"/>
                  </a:cubicBezTo>
                  <a:cubicBezTo>
                    <a:pt x="18" y="10"/>
                    <a:pt x="10" y="12"/>
                    <a:pt x="5"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2" name="Group 181"/>
          <p:cNvGrpSpPr/>
          <p:nvPr/>
        </p:nvGrpSpPr>
        <p:grpSpPr>
          <a:xfrm>
            <a:off x="9565411" y="986220"/>
            <a:ext cx="423139" cy="423140"/>
            <a:chOff x="5623618" y="3915078"/>
            <a:chExt cx="425193" cy="425194"/>
          </a:xfrm>
          <a:solidFill>
            <a:schemeClr val="tx2"/>
          </a:solidFill>
        </p:grpSpPr>
        <p:sp>
          <p:nvSpPr>
            <p:cNvPr id="219" name="Rectangle 218"/>
            <p:cNvSpPr>
              <a:spLocks noChangeArrowheads="1"/>
            </p:cNvSpPr>
            <p:nvPr/>
          </p:nvSpPr>
          <p:spPr bwMode="auto">
            <a:xfrm>
              <a:off x="5653762" y="3942049"/>
              <a:ext cx="11106" cy="376011"/>
            </a:xfrm>
            <a:prstGeom prst="rect">
              <a:avLst/>
            </a:pr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0" name="Freeform 219"/>
            <p:cNvSpPr>
              <a:spLocks/>
            </p:cNvSpPr>
            <p:nvPr/>
          </p:nvSpPr>
          <p:spPr bwMode="auto">
            <a:xfrm>
              <a:off x="5623618" y="3915078"/>
              <a:ext cx="60288" cy="82500"/>
            </a:xfrm>
            <a:custGeom>
              <a:avLst/>
              <a:gdLst>
                <a:gd name="T0" fmla="*/ 7 w 38"/>
                <a:gd name="T1" fmla="*/ 52 h 52"/>
                <a:gd name="T2" fmla="*/ 0 w 38"/>
                <a:gd name="T3" fmla="*/ 48 h 52"/>
                <a:gd name="T4" fmla="*/ 21 w 38"/>
                <a:gd name="T5" fmla="*/ 0 h 52"/>
                <a:gd name="T6" fmla="*/ 38 w 38"/>
                <a:gd name="T7" fmla="*/ 45 h 52"/>
                <a:gd name="T8" fmla="*/ 31 w 38"/>
                <a:gd name="T9" fmla="*/ 48 h 52"/>
                <a:gd name="T10" fmla="*/ 21 w 38"/>
                <a:gd name="T11" fmla="*/ 19 h 52"/>
                <a:gd name="T12" fmla="*/ 7 w 38"/>
                <a:gd name="T13" fmla="*/ 52 h 52"/>
              </a:gdLst>
              <a:ahLst/>
              <a:cxnLst>
                <a:cxn ang="0">
                  <a:pos x="T0" y="T1"/>
                </a:cxn>
                <a:cxn ang="0">
                  <a:pos x="T2" y="T3"/>
                </a:cxn>
                <a:cxn ang="0">
                  <a:pos x="T4" y="T5"/>
                </a:cxn>
                <a:cxn ang="0">
                  <a:pos x="T6" y="T7"/>
                </a:cxn>
                <a:cxn ang="0">
                  <a:pos x="T8" y="T9"/>
                </a:cxn>
                <a:cxn ang="0">
                  <a:pos x="T10" y="T11"/>
                </a:cxn>
                <a:cxn ang="0">
                  <a:pos x="T12" y="T13"/>
                </a:cxn>
              </a:cxnLst>
              <a:rect l="0" t="0" r="r" b="b"/>
              <a:pathLst>
                <a:path w="38" h="52">
                  <a:moveTo>
                    <a:pt x="7" y="52"/>
                  </a:moveTo>
                  <a:lnTo>
                    <a:pt x="0" y="48"/>
                  </a:lnTo>
                  <a:lnTo>
                    <a:pt x="21" y="0"/>
                  </a:lnTo>
                  <a:lnTo>
                    <a:pt x="38" y="45"/>
                  </a:lnTo>
                  <a:lnTo>
                    <a:pt x="31" y="48"/>
                  </a:lnTo>
                  <a:lnTo>
                    <a:pt x="21" y="19"/>
                  </a:lnTo>
                  <a:lnTo>
                    <a:pt x="7" y="52"/>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1" name="Rectangle 220"/>
            <p:cNvSpPr>
              <a:spLocks noChangeArrowheads="1"/>
            </p:cNvSpPr>
            <p:nvPr/>
          </p:nvSpPr>
          <p:spPr bwMode="auto">
            <a:xfrm>
              <a:off x="5653762" y="4305369"/>
              <a:ext cx="369666" cy="12692"/>
            </a:xfrm>
            <a:prstGeom prst="rect">
              <a:avLst/>
            </a:pr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2" name="Freeform 221"/>
            <p:cNvSpPr>
              <a:spLocks/>
            </p:cNvSpPr>
            <p:nvPr/>
          </p:nvSpPr>
          <p:spPr bwMode="auto">
            <a:xfrm>
              <a:off x="5969484" y="4279984"/>
              <a:ext cx="79327" cy="60288"/>
            </a:xfrm>
            <a:custGeom>
              <a:avLst/>
              <a:gdLst>
                <a:gd name="T0" fmla="*/ 5 w 50"/>
                <a:gd name="T1" fmla="*/ 38 h 38"/>
                <a:gd name="T2" fmla="*/ 3 w 50"/>
                <a:gd name="T3" fmla="*/ 31 h 38"/>
                <a:gd name="T4" fmla="*/ 31 w 50"/>
                <a:gd name="T5" fmla="*/ 21 h 38"/>
                <a:gd name="T6" fmla="*/ 0 w 50"/>
                <a:gd name="T7" fmla="*/ 7 h 38"/>
                <a:gd name="T8" fmla="*/ 3 w 50"/>
                <a:gd name="T9" fmla="*/ 0 h 38"/>
                <a:gd name="T10" fmla="*/ 50 w 50"/>
                <a:gd name="T11" fmla="*/ 21 h 38"/>
                <a:gd name="T12" fmla="*/ 5 w 50"/>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50" h="38">
                  <a:moveTo>
                    <a:pt x="5" y="38"/>
                  </a:moveTo>
                  <a:lnTo>
                    <a:pt x="3" y="31"/>
                  </a:lnTo>
                  <a:lnTo>
                    <a:pt x="31" y="21"/>
                  </a:lnTo>
                  <a:lnTo>
                    <a:pt x="0" y="7"/>
                  </a:lnTo>
                  <a:lnTo>
                    <a:pt x="3" y="0"/>
                  </a:lnTo>
                  <a:lnTo>
                    <a:pt x="50" y="21"/>
                  </a:lnTo>
                  <a:lnTo>
                    <a:pt x="5" y="38"/>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3" name="Freeform 222"/>
            <p:cNvSpPr>
              <a:spLocks/>
            </p:cNvSpPr>
            <p:nvPr/>
          </p:nvSpPr>
          <p:spPr bwMode="auto">
            <a:xfrm>
              <a:off x="5653762" y="4084838"/>
              <a:ext cx="304617" cy="228463"/>
            </a:xfrm>
            <a:custGeom>
              <a:avLst/>
              <a:gdLst>
                <a:gd name="T0" fmla="*/ 78 w 81"/>
                <a:gd name="T1" fmla="*/ 61 h 61"/>
                <a:gd name="T2" fmla="*/ 63 w 81"/>
                <a:gd name="T3" fmla="*/ 5 h 61"/>
                <a:gd name="T4" fmla="*/ 55 w 81"/>
                <a:gd name="T5" fmla="*/ 4 h 61"/>
                <a:gd name="T6" fmla="*/ 48 w 81"/>
                <a:gd name="T7" fmla="*/ 23 h 61"/>
                <a:gd name="T8" fmla="*/ 39 w 81"/>
                <a:gd name="T9" fmla="*/ 44 h 61"/>
                <a:gd name="T10" fmla="*/ 23 w 81"/>
                <a:gd name="T11" fmla="*/ 37 h 61"/>
                <a:gd name="T12" fmla="*/ 15 w 81"/>
                <a:gd name="T13" fmla="*/ 28 h 61"/>
                <a:gd name="T14" fmla="*/ 13 w 81"/>
                <a:gd name="T15" fmla="*/ 29 h 61"/>
                <a:gd name="T16" fmla="*/ 3 w 81"/>
                <a:gd name="T17" fmla="*/ 59 h 61"/>
                <a:gd name="T18" fmla="*/ 0 w 81"/>
                <a:gd name="T19" fmla="*/ 58 h 61"/>
                <a:gd name="T20" fmla="*/ 11 w 81"/>
                <a:gd name="T21" fmla="*/ 26 h 61"/>
                <a:gd name="T22" fmla="*/ 16 w 81"/>
                <a:gd name="T23" fmla="*/ 26 h 61"/>
                <a:gd name="T24" fmla="*/ 26 w 81"/>
                <a:gd name="T25" fmla="*/ 35 h 61"/>
                <a:gd name="T26" fmla="*/ 38 w 81"/>
                <a:gd name="T27" fmla="*/ 41 h 61"/>
                <a:gd name="T28" fmla="*/ 45 w 81"/>
                <a:gd name="T29" fmla="*/ 23 h 61"/>
                <a:gd name="T30" fmla="*/ 54 w 81"/>
                <a:gd name="T31" fmla="*/ 2 h 61"/>
                <a:gd name="T32" fmla="*/ 64 w 81"/>
                <a:gd name="T33" fmla="*/ 3 h 61"/>
                <a:gd name="T34" fmla="*/ 81 w 81"/>
                <a:gd name="T35" fmla="*/ 61 h 61"/>
                <a:gd name="T36" fmla="*/ 78 w 81"/>
                <a:gd name="T37"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1" h="61">
                  <a:moveTo>
                    <a:pt x="78" y="61"/>
                  </a:moveTo>
                  <a:cubicBezTo>
                    <a:pt x="78" y="47"/>
                    <a:pt x="75" y="11"/>
                    <a:pt x="63" y="5"/>
                  </a:cubicBezTo>
                  <a:cubicBezTo>
                    <a:pt x="60" y="4"/>
                    <a:pt x="57" y="3"/>
                    <a:pt x="55" y="4"/>
                  </a:cubicBezTo>
                  <a:cubicBezTo>
                    <a:pt x="51" y="7"/>
                    <a:pt x="50" y="15"/>
                    <a:pt x="48" y="23"/>
                  </a:cubicBezTo>
                  <a:cubicBezTo>
                    <a:pt x="47" y="33"/>
                    <a:pt x="45" y="41"/>
                    <a:pt x="39" y="44"/>
                  </a:cubicBezTo>
                  <a:cubicBezTo>
                    <a:pt x="31" y="48"/>
                    <a:pt x="27" y="42"/>
                    <a:pt x="23" y="37"/>
                  </a:cubicBezTo>
                  <a:cubicBezTo>
                    <a:pt x="21" y="33"/>
                    <a:pt x="19" y="30"/>
                    <a:pt x="15" y="28"/>
                  </a:cubicBezTo>
                  <a:cubicBezTo>
                    <a:pt x="14" y="28"/>
                    <a:pt x="13" y="28"/>
                    <a:pt x="13" y="29"/>
                  </a:cubicBezTo>
                  <a:cubicBezTo>
                    <a:pt x="7" y="32"/>
                    <a:pt x="4" y="51"/>
                    <a:pt x="3" y="59"/>
                  </a:cubicBezTo>
                  <a:cubicBezTo>
                    <a:pt x="0" y="58"/>
                    <a:pt x="0" y="58"/>
                    <a:pt x="0" y="58"/>
                  </a:cubicBezTo>
                  <a:cubicBezTo>
                    <a:pt x="0" y="55"/>
                    <a:pt x="3" y="30"/>
                    <a:pt x="11" y="26"/>
                  </a:cubicBezTo>
                  <a:cubicBezTo>
                    <a:pt x="13" y="25"/>
                    <a:pt x="14" y="25"/>
                    <a:pt x="16" y="26"/>
                  </a:cubicBezTo>
                  <a:cubicBezTo>
                    <a:pt x="21" y="28"/>
                    <a:pt x="23" y="32"/>
                    <a:pt x="26" y="35"/>
                  </a:cubicBezTo>
                  <a:cubicBezTo>
                    <a:pt x="30" y="41"/>
                    <a:pt x="32" y="44"/>
                    <a:pt x="38" y="41"/>
                  </a:cubicBezTo>
                  <a:cubicBezTo>
                    <a:pt x="42" y="39"/>
                    <a:pt x="44" y="31"/>
                    <a:pt x="45" y="23"/>
                  </a:cubicBezTo>
                  <a:cubicBezTo>
                    <a:pt x="47" y="13"/>
                    <a:pt x="48" y="5"/>
                    <a:pt x="54" y="2"/>
                  </a:cubicBezTo>
                  <a:cubicBezTo>
                    <a:pt x="57" y="0"/>
                    <a:pt x="60" y="1"/>
                    <a:pt x="64" y="3"/>
                  </a:cubicBezTo>
                  <a:cubicBezTo>
                    <a:pt x="80" y="10"/>
                    <a:pt x="81" y="59"/>
                    <a:pt x="81" y="61"/>
                  </a:cubicBezTo>
                  <a:lnTo>
                    <a:pt x="78" y="61"/>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3" name="Group 182"/>
          <p:cNvGrpSpPr/>
          <p:nvPr/>
        </p:nvGrpSpPr>
        <p:grpSpPr>
          <a:xfrm>
            <a:off x="10552450" y="2248967"/>
            <a:ext cx="378932" cy="339460"/>
            <a:chOff x="5100057" y="4749602"/>
            <a:chExt cx="380772" cy="341108"/>
          </a:xfrm>
          <a:solidFill>
            <a:schemeClr val="tx2"/>
          </a:solidFill>
        </p:grpSpPr>
        <p:sp>
          <p:nvSpPr>
            <p:cNvPr id="217" name="Freeform 216"/>
            <p:cNvSpPr>
              <a:spLocks noEditPoints="1"/>
            </p:cNvSpPr>
            <p:nvPr/>
          </p:nvSpPr>
          <p:spPr bwMode="auto">
            <a:xfrm>
              <a:off x="5100057" y="4809891"/>
              <a:ext cx="282405" cy="280819"/>
            </a:xfrm>
            <a:custGeom>
              <a:avLst/>
              <a:gdLst>
                <a:gd name="T0" fmla="*/ 72 w 75"/>
                <a:gd name="T1" fmla="*/ 72 h 75"/>
                <a:gd name="T2" fmla="*/ 3 w 75"/>
                <a:gd name="T3" fmla="*/ 72 h 75"/>
                <a:gd name="T4" fmla="*/ 3 w 75"/>
                <a:gd name="T5" fmla="*/ 3 h 75"/>
                <a:gd name="T6" fmla="*/ 16 w 75"/>
                <a:gd name="T7" fmla="*/ 3 h 75"/>
                <a:gd name="T8" fmla="*/ 15 w 75"/>
                <a:gd name="T9" fmla="*/ 0 h 75"/>
                <a:gd name="T10" fmla="*/ 0 w 75"/>
                <a:gd name="T11" fmla="*/ 0 h 75"/>
                <a:gd name="T12" fmla="*/ 0 w 75"/>
                <a:gd name="T13" fmla="*/ 75 h 75"/>
                <a:gd name="T14" fmla="*/ 75 w 75"/>
                <a:gd name="T15" fmla="*/ 75 h 75"/>
                <a:gd name="T16" fmla="*/ 75 w 75"/>
                <a:gd name="T17" fmla="*/ 27 h 75"/>
                <a:gd name="T18" fmla="*/ 72 w 75"/>
                <a:gd name="T19" fmla="*/ 29 h 75"/>
                <a:gd name="T20" fmla="*/ 72 w 75"/>
                <a:gd name="T21" fmla="*/ 72 h 75"/>
                <a:gd name="T22" fmla="*/ 28 w 75"/>
                <a:gd name="T23" fmla="*/ 0 h 75"/>
                <a:gd name="T24" fmla="*/ 29 w 75"/>
                <a:gd name="T25" fmla="*/ 3 h 75"/>
                <a:gd name="T26" fmla="*/ 72 w 75"/>
                <a:gd name="T27" fmla="*/ 3 h 75"/>
                <a:gd name="T28" fmla="*/ 72 w 75"/>
                <a:gd name="T29" fmla="*/ 13 h 75"/>
                <a:gd name="T30" fmla="*/ 75 w 75"/>
                <a:gd name="T31" fmla="*/ 11 h 75"/>
                <a:gd name="T32" fmla="*/ 75 w 75"/>
                <a:gd name="T33" fmla="*/ 0 h 75"/>
                <a:gd name="T34" fmla="*/ 28 w 75"/>
                <a:gd name="T35" fmla="*/ 0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5">
                  <a:moveTo>
                    <a:pt x="72" y="72"/>
                  </a:moveTo>
                  <a:cubicBezTo>
                    <a:pt x="3" y="72"/>
                    <a:pt x="3" y="72"/>
                    <a:pt x="3" y="72"/>
                  </a:cubicBezTo>
                  <a:cubicBezTo>
                    <a:pt x="3" y="3"/>
                    <a:pt x="3" y="3"/>
                    <a:pt x="3" y="3"/>
                  </a:cubicBezTo>
                  <a:cubicBezTo>
                    <a:pt x="16" y="3"/>
                    <a:pt x="16" y="3"/>
                    <a:pt x="16" y="3"/>
                  </a:cubicBezTo>
                  <a:cubicBezTo>
                    <a:pt x="15" y="2"/>
                    <a:pt x="15" y="1"/>
                    <a:pt x="15" y="0"/>
                  </a:cubicBezTo>
                  <a:cubicBezTo>
                    <a:pt x="0" y="0"/>
                    <a:pt x="0" y="0"/>
                    <a:pt x="0" y="0"/>
                  </a:cubicBezTo>
                  <a:cubicBezTo>
                    <a:pt x="0" y="75"/>
                    <a:pt x="0" y="75"/>
                    <a:pt x="0" y="75"/>
                  </a:cubicBezTo>
                  <a:cubicBezTo>
                    <a:pt x="75" y="75"/>
                    <a:pt x="75" y="75"/>
                    <a:pt x="75" y="75"/>
                  </a:cubicBezTo>
                  <a:cubicBezTo>
                    <a:pt x="75" y="27"/>
                    <a:pt x="75" y="27"/>
                    <a:pt x="75" y="27"/>
                  </a:cubicBezTo>
                  <a:cubicBezTo>
                    <a:pt x="74" y="28"/>
                    <a:pt x="73" y="29"/>
                    <a:pt x="72" y="29"/>
                  </a:cubicBezTo>
                  <a:lnTo>
                    <a:pt x="72" y="72"/>
                  </a:lnTo>
                  <a:close/>
                  <a:moveTo>
                    <a:pt x="28" y="0"/>
                  </a:moveTo>
                  <a:cubicBezTo>
                    <a:pt x="28" y="1"/>
                    <a:pt x="29" y="2"/>
                    <a:pt x="29" y="3"/>
                  </a:cubicBezTo>
                  <a:cubicBezTo>
                    <a:pt x="72" y="3"/>
                    <a:pt x="72" y="3"/>
                    <a:pt x="72" y="3"/>
                  </a:cubicBezTo>
                  <a:cubicBezTo>
                    <a:pt x="72" y="13"/>
                    <a:pt x="72" y="13"/>
                    <a:pt x="72" y="13"/>
                  </a:cubicBezTo>
                  <a:cubicBezTo>
                    <a:pt x="73" y="13"/>
                    <a:pt x="74" y="12"/>
                    <a:pt x="75" y="11"/>
                  </a:cubicBezTo>
                  <a:cubicBezTo>
                    <a:pt x="75" y="0"/>
                    <a:pt x="75" y="0"/>
                    <a:pt x="75" y="0"/>
                  </a:cubicBezTo>
                  <a:lnTo>
                    <a:pt x="28" y="0"/>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8" name="Freeform 217"/>
            <p:cNvSpPr>
              <a:spLocks noEditPoints="1"/>
            </p:cNvSpPr>
            <p:nvPr/>
          </p:nvSpPr>
          <p:spPr bwMode="auto">
            <a:xfrm>
              <a:off x="5133375" y="4749602"/>
              <a:ext cx="347454" cy="258607"/>
            </a:xfrm>
            <a:custGeom>
              <a:avLst/>
              <a:gdLst>
                <a:gd name="T0" fmla="*/ 91 w 92"/>
                <a:gd name="T1" fmla="*/ 22 h 69"/>
                <a:gd name="T2" fmla="*/ 83 w 92"/>
                <a:gd name="T3" fmla="*/ 17 h 69"/>
                <a:gd name="T4" fmla="*/ 66 w 92"/>
                <a:gd name="T5" fmla="*/ 24 h 69"/>
                <a:gd name="T6" fmla="*/ 63 w 92"/>
                <a:gd name="T7" fmla="*/ 26 h 69"/>
                <a:gd name="T8" fmla="*/ 44 w 92"/>
                <a:gd name="T9" fmla="*/ 39 h 69"/>
                <a:gd name="T10" fmla="*/ 35 w 92"/>
                <a:gd name="T11" fmla="*/ 46 h 69"/>
                <a:gd name="T12" fmla="*/ 29 w 92"/>
                <a:gd name="T13" fmla="*/ 31 h 69"/>
                <a:gd name="T14" fmla="*/ 23 w 92"/>
                <a:gd name="T15" fmla="*/ 19 h 69"/>
                <a:gd name="T16" fmla="*/ 22 w 92"/>
                <a:gd name="T17" fmla="*/ 16 h 69"/>
                <a:gd name="T18" fmla="*/ 8 w 92"/>
                <a:gd name="T19" fmla="*/ 0 h 69"/>
                <a:gd name="T20" fmla="*/ 0 w 92"/>
                <a:gd name="T21" fmla="*/ 7 h 69"/>
                <a:gd name="T22" fmla="*/ 0 w 92"/>
                <a:gd name="T23" fmla="*/ 8 h 69"/>
                <a:gd name="T24" fmla="*/ 0 w 92"/>
                <a:gd name="T25" fmla="*/ 8 h 69"/>
                <a:gd name="T26" fmla="*/ 2 w 92"/>
                <a:gd name="T27" fmla="*/ 16 h 69"/>
                <a:gd name="T28" fmla="*/ 3 w 92"/>
                <a:gd name="T29" fmla="*/ 19 h 69"/>
                <a:gd name="T30" fmla="*/ 28 w 92"/>
                <a:gd name="T31" fmla="*/ 69 h 69"/>
                <a:gd name="T32" fmla="*/ 63 w 92"/>
                <a:gd name="T33" fmla="*/ 49 h 69"/>
                <a:gd name="T34" fmla="*/ 66 w 92"/>
                <a:gd name="T35" fmla="*/ 47 h 69"/>
                <a:gd name="T36" fmla="*/ 90 w 92"/>
                <a:gd name="T37" fmla="*/ 26 h 69"/>
                <a:gd name="T38" fmla="*/ 91 w 92"/>
                <a:gd name="T39" fmla="*/ 22 h 69"/>
                <a:gd name="T40" fmla="*/ 85 w 92"/>
                <a:gd name="T41" fmla="*/ 27 h 69"/>
                <a:gd name="T42" fmla="*/ 66 w 92"/>
                <a:gd name="T43" fmla="*/ 43 h 69"/>
                <a:gd name="T44" fmla="*/ 63 w 92"/>
                <a:gd name="T45" fmla="*/ 45 h 69"/>
                <a:gd name="T46" fmla="*/ 28 w 92"/>
                <a:gd name="T47" fmla="*/ 66 h 69"/>
                <a:gd name="T48" fmla="*/ 7 w 92"/>
                <a:gd name="T49" fmla="*/ 19 h 69"/>
                <a:gd name="T50" fmla="*/ 6 w 92"/>
                <a:gd name="T51" fmla="*/ 16 h 69"/>
                <a:gd name="T52" fmla="*/ 3 w 92"/>
                <a:gd name="T53" fmla="*/ 8 h 69"/>
                <a:gd name="T54" fmla="*/ 8 w 92"/>
                <a:gd name="T55" fmla="*/ 3 h 69"/>
                <a:gd name="T56" fmla="*/ 19 w 92"/>
                <a:gd name="T57" fmla="*/ 16 h 69"/>
                <a:gd name="T58" fmla="*/ 20 w 92"/>
                <a:gd name="T59" fmla="*/ 19 h 69"/>
                <a:gd name="T60" fmla="*/ 26 w 92"/>
                <a:gd name="T61" fmla="*/ 33 h 69"/>
                <a:gd name="T62" fmla="*/ 35 w 92"/>
                <a:gd name="T63" fmla="*/ 49 h 69"/>
                <a:gd name="T64" fmla="*/ 36 w 92"/>
                <a:gd name="T65" fmla="*/ 49 h 69"/>
                <a:gd name="T66" fmla="*/ 46 w 92"/>
                <a:gd name="T67" fmla="*/ 41 h 69"/>
                <a:gd name="T68" fmla="*/ 63 w 92"/>
                <a:gd name="T69" fmla="*/ 29 h 69"/>
                <a:gd name="T70" fmla="*/ 66 w 92"/>
                <a:gd name="T71" fmla="*/ 27 h 69"/>
                <a:gd name="T72" fmla="*/ 83 w 92"/>
                <a:gd name="T73" fmla="*/ 20 h 69"/>
                <a:gd name="T74" fmla="*/ 88 w 92"/>
                <a:gd name="T75" fmla="*/ 23 h 69"/>
                <a:gd name="T76" fmla="*/ 85 w 92"/>
                <a:gd name="T77" fmla="*/ 2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2" h="69">
                  <a:moveTo>
                    <a:pt x="91" y="22"/>
                  </a:moveTo>
                  <a:cubicBezTo>
                    <a:pt x="89" y="19"/>
                    <a:pt x="87" y="17"/>
                    <a:pt x="83" y="17"/>
                  </a:cubicBezTo>
                  <a:cubicBezTo>
                    <a:pt x="78" y="17"/>
                    <a:pt x="72" y="20"/>
                    <a:pt x="66" y="24"/>
                  </a:cubicBezTo>
                  <a:cubicBezTo>
                    <a:pt x="65" y="24"/>
                    <a:pt x="64" y="25"/>
                    <a:pt x="63" y="26"/>
                  </a:cubicBezTo>
                  <a:cubicBezTo>
                    <a:pt x="56" y="30"/>
                    <a:pt x="50" y="35"/>
                    <a:pt x="44" y="39"/>
                  </a:cubicBezTo>
                  <a:cubicBezTo>
                    <a:pt x="41" y="42"/>
                    <a:pt x="37" y="45"/>
                    <a:pt x="35" y="46"/>
                  </a:cubicBezTo>
                  <a:cubicBezTo>
                    <a:pt x="34" y="44"/>
                    <a:pt x="31" y="37"/>
                    <a:pt x="29" y="31"/>
                  </a:cubicBezTo>
                  <a:cubicBezTo>
                    <a:pt x="27" y="27"/>
                    <a:pt x="25" y="23"/>
                    <a:pt x="23" y="19"/>
                  </a:cubicBezTo>
                  <a:cubicBezTo>
                    <a:pt x="23" y="18"/>
                    <a:pt x="23" y="17"/>
                    <a:pt x="22" y="16"/>
                  </a:cubicBezTo>
                  <a:cubicBezTo>
                    <a:pt x="17" y="6"/>
                    <a:pt x="13" y="0"/>
                    <a:pt x="8" y="0"/>
                  </a:cubicBezTo>
                  <a:cubicBezTo>
                    <a:pt x="5" y="0"/>
                    <a:pt x="2" y="2"/>
                    <a:pt x="0" y="7"/>
                  </a:cubicBezTo>
                  <a:cubicBezTo>
                    <a:pt x="0" y="8"/>
                    <a:pt x="0" y="8"/>
                    <a:pt x="0" y="8"/>
                  </a:cubicBezTo>
                  <a:cubicBezTo>
                    <a:pt x="0" y="8"/>
                    <a:pt x="0" y="8"/>
                    <a:pt x="0" y="8"/>
                  </a:cubicBezTo>
                  <a:cubicBezTo>
                    <a:pt x="1" y="10"/>
                    <a:pt x="1" y="13"/>
                    <a:pt x="2" y="16"/>
                  </a:cubicBezTo>
                  <a:cubicBezTo>
                    <a:pt x="3" y="17"/>
                    <a:pt x="3" y="18"/>
                    <a:pt x="3" y="19"/>
                  </a:cubicBezTo>
                  <a:cubicBezTo>
                    <a:pt x="10" y="38"/>
                    <a:pt x="21" y="69"/>
                    <a:pt x="28" y="69"/>
                  </a:cubicBezTo>
                  <a:cubicBezTo>
                    <a:pt x="32" y="69"/>
                    <a:pt x="48" y="59"/>
                    <a:pt x="63" y="49"/>
                  </a:cubicBezTo>
                  <a:cubicBezTo>
                    <a:pt x="64" y="48"/>
                    <a:pt x="65" y="48"/>
                    <a:pt x="66" y="47"/>
                  </a:cubicBezTo>
                  <a:cubicBezTo>
                    <a:pt x="77" y="39"/>
                    <a:pt x="88" y="30"/>
                    <a:pt x="90" y="26"/>
                  </a:cubicBezTo>
                  <a:cubicBezTo>
                    <a:pt x="91" y="25"/>
                    <a:pt x="92" y="23"/>
                    <a:pt x="91" y="22"/>
                  </a:cubicBezTo>
                  <a:close/>
                  <a:moveTo>
                    <a:pt x="85" y="27"/>
                  </a:moveTo>
                  <a:cubicBezTo>
                    <a:pt x="81" y="32"/>
                    <a:pt x="74" y="37"/>
                    <a:pt x="66" y="43"/>
                  </a:cubicBezTo>
                  <a:cubicBezTo>
                    <a:pt x="65" y="44"/>
                    <a:pt x="64" y="45"/>
                    <a:pt x="63" y="45"/>
                  </a:cubicBezTo>
                  <a:cubicBezTo>
                    <a:pt x="48" y="56"/>
                    <a:pt x="31" y="66"/>
                    <a:pt x="28" y="66"/>
                  </a:cubicBezTo>
                  <a:cubicBezTo>
                    <a:pt x="24" y="66"/>
                    <a:pt x="15" y="43"/>
                    <a:pt x="7" y="19"/>
                  </a:cubicBezTo>
                  <a:cubicBezTo>
                    <a:pt x="6" y="18"/>
                    <a:pt x="6" y="17"/>
                    <a:pt x="6" y="16"/>
                  </a:cubicBezTo>
                  <a:cubicBezTo>
                    <a:pt x="5" y="13"/>
                    <a:pt x="4" y="11"/>
                    <a:pt x="3" y="8"/>
                  </a:cubicBezTo>
                  <a:cubicBezTo>
                    <a:pt x="4" y="6"/>
                    <a:pt x="6" y="3"/>
                    <a:pt x="8" y="3"/>
                  </a:cubicBezTo>
                  <a:cubicBezTo>
                    <a:pt x="11" y="3"/>
                    <a:pt x="15" y="9"/>
                    <a:pt x="19" y="16"/>
                  </a:cubicBezTo>
                  <a:cubicBezTo>
                    <a:pt x="19" y="17"/>
                    <a:pt x="20" y="18"/>
                    <a:pt x="20" y="19"/>
                  </a:cubicBezTo>
                  <a:cubicBezTo>
                    <a:pt x="22" y="24"/>
                    <a:pt x="24" y="28"/>
                    <a:pt x="26" y="33"/>
                  </a:cubicBezTo>
                  <a:cubicBezTo>
                    <a:pt x="31" y="45"/>
                    <a:pt x="33" y="49"/>
                    <a:pt x="35" y="49"/>
                  </a:cubicBezTo>
                  <a:cubicBezTo>
                    <a:pt x="36" y="49"/>
                    <a:pt x="36" y="49"/>
                    <a:pt x="36" y="49"/>
                  </a:cubicBezTo>
                  <a:cubicBezTo>
                    <a:pt x="37" y="48"/>
                    <a:pt x="40" y="46"/>
                    <a:pt x="46" y="41"/>
                  </a:cubicBezTo>
                  <a:cubicBezTo>
                    <a:pt x="51" y="38"/>
                    <a:pt x="57" y="33"/>
                    <a:pt x="63" y="29"/>
                  </a:cubicBezTo>
                  <a:cubicBezTo>
                    <a:pt x="64" y="29"/>
                    <a:pt x="65" y="28"/>
                    <a:pt x="66" y="27"/>
                  </a:cubicBezTo>
                  <a:cubicBezTo>
                    <a:pt x="72" y="23"/>
                    <a:pt x="79" y="20"/>
                    <a:pt x="83" y="20"/>
                  </a:cubicBezTo>
                  <a:cubicBezTo>
                    <a:pt x="86" y="20"/>
                    <a:pt x="87" y="21"/>
                    <a:pt x="88" y="23"/>
                  </a:cubicBezTo>
                  <a:cubicBezTo>
                    <a:pt x="88" y="23"/>
                    <a:pt x="88" y="24"/>
                    <a:pt x="85"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4" name="Group 183"/>
          <p:cNvGrpSpPr/>
          <p:nvPr/>
        </p:nvGrpSpPr>
        <p:grpSpPr>
          <a:xfrm>
            <a:off x="10296670" y="2859735"/>
            <a:ext cx="445245" cy="320513"/>
            <a:chOff x="5141307" y="4268878"/>
            <a:chExt cx="447407" cy="322069"/>
          </a:xfrm>
          <a:solidFill>
            <a:schemeClr val="tx2"/>
          </a:solidFill>
        </p:grpSpPr>
        <p:sp>
          <p:nvSpPr>
            <p:cNvPr id="215" name="Freeform 214"/>
            <p:cNvSpPr>
              <a:spLocks noEditPoints="1"/>
            </p:cNvSpPr>
            <p:nvPr/>
          </p:nvSpPr>
          <p:spPr bwMode="auto">
            <a:xfrm>
              <a:off x="5141307" y="4268878"/>
              <a:ext cx="339521" cy="225290"/>
            </a:xfrm>
            <a:custGeom>
              <a:avLst/>
              <a:gdLst>
                <a:gd name="T0" fmla="*/ 5 w 90"/>
                <a:gd name="T1" fmla="*/ 60 h 60"/>
                <a:gd name="T2" fmla="*/ 10 w 90"/>
                <a:gd name="T3" fmla="*/ 43 h 60"/>
                <a:gd name="T4" fmla="*/ 0 w 90"/>
                <a:gd name="T5" fmla="*/ 26 h 60"/>
                <a:gd name="T6" fmla="*/ 45 w 90"/>
                <a:gd name="T7" fmla="*/ 0 h 60"/>
                <a:gd name="T8" fmla="*/ 90 w 90"/>
                <a:gd name="T9" fmla="*/ 26 h 60"/>
                <a:gd name="T10" fmla="*/ 45 w 90"/>
                <a:gd name="T11" fmla="*/ 52 h 60"/>
                <a:gd name="T12" fmla="*/ 35 w 90"/>
                <a:gd name="T13" fmla="*/ 52 h 60"/>
                <a:gd name="T14" fmla="*/ 5 w 90"/>
                <a:gd name="T15" fmla="*/ 60 h 60"/>
                <a:gd name="T16" fmla="*/ 45 w 90"/>
                <a:gd name="T17" fmla="*/ 3 h 60"/>
                <a:gd name="T18" fmla="*/ 3 w 90"/>
                <a:gd name="T19" fmla="*/ 26 h 60"/>
                <a:gd name="T20" fmla="*/ 13 w 90"/>
                <a:gd name="T21" fmla="*/ 41 h 60"/>
                <a:gd name="T22" fmla="*/ 13 w 90"/>
                <a:gd name="T23" fmla="*/ 42 h 60"/>
                <a:gd name="T24" fmla="*/ 9 w 90"/>
                <a:gd name="T25" fmla="*/ 56 h 60"/>
                <a:gd name="T26" fmla="*/ 32 w 90"/>
                <a:gd name="T27" fmla="*/ 49 h 60"/>
                <a:gd name="T28" fmla="*/ 31 w 90"/>
                <a:gd name="T29" fmla="*/ 48 h 60"/>
                <a:gd name="T30" fmla="*/ 35 w 90"/>
                <a:gd name="T31" fmla="*/ 49 h 60"/>
                <a:gd name="T32" fmla="*/ 45 w 90"/>
                <a:gd name="T33" fmla="*/ 49 h 60"/>
                <a:gd name="T34" fmla="*/ 87 w 90"/>
                <a:gd name="T35" fmla="*/ 26 h 60"/>
                <a:gd name="T36" fmla="*/ 45 w 90"/>
                <a:gd name="T3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0">
                  <a:moveTo>
                    <a:pt x="5" y="60"/>
                  </a:moveTo>
                  <a:cubicBezTo>
                    <a:pt x="10" y="43"/>
                    <a:pt x="10" y="43"/>
                    <a:pt x="10" y="43"/>
                  </a:cubicBezTo>
                  <a:cubicBezTo>
                    <a:pt x="3" y="38"/>
                    <a:pt x="0" y="32"/>
                    <a:pt x="0" y="26"/>
                  </a:cubicBezTo>
                  <a:cubicBezTo>
                    <a:pt x="0" y="12"/>
                    <a:pt x="20" y="0"/>
                    <a:pt x="45" y="0"/>
                  </a:cubicBezTo>
                  <a:cubicBezTo>
                    <a:pt x="70" y="0"/>
                    <a:pt x="90" y="12"/>
                    <a:pt x="90" y="26"/>
                  </a:cubicBezTo>
                  <a:cubicBezTo>
                    <a:pt x="90" y="41"/>
                    <a:pt x="70" y="52"/>
                    <a:pt x="45" y="52"/>
                  </a:cubicBezTo>
                  <a:cubicBezTo>
                    <a:pt x="42" y="52"/>
                    <a:pt x="38" y="52"/>
                    <a:pt x="35" y="52"/>
                  </a:cubicBezTo>
                  <a:lnTo>
                    <a:pt x="5" y="60"/>
                  </a:lnTo>
                  <a:close/>
                  <a:moveTo>
                    <a:pt x="45" y="3"/>
                  </a:moveTo>
                  <a:cubicBezTo>
                    <a:pt x="22" y="3"/>
                    <a:pt x="3" y="13"/>
                    <a:pt x="3" y="26"/>
                  </a:cubicBezTo>
                  <a:cubicBezTo>
                    <a:pt x="3" y="31"/>
                    <a:pt x="6" y="37"/>
                    <a:pt x="13" y="41"/>
                  </a:cubicBezTo>
                  <a:cubicBezTo>
                    <a:pt x="13" y="42"/>
                    <a:pt x="13" y="42"/>
                    <a:pt x="13" y="42"/>
                  </a:cubicBezTo>
                  <a:cubicBezTo>
                    <a:pt x="9" y="56"/>
                    <a:pt x="9" y="56"/>
                    <a:pt x="9" y="56"/>
                  </a:cubicBezTo>
                  <a:cubicBezTo>
                    <a:pt x="32" y="49"/>
                    <a:pt x="32" y="49"/>
                    <a:pt x="32" y="49"/>
                  </a:cubicBezTo>
                  <a:cubicBezTo>
                    <a:pt x="31" y="48"/>
                    <a:pt x="31" y="48"/>
                    <a:pt x="31" y="48"/>
                  </a:cubicBezTo>
                  <a:cubicBezTo>
                    <a:pt x="35" y="49"/>
                    <a:pt x="35" y="49"/>
                    <a:pt x="35" y="49"/>
                  </a:cubicBezTo>
                  <a:cubicBezTo>
                    <a:pt x="38" y="49"/>
                    <a:pt x="42" y="49"/>
                    <a:pt x="45" y="49"/>
                  </a:cubicBezTo>
                  <a:cubicBezTo>
                    <a:pt x="68" y="49"/>
                    <a:pt x="87" y="39"/>
                    <a:pt x="87" y="26"/>
                  </a:cubicBezTo>
                  <a:cubicBezTo>
                    <a:pt x="87" y="13"/>
                    <a:pt x="68" y="3"/>
                    <a:pt x="45"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6" name="Freeform 215"/>
            <p:cNvSpPr>
              <a:spLocks noEditPoints="1"/>
            </p:cNvSpPr>
            <p:nvPr/>
          </p:nvSpPr>
          <p:spPr bwMode="auto">
            <a:xfrm>
              <a:off x="5250779" y="4362484"/>
              <a:ext cx="337935" cy="228463"/>
            </a:xfrm>
            <a:custGeom>
              <a:avLst/>
              <a:gdLst>
                <a:gd name="T0" fmla="*/ 5 w 90"/>
                <a:gd name="T1" fmla="*/ 61 h 61"/>
                <a:gd name="T2" fmla="*/ 10 w 90"/>
                <a:gd name="T3" fmla="*/ 44 h 61"/>
                <a:gd name="T4" fmla="*/ 0 w 90"/>
                <a:gd name="T5" fmla="*/ 27 h 61"/>
                <a:gd name="T6" fmla="*/ 45 w 90"/>
                <a:gd name="T7" fmla="*/ 0 h 61"/>
                <a:gd name="T8" fmla="*/ 90 w 90"/>
                <a:gd name="T9" fmla="*/ 27 h 61"/>
                <a:gd name="T10" fmla="*/ 45 w 90"/>
                <a:gd name="T11" fmla="*/ 53 h 61"/>
                <a:gd name="T12" fmla="*/ 35 w 90"/>
                <a:gd name="T13" fmla="*/ 53 h 61"/>
                <a:gd name="T14" fmla="*/ 5 w 90"/>
                <a:gd name="T15" fmla="*/ 61 h 61"/>
                <a:gd name="T16" fmla="*/ 45 w 90"/>
                <a:gd name="T17" fmla="*/ 3 h 61"/>
                <a:gd name="T18" fmla="*/ 3 w 90"/>
                <a:gd name="T19" fmla="*/ 27 h 61"/>
                <a:gd name="T20" fmla="*/ 12 w 90"/>
                <a:gd name="T21" fmla="*/ 42 h 61"/>
                <a:gd name="T22" fmla="*/ 13 w 90"/>
                <a:gd name="T23" fmla="*/ 42 h 61"/>
                <a:gd name="T24" fmla="*/ 9 w 90"/>
                <a:gd name="T25" fmla="*/ 57 h 61"/>
                <a:gd name="T26" fmla="*/ 32 w 90"/>
                <a:gd name="T27" fmla="*/ 50 h 61"/>
                <a:gd name="T28" fmla="*/ 30 w 90"/>
                <a:gd name="T29" fmla="*/ 49 h 61"/>
                <a:gd name="T30" fmla="*/ 35 w 90"/>
                <a:gd name="T31" fmla="*/ 49 h 61"/>
                <a:gd name="T32" fmla="*/ 45 w 90"/>
                <a:gd name="T33" fmla="*/ 50 h 61"/>
                <a:gd name="T34" fmla="*/ 87 w 90"/>
                <a:gd name="T35" fmla="*/ 27 h 61"/>
                <a:gd name="T36" fmla="*/ 45 w 90"/>
                <a:gd name="T37" fmla="*/ 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61">
                  <a:moveTo>
                    <a:pt x="5" y="61"/>
                  </a:moveTo>
                  <a:cubicBezTo>
                    <a:pt x="10" y="44"/>
                    <a:pt x="10" y="44"/>
                    <a:pt x="10" y="44"/>
                  </a:cubicBezTo>
                  <a:cubicBezTo>
                    <a:pt x="3" y="39"/>
                    <a:pt x="0" y="33"/>
                    <a:pt x="0" y="27"/>
                  </a:cubicBezTo>
                  <a:cubicBezTo>
                    <a:pt x="0" y="12"/>
                    <a:pt x="20" y="0"/>
                    <a:pt x="45" y="0"/>
                  </a:cubicBezTo>
                  <a:cubicBezTo>
                    <a:pt x="70" y="0"/>
                    <a:pt x="90" y="12"/>
                    <a:pt x="90" y="27"/>
                  </a:cubicBezTo>
                  <a:cubicBezTo>
                    <a:pt x="90" y="41"/>
                    <a:pt x="70" y="53"/>
                    <a:pt x="45" y="53"/>
                  </a:cubicBezTo>
                  <a:cubicBezTo>
                    <a:pt x="42" y="53"/>
                    <a:pt x="38" y="53"/>
                    <a:pt x="35" y="53"/>
                  </a:cubicBezTo>
                  <a:lnTo>
                    <a:pt x="5" y="61"/>
                  </a:lnTo>
                  <a:close/>
                  <a:moveTo>
                    <a:pt x="45" y="3"/>
                  </a:moveTo>
                  <a:cubicBezTo>
                    <a:pt x="22" y="3"/>
                    <a:pt x="3" y="14"/>
                    <a:pt x="3" y="27"/>
                  </a:cubicBezTo>
                  <a:cubicBezTo>
                    <a:pt x="3" y="32"/>
                    <a:pt x="6" y="37"/>
                    <a:pt x="12" y="42"/>
                  </a:cubicBezTo>
                  <a:cubicBezTo>
                    <a:pt x="13" y="42"/>
                    <a:pt x="13" y="42"/>
                    <a:pt x="13" y="42"/>
                  </a:cubicBezTo>
                  <a:cubicBezTo>
                    <a:pt x="9" y="57"/>
                    <a:pt x="9" y="57"/>
                    <a:pt x="9" y="57"/>
                  </a:cubicBezTo>
                  <a:cubicBezTo>
                    <a:pt x="32" y="50"/>
                    <a:pt x="32" y="50"/>
                    <a:pt x="32" y="50"/>
                  </a:cubicBezTo>
                  <a:cubicBezTo>
                    <a:pt x="30" y="49"/>
                    <a:pt x="30" y="49"/>
                    <a:pt x="30" y="49"/>
                  </a:cubicBezTo>
                  <a:cubicBezTo>
                    <a:pt x="35" y="49"/>
                    <a:pt x="35" y="49"/>
                    <a:pt x="35" y="49"/>
                  </a:cubicBezTo>
                  <a:cubicBezTo>
                    <a:pt x="38" y="50"/>
                    <a:pt x="42" y="50"/>
                    <a:pt x="45" y="50"/>
                  </a:cubicBezTo>
                  <a:cubicBezTo>
                    <a:pt x="68" y="50"/>
                    <a:pt x="87" y="40"/>
                    <a:pt x="87" y="27"/>
                  </a:cubicBezTo>
                  <a:cubicBezTo>
                    <a:pt x="87" y="14"/>
                    <a:pt x="68" y="3"/>
                    <a:pt x="45"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5" name="Group 184"/>
          <p:cNvGrpSpPr/>
          <p:nvPr/>
        </p:nvGrpSpPr>
        <p:grpSpPr>
          <a:xfrm>
            <a:off x="9821441" y="2880974"/>
            <a:ext cx="284198" cy="410509"/>
            <a:chOff x="4651064" y="4359311"/>
            <a:chExt cx="285578" cy="412502"/>
          </a:xfrm>
          <a:solidFill>
            <a:schemeClr val="tx2"/>
          </a:solidFill>
        </p:grpSpPr>
        <p:sp>
          <p:nvSpPr>
            <p:cNvPr id="210" name="Freeform 209"/>
            <p:cNvSpPr>
              <a:spLocks noEditPoints="1"/>
            </p:cNvSpPr>
            <p:nvPr/>
          </p:nvSpPr>
          <p:spPr bwMode="auto">
            <a:xfrm>
              <a:off x="4738324" y="4456090"/>
              <a:ext cx="55530" cy="315723"/>
            </a:xfrm>
            <a:custGeom>
              <a:avLst/>
              <a:gdLst>
                <a:gd name="T0" fmla="*/ 8 w 15"/>
                <a:gd name="T1" fmla="*/ 84 h 84"/>
                <a:gd name="T2" fmla="*/ 0 w 15"/>
                <a:gd name="T3" fmla="*/ 76 h 84"/>
                <a:gd name="T4" fmla="*/ 0 w 15"/>
                <a:gd name="T5" fmla="*/ 8 h 84"/>
                <a:gd name="T6" fmla="*/ 8 w 15"/>
                <a:gd name="T7" fmla="*/ 0 h 84"/>
                <a:gd name="T8" fmla="*/ 15 w 15"/>
                <a:gd name="T9" fmla="*/ 8 h 84"/>
                <a:gd name="T10" fmla="*/ 15 w 15"/>
                <a:gd name="T11" fmla="*/ 76 h 84"/>
                <a:gd name="T12" fmla="*/ 8 w 15"/>
                <a:gd name="T13" fmla="*/ 84 h 84"/>
                <a:gd name="T14" fmla="*/ 8 w 15"/>
                <a:gd name="T15" fmla="*/ 3 h 84"/>
                <a:gd name="T16" fmla="*/ 3 w 15"/>
                <a:gd name="T17" fmla="*/ 8 h 84"/>
                <a:gd name="T18" fmla="*/ 3 w 15"/>
                <a:gd name="T19" fmla="*/ 76 h 84"/>
                <a:gd name="T20" fmla="*/ 8 w 15"/>
                <a:gd name="T21" fmla="*/ 81 h 84"/>
                <a:gd name="T22" fmla="*/ 12 w 15"/>
                <a:gd name="T23" fmla="*/ 76 h 84"/>
                <a:gd name="T24" fmla="*/ 12 w 15"/>
                <a:gd name="T25" fmla="*/ 8 h 84"/>
                <a:gd name="T26" fmla="*/ 8 w 15"/>
                <a:gd name="T27" fmla="*/ 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84">
                  <a:moveTo>
                    <a:pt x="8" y="84"/>
                  </a:moveTo>
                  <a:cubicBezTo>
                    <a:pt x="4" y="84"/>
                    <a:pt x="0" y="80"/>
                    <a:pt x="0" y="76"/>
                  </a:cubicBezTo>
                  <a:cubicBezTo>
                    <a:pt x="0" y="8"/>
                    <a:pt x="0" y="8"/>
                    <a:pt x="0" y="8"/>
                  </a:cubicBezTo>
                  <a:cubicBezTo>
                    <a:pt x="0" y="3"/>
                    <a:pt x="4" y="0"/>
                    <a:pt x="8" y="0"/>
                  </a:cubicBezTo>
                  <a:cubicBezTo>
                    <a:pt x="12" y="0"/>
                    <a:pt x="15" y="3"/>
                    <a:pt x="15" y="8"/>
                  </a:cubicBezTo>
                  <a:cubicBezTo>
                    <a:pt x="15" y="76"/>
                    <a:pt x="15" y="76"/>
                    <a:pt x="15" y="76"/>
                  </a:cubicBezTo>
                  <a:cubicBezTo>
                    <a:pt x="15" y="80"/>
                    <a:pt x="12" y="84"/>
                    <a:pt x="8" y="84"/>
                  </a:cubicBezTo>
                  <a:close/>
                  <a:moveTo>
                    <a:pt x="8" y="3"/>
                  </a:moveTo>
                  <a:cubicBezTo>
                    <a:pt x="5" y="3"/>
                    <a:pt x="3" y="5"/>
                    <a:pt x="3" y="8"/>
                  </a:cubicBezTo>
                  <a:cubicBezTo>
                    <a:pt x="3" y="76"/>
                    <a:pt x="3" y="76"/>
                    <a:pt x="3" y="76"/>
                  </a:cubicBezTo>
                  <a:cubicBezTo>
                    <a:pt x="3" y="79"/>
                    <a:pt x="5" y="81"/>
                    <a:pt x="8" y="81"/>
                  </a:cubicBezTo>
                  <a:cubicBezTo>
                    <a:pt x="10" y="81"/>
                    <a:pt x="12" y="79"/>
                    <a:pt x="12" y="76"/>
                  </a:cubicBezTo>
                  <a:cubicBezTo>
                    <a:pt x="12" y="8"/>
                    <a:pt x="12" y="8"/>
                    <a:pt x="12" y="8"/>
                  </a:cubicBezTo>
                  <a:cubicBezTo>
                    <a:pt x="12" y="5"/>
                    <a:pt x="10" y="3"/>
                    <a:pt x="8"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1" name="Freeform 210"/>
            <p:cNvSpPr>
              <a:spLocks noEditPoints="1"/>
            </p:cNvSpPr>
            <p:nvPr/>
          </p:nvSpPr>
          <p:spPr bwMode="auto">
            <a:xfrm>
              <a:off x="4820824" y="4524312"/>
              <a:ext cx="55530" cy="247501"/>
            </a:xfrm>
            <a:custGeom>
              <a:avLst/>
              <a:gdLst>
                <a:gd name="T0" fmla="*/ 7 w 15"/>
                <a:gd name="T1" fmla="*/ 66 h 66"/>
                <a:gd name="T2" fmla="*/ 0 w 15"/>
                <a:gd name="T3" fmla="*/ 58 h 66"/>
                <a:gd name="T4" fmla="*/ 0 w 15"/>
                <a:gd name="T5" fmla="*/ 8 h 66"/>
                <a:gd name="T6" fmla="*/ 7 w 15"/>
                <a:gd name="T7" fmla="*/ 0 h 66"/>
                <a:gd name="T8" fmla="*/ 15 w 15"/>
                <a:gd name="T9" fmla="*/ 8 h 66"/>
                <a:gd name="T10" fmla="*/ 15 w 15"/>
                <a:gd name="T11" fmla="*/ 58 h 66"/>
                <a:gd name="T12" fmla="*/ 7 w 15"/>
                <a:gd name="T13" fmla="*/ 66 h 66"/>
                <a:gd name="T14" fmla="*/ 7 w 15"/>
                <a:gd name="T15" fmla="*/ 3 h 66"/>
                <a:gd name="T16" fmla="*/ 3 w 15"/>
                <a:gd name="T17" fmla="*/ 8 h 66"/>
                <a:gd name="T18" fmla="*/ 3 w 15"/>
                <a:gd name="T19" fmla="*/ 58 h 66"/>
                <a:gd name="T20" fmla="*/ 7 w 15"/>
                <a:gd name="T21" fmla="*/ 63 h 66"/>
                <a:gd name="T22" fmla="*/ 12 w 15"/>
                <a:gd name="T23" fmla="*/ 58 h 66"/>
                <a:gd name="T24" fmla="*/ 12 w 15"/>
                <a:gd name="T25" fmla="*/ 8 h 66"/>
                <a:gd name="T26" fmla="*/ 7 w 15"/>
                <a:gd name="T27" fmla="*/ 3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66">
                  <a:moveTo>
                    <a:pt x="7" y="66"/>
                  </a:moveTo>
                  <a:cubicBezTo>
                    <a:pt x="3" y="66"/>
                    <a:pt x="0" y="62"/>
                    <a:pt x="0" y="58"/>
                  </a:cubicBezTo>
                  <a:cubicBezTo>
                    <a:pt x="0" y="8"/>
                    <a:pt x="0" y="8"/>
                    <a:pt x="0" y="8"/>
                  </a:cubicBezTo>
                  <a:cubicBezTo>
                    <a:pt x="0" y="3"/>
                    <a:pt x="3" y="0"/>
                    <a:pt x="7" y="0"/>
                  </a:cubicBezTo>
                  <a:cubicBezTo>
                    <a:pt x="11" y="0"/>
                    <a:pt x="15" y="3"/>
                    <a:pt x="15" y="8"/>
                  </a:cubicBezTo>
                  <a:cubicBezTo>
                    <a:pt x="15" y="58"/>
                    <a:pt x="15" y="58"/>
                    <a:pt x="15" y="58"/>
                  </a:cubicBezTo>
                  <a:cubicBezTo>
                    <a:pt x="15" y="62"/>
                    <a:pt x="11" y="66"/>
                    <a:pt x="7" y="66"/>
                  </a:cubicBezTo>
                  <a:close/>
                  <a:moveTo>
                    <a:pt x="7" y="3"/>
                  </a:moveTo>
                  <a:cubicBezTo>
                    <a:pt x="5" y="3"/>
                    <a:pt x="3" y="5"/>
                    <a:pt x="3" y="8"/>
                  </a:cubicBezTo>
                  <a:cubicBezTo>
                    <a:pt x="3" y="58"/>
                    <a:pt x="3" y="58"/>
                    <a:pt x="3" y="58"/>
                  </a:cubicBezTo>
                  <a:cubicBezTo>
                    <a:pt x="3" y="61"/>
                    <a:pt x="5" y="63"/>
                    <a:pt x="7" y="63"/>
                  </a:cubicBezTo>
                  <a:cubicBezTo>
                    <a:pt x="10" y="63"/>
                    <a:pt x="12" y="61"/>
                    <a:pt x="12" y="58"/>
                  </a:cubicBezTo>
                  <a:cubicBezTo>
                    <a:pt x="12" y="8"/>
                    <a:pt x="12" y="8"/>
                    <a:pt x="12" y="8"/>
                  </a:cubicBezTo>
                  <a:cubicBezTo>
                    <a:pt x="12" y="5"/>
                    <a:pt x="10" y="3"/>
                    <a:pt x="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2" name="Freeform 211"/>
            <p:cNvSpPr>
              <a:spLocks noEditPoints="1"/>
            </p:cNvSpPr>
            <p:nvPr/>
          </p:nvSpPr>
          <p:spPr bwMode="auto">
            <a:xfrm>
              <a:off x="4651064" y="4636957"/>
              <a:ext cx="52356" cy="134856"/>
            </a:xfrm>
            <a:custGeom>
              <a:avLst/>
              <a:gdLst>
                <a:gd name="T0" fmla="*/ 7 w 14"/>
                <a:gd name="T1" fmla="*/ 36 h 36"/>
                <a:gd name="T2" fmla="*/ 0 w 14"/>
                <a:gd name="T3" fmla="*/ 28 h 36"/>
                <a:gd name="T4" fmla="*/ 0 w 14"/>
                <a:gd name="T5" fmla="*/ 7 h 36"/>
                <a:gd name="T6" fmla="*/ 7 w 14"/>
                <a:gd name="T7" fmla="*/ 0 h 36"/>
                <a:gd name="T8" fmla="*/ 14 w 14"/>
                <a:gd name="T9" fmla="*/ 7 h 36"/>
                <a:gd name="T10" fmla="*/ 14 w 14"/>
                <a:gd name="T11" fmla="*/ 28 h 36"/>
                <a:gd name="T12" fmla="*/ 7 w 14"/>
                <a:gd name="T13" fmla="*/ 36 h 36"/>
                <a:gd name="T14" fmla="*/ 7 w 14"/>
                <a:gd name="T15" fmla="*/ 3 h 36"/>
                <a:gd name="T16" fmla="*/ 3 w 14"/>
                <a:gd name="T17" fmla="*/ 7 h 36"/>
                <a:gd name="T18" fmla="*/ 3 w 14"/>
                <a:gd name="T19" fmla="*/ 28 h 36"/>
                <a:gd name="T20" fmla="*/ 7 w 14"/>
                <a:gd name="T21" fmla="*/ 33 h 36"/>
                <a:gd name="T22" fmla="*/ 11 w 14"/>
                <a:gd name="T23" fmla="*/ 28 h 36"/>
                <a:gd name="T24" fmla="*/ 11 w 14"/>
                <a:gd name="T25" fmla="*/ 7 h 36"/>
                <a:gd name="T26" fmla="*/ 7 w 14"/>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36">
                  <a:moveTo>
                    <a:pt x="7" y="36"/>
                  </a:moveTo>
                  <a:cubicBezTo>
                    <a:pt x="3" y="36"/>
                    <a:pt x="0" y="32"/>
                    <a:pt x="0" y="28"/>
                  </a:cubicBezTo>
                  <a:cubicBezTo>
                    <a:pt x="0" y="7"/>
                    <a:pt x="0" y="7"/>
                    <a:pt x="0" y="7"/>
                  </a:cubicBezTo>
                  <a:cubicBezTo>
                    <a:pt x="0" y="3"/>
                    <a:pt x="3" y="0"/>
                    <a:pt x="7" y="0"/>
                  </a:cubicBezTo>
                  <a:cubicBezTo>
                    <a:pt x="11" y="0"/>
                    <a:pt x="14" y="3"/>
                    <a:pt x="14" y="7"/>
                  </a:cubicBezTo>
                  <a:cubicBezTo>
                    <a:pt x="14" y="28"/>
                    <a:pt x="14" y="28"/>
                    <a:pt x="14" y="28"/>
                  </a:cubicBezTo>
                  <a:cubicBezTo>
                    <a:pt x="14" y="32"/>
                    <a:pt x="11" y="36"/>
                    <a:pt x="7" y="36"/>
                  </a:cubicBezTo>
                  <a:close/>
                  <a:moveTo>
                    <a:pt x="7" y="3"/>
                  </a:moveTo>
                  <a:cubicBezTo>
                    <a:pt x="5" y="3"/>
                    <a:pt x="3" y="5"/>
                    <a:pt x="3" y="7"/>
                  </a:cubicBezTo>
                  <a:cubicBezTo>
                    <a:pt x="3" y="28"/>
                    <a:pt x="3" y="28"/>
                    <a:pt x="3" y="28"/>
                  </a:cubicBezTo>
                  <a:cubicBezTo>
                    <a:pt x="3" y="31"/>
                    <a:pt x="5" y="33"/>
                    <a:pt x="7" y="33"/>
                  </a:cubicBezTo>
                  <a:cubicBezTo>
                    <a:pt x="9" y="33"/>
                    <a:pt x="11" y="31"/>
                    <a:pt x="11" y="28"/>
                  </a:cubicBezTo>
                  <a:cubicBezTo>
                    <a:pt x="11" y="7"/>
                    <a:pt x="11" y="7"/>
                    <a:pt x="11" y="7"/>
                  </a:cubicBezTo>
                  <a:cubicBezTo>
                    <a:pt x="11" y="5"/>
                    <a:pt x="9" y="3"/>
                    <a:pt x="7"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3" name="Freeform 212"/>
            <p:cNvSpPr>
              <a:spLocks/>
            </p:cNvSpPr>
            <p:nvPr/>
          </p:nvSpPr>
          <p:spPr bwMode="auto">
            <a:xfrm>
              <a:off x="4651064" y="4359311"/>
              <a:ext cx="285578" cy="118991"/>
            </a:xfrm>
            <a:custGeom>
              <a:avLst/>
              <a:gdLst>
                <a:gd name="T0" fmla="*/ 2 w 180"/>
                <a:gd name="T1" fmla="*/ 75 h 75"/>
                <a:gd name="T2" fmla="*/ 0 w 180"/>
                <a:gd name="T3" fmla="*/ 68 h 75"/>
                <a:gd name="T4" fmla="*/ 97 w 180"/>
                <a:gd name="T5" fmla="*/ 19 h 75"/>
                <a:gd name="T6" fmla="*/ 114 w 180"/>
                <a:gd name="T7" fmla="*/ 42 h 75"/>
                <a:gd name="T8" fmla="*/ 159 w 180"/>
                <a:gd name="T9" fmla="*/ 7 h 75"/>
                <a:gd name="T10" fmla="*/ 152 w 180"/>
                <a:gd name="T11" fmla="*/ 7 h 75"/>
                <a:gd name="T12" fmla="*/ 152 w 180"/>
                <a:gd name="T13" fmla="*/ 0 h 75"/>
                <a:gd name="T14" fmla="*/ 180 w 180"/>
                <a:gd name="T15" fmla="*/ 0 h 75"/>
                <a:gd name="T16" fmla="*/ 112 w 180"/>
                <a:gd name="T17" fmla="*/ 52 h 75"/>
                <a:gd name="T18" fmla="*/ 95 w 180"/>
                <a:gd name="T19" fmla="*/ 28 h 75"/>
                <a:gd name="T20" fmla="*/ 2 w 180"/>
                <a:gd name="T21"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0" h="75">
                  <a:moveTo>
                    <a:pt x="2" y="75"/>
                  </a:moveTo>
                  <a:lnTo>
                    <a:pt x="0" y="68"/>
                  </a:lnTo>
                  <a:lnTo>
                    <a:pt x="97" y="19"/>
                  </a:lnTo>
                  <a:lnTo>
                    <a:pt x="114" y="42"/>
                  </a:lnTo>
                  <a:lnTo>
                    <a:pt x="159" y="7"/>
                  </a:lnTo>
                  <a:lnTo>
                    <a:pt x="152" y="7"/>
                  </a:lnTo>
                  <a:lnTo>
                    <a:pt x="152" y="0"/>
                  </a:lnTo>
                  <a:lnTo>
                    <a:pt x="180" y="0"/>
                  </a:lnTo>
                  <a:lnTo>
                    <a:pt x="112" y="52"/>
                  </a:lnTo>
                  <a:lnTo>
                    <a:pt x="95" y="28"/>
                  </a:lnTo>
                  <a:lnTo>
                    <a:pt x="2" y="75"/>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4" name="Freeform 213"/>
            <p:cNvSpPr>
              <a:spLocks/>
            </p:cNvSpPr>
            <p:nvPr/>
          </p:nvSpPr>
          <p:spPr bwMode="auto">
            <a:xfrm>
              <a:off x="4906498" y="4362484"/>
              <a:ext cx="23799" cy="30144"/>
            </a:xfrm>
            <a:custGeom>
              <a:avLst/>
              <a:gdLst>
                <a:gd name="T0" fmla="*/ 8 w 15"/>
                <a:gd name="T1" fmla="*/ 19 h 19"/>
                <a:gd name="T2" fmla="*/ 0 w 15"/>
                <a:gd name="T3" fmla="*/ 17 h 19"/>
                <a:gd name="T4" fmla="*/ 8 w 15"/>
                <a:gd name="T5" fmla="*/ 0 h 19"/>
                <a:gd name="T6" fmla="*/ 15 w 15"/>
                <a:gd name="T7" fmla="*/ 2 h 19"/>
                <a:gd name="T8" fmla="*/ 8 w 15"/>
                <a:gd name="T9" fmla="*/ 19 h 19"/>
              </a:gdLst>
              <a:ahLst/>
              <a:cxnLst>
                <a:cxn ang="0">
                  <a:pos x="T0" y="T1"/>
                </a:cxn>
                <a:cxn ang="0">
                  <a:pos x="T2" y="T3"/>
                </a:cxn>
                <a:cxn ang="0">
                  <a:pos x="T4" y="T5"/>
                </a:cxn>
                <a:cxn ang="0">
                  <a:pos x="T6" y="T7"/>
                </a:cxn>
                <a:cxn ang="0">
                  <a:pos x="T8" y="T9"/>
                </a:cxn>
              </a:cxnLst>
              <a:rect l="0" t="0" r="r" b="b"/>
              <a:pathLst>
                <a:path w="15" h="19">
                  <a:moveTo>
                    <a:pt x="8" y="19"/>
                  </a:moveTo>
                  <a:lnTo>
                    <a:pt x="0" y="17"/>
                  </a:lnTo>
                  <a:lnTo>
                    <a:pt x="8" y="0"/>
                  </a:lnTo>
                  <a:lnTo>
                    <a:pt x="15" y="2"/>
                  </a:lnTo>
                  <a:lnTo>
                    <a:pt x="8" y="19"/>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6" name="Group 185"/>
          <p:cNvGrpSpPr/>
          <p:nvPr/>
        </p:nvGrpSpPr>
        <p:grpSpPr>
          <a:xfrm>
            <a:off x="10416634" y="1290042"/>
            <a:ext cx="487874" cy="461033"/>
            <a:chOff x="5607752" y="3426422"/>
            <a:chExt cx="490243" cy="463271"/>
          </a:xfrm>
          <a:solidFill>
            <a:schemeClr val="tx2"/>
          </a:solidFill>
        </p:grpSpPr>
        <p:sp>
          <p:nvSpPr>
            <p:cNvPr id="202" name="Freeform 201"/>
            <p:cNvSpPr>
              <a:spLocks noEditPoints="1"/>
            </p:cNvSpPr>
            <p:nvPr/>
          </p:nvSpPr>
          <p:spPr bwMode="auto">
            <a:xfrm>
              <a:off x="5607752" y="3426422"/>
              <a:ext cx="490243" cy="463271"/>
            </a:xfrm>
            <a:custGeom>
              <a:avLst/>
              <a:gdLst>
                <a:gd name="T0" fmla="*/ 86 w 130"/>
                <a:gd name="T1" fmla="*/ 123 h 123"/>
                <a:gd name="T2" fmla="*/ 0 w 130"/>
                <a:gd name="T3" fmla="*/ 102 h 123"/>
                <a:gd name="T4" fmla="*/ 3 w 130"/>
                <a:gd name="T5" fmla="*/ 100 h 123"/>
                <a:gd name="T6" fmla="*/ 54 w 130"/>
                <a:gd name="T7" fmla="*/ 1 h 123"/>
                <a:gd name="T8" fmla="*/ 54 w 130"/>
                <a:gd name="T9" fmla="*/ 0 h 123"/>
                <a:gd name="T10" fmla="*/ 130 w 130"/>
                <a:gd name="T11" fmla="*/ 18 h 123"/>
                <a:gd name="T12" fmla="*/ 130 w 130"/>
                <a:gd name="T13" fmla="*/ 20 h 123"/>
                <a:gd name="T14" fmla="*/ 86 w 130"/>
                <a:gd name="T15" fmla="*/ 123 h 123"/>
                <a:gd name="T16" fmla="*/ 7 w 130"/>
                <a:gd name="T17" fmla="*/ 101 h 123"/>
                <a:gd name="T18" fmla="*/ 86 w 130"/>
                <a:gd name="T19" fmla="*/ 120 h 123"/>
                <a:gd name="T20" fmla="*/ 127 w 130"/>
                <a:gd name="T21" fmla="*/ 20 h 123"/>
                <a:gd name="T22" fmla="*/ 56 w 130"/>
                <a:gd name="T23" fmla="*/ 4 h 123"/>
                <a:gd name="T24" fmla="*/ 7 w 130"/>
                <a:gd name="T25" fmla="*/ 10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23">
                  <a:moveTo>
                    <a:pt x="86" y="123"/>
                  </a:moveTo>
                  <a:cubicBezTo>
                    <a:pt x="0" y="102"/>
                    <a:pt x="0" y="102"/>
                    <a:pt x="0" y="102"/>
                  </a:cubicBezTo>
                  <a:cubicBezTo>
                    <a:pt x="3" y="100"/>
                    <a:pt x="3" y="100"/>
                    <a:pt x="3" y="100"/>
                  </a:cubicBezTo>
                  <a:cubicBezTo>
                    <a:pt x="28" y="85"/>
                    <a:pt x="53" y="2"/>
                    <a:pt x="54" y="1"/>
                  </a:cubicBezTo>
                  <a:cubicBezTo>
                    <a:pt x="54" y="0"/>
                    <a:pt x="54" y="0"/>
                    <a:pt x="54" y="0"/>
                  </a:cubicBezTo>
                  <a:cubicBezTo>
                    <a:pt x="130" y="18"/>
                    <a:pt x="130" y="18"/>
                    <a:pt x="130" y="18"/>
                  </a:cubicBezTo>
                  <a:cubicBezTo>
                    <a:pt x="130" y="20"/>
                    <a:pt x="130" y="20"/>
                    <a:pt x="130" y="20"/>
                  </a:cubicBezTo>
                  <a:cubicBezTo>
                    <a:pt x="117" y="108"/>
                    <a:pt x="88" y="122"/>
                    <a:pt x="86" y="123"/>
                  </a:cubicBezTo>
                  <a:close/>
                  <a:moveTo>
                    <a:pt x="7" y="101"/>
                  </a:moveTo>
                  <a:cubicBezTo>
                    <a:pt x="86" y="120"/>
                    <a:pt x="86" y="120"/>
                    <a:pt x="86" y="120"/>
                  </a:cubicBezTo>
                  <a:cubicBezTo>
                    <a:pt x="89" y="117"/>
                    <a:pt x="115" y="100"/>
                    <a:pt x="127" y="20"/>
                  </a:cubicBezTo>
                  <a:cubicBezTo>
                    <a:pt x="56" y="4"/>
                    <a:pt x="56" y="4"/>
                    <a:pt x="56" y="4"/>
                  </a:cubicBezTo>
                  <a:cubicBezTo>
                    <a:pt x="53" y="14"/>
                    <a:pt x="30" y="82"/>
                    <a:pt x="7" y="101"/>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3" name="Freeform 202"/>
            <p:cNvSpPr>
              <a:spLocks/>
            </p:cNvSpPr>
            <p:nvPr/>
          </p:nvSpPr>
          <p:spPr bwMode="auto">
            <a:xfrm>
              <a:off x="5829869" y="3516854"/>
              <a:ext cx="193559" cy="57115"/>
            </a:xfrm>
            <a:custGeom>
              <a:avLst/>
              <a:gdLst>
                <a:gd name="T0" fmla="*/ 122 w 122"/>
                <a:gd name="T1" fmla="*/ 36 h 36"/>
                <a:gd name="T2" fmla="*/ 0 w 122"/>
                <a:gd name="T3" fmla="*/ 7 h 36"/>
                <a:gd name="T4" fmla="*/ 3 w 122"/>
                <a:gd name="T5" fmla="*/ 0 h 36"/>
                <a:gd name="T6" fmla="*/ 122 w 122"/>
                <a:gd name="T7" fmla="*/ 29 h 36"/>
                <a:gd name="T8" fmla="*/ 122 w 122"/>
                <a:gd name="T9" fmla="*/ 36 h 36"/>
              </a:gdLst>
              <a:ahLst/>
              <a:cxnLst>
                <a:cxn ang="0">
                  <a:pos x="T0" y="T1"/>
                </a:cxn>
                <a:cxn ang="0">
                  <a:pos x="T2" y="T3"/>
                </a:cxn>
                <a:cxn ang="0">
                  <a:pos x="T4" y="T5"/>
                </a:cxn>
                <a:cxn ang="0">
                  <a:pos x="T6" y="T7"/>
                </a:cxn>
                <a:cxn ang="0">
                  <a:pos x="T8" y="T9"/>
                </a:cxn>
              </a:cxnLst>
              <a:rect l="0" t="0" r="r" b="b"/>
              <a:pathLst>
                <a:path w="122" h="36">
                  <a:moveTo>
                    <a:pt x="122" y="36"/>
                  </a:moveTo>
                  <a:lnTo>
                    <a:pt x="0" y="7"/>
                  </a:lnTo>
                  <a:lnTo>
                    <a:pt x="3" y="0"/>
                  </a:lnTo>
                  <a:lnTo>
                    <a:pt x="122" y="29"/>
                  </a:lnTo>
                  <a:lnTo>
                    <a:pt x="122" y="36"/>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4" name="Freeform 203"/>
            <p:cNvSpPr>
              <a:spLocks/>
            </p:cNvSpPr>
            <p:nvPr/>
          </p:nvSpPr>
          <p:spPr bwMode="auto">
            <a:xfrm>
              <a:off x="5823523" y="3558104"/>
              <a:ext cx="176108" cy="52355"/>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5" name="Freeform 204"/>
            <p:cNvSpPr>
              <a:spLocks/>
            </p:cNvSpPr>
            <p:nvPr/>
          </p:nvSpPr>
          <p:spPr bwMode="auto">
            <a:xfrm>
              <a:off x="5812417" y="3604115"/>
              <a:ext cx="176108" cy="52355"/>
            </a:xfrm>
            <a:custGeom>
              <a:avLst/>
              <a:gdLst>
                <a:gd name="T0" fmla="*/ 111 w 111"/>
                <a:gd name="T1" fmla="*/ 33 h 33"/>
                <a:gd name="T2" fmla="*/ 0 w 111"/>
                <a:gd name="T3" fmla="*/ 7 h 33"/>
                <a:gd name="T4" fmla="*/ 0 w 111"/>
                <a:gd name="T5" fmla="*/ 0 h 33"/>
                <a:gd name="T6" fmla="*/ 111 w 111"/>
                <a:gd name="T7" fmla="*/ 26 h 33"/>
                <a:gd name="T8" fmla="*/ 111 w 111"/>
                <a:gd name="T9" fmla="*/ 33 h 33"/>
              </a:gdLst>
              <a:ahLst/>
              <a:cxnLst>
                <a:cxn ang="0">
                  <a:pos x="T0" y="T1"/>
                </a:cxn>
                <a:cxn ang="0">
                  <a:pos x="T2" y="T3"/>
                </a:cxn>
                <a:cxn ang="0">
                  <a:pos x="T4" y="T5"/>
                </a:cxn>
                <a:cxn ang="0">
                  <a:pos x="T6" y="T7"/>
                </a:cxn>
                <a:cxn ang="0">
                  <a:pos x="T8" y="T9"/>
                </a:cxn>
              </a:cxnLst>
              <a:rect l="0" t="0" r="r" b="b"/>
              <a:pathLst>
                <a:path w="111" h="33">
                  <a:moveTo>
                    <a:pt x="111" y="33"/>
                  </a:moveTo>
                  <a:lnTo>
                    <a:pt x="0" y="7"/>
                  </a:lnTo>
                  <a:lnTo>
                    <a:pt x="0" y="0"/>
                  </a:lnTo>
                  <a:lnTo>
                    <a:pt x="111" y="26"/>
                  </a:lnTo>
                  <a:lnTo>
                    <a:pt x="111" y="33"/>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6" name="Freeform 205"/>
            <p:cNvSpPr>
              <a:spLocks/>
            </p:cNvSpPr>
            <p:nvPr/>
          </p:nvSpPr>
          <p:spPr bwMode="auto">
            <a:xfrm>
              <a:off x="5788618" y="3634259"/>
              <a:ext cx="177693" cy="52355"/>
            </a:xfrm>
            <a:custGeom>
              <a:avLst/>
              <a:gdLst>
                <a:gd name="T0" fmla="*/ 112 w 112"/>
                <a:gd name="T1" fmla="*/ 33 h 33"/>
                <a:gd name="T2" fmla="*/ 0 w 112"/>
                <a:gd name="T3" fmla="*/ 7 h 33"/>
                <a:gd name="T4" fmla="*/ 0 w 112"/>
                <a:gd name="T5" fmla="*/ 0 h 33"/>
                <a:gd name="T6" fmla="*/ 112 w 112"/>
                <a:gd name="T7" fmla="*/ 26 h 33"/>
                <a:gd name="T8" fmla="*/ 112 w 112"/>
                <a:gd name="T9" fmla="*/ 33 h 33"/>
              </a:gdLst>
              <a:ahLst/>
              <a:cxnLst>
                <a:cxn ang="0">
                  <a:pos x="T0" y="T1"/>
                </a:cxn>
                <a:cxn ang="0">
                  <a:pos x="T2" y="T3"/>
                </a:cxn>
                <a:cxn ang="0">
                  <a:pos x="T4" y="T5"/>
                </a:cxn>
                <a:cxn ang="0">
                  <a:pos x="T6" y="T7"/>
                </a:cxn>
                <a:cxn ang="0">
                  <a:pos x="T8" y="T9"/>
                </a:cxn>
              </a:cxnLst>
              <a:rect l="0" t="0" r="r" b="b"/>
              <a:pathLst>
                <a:path w="112" h="33">
                  <a:moveTo>
                    <a:pt x="112" y="33"/>
                  </a:moveTo>
                  <a:lnTo>
                    <a:pt x="0" y="7"/>
                  </a:lnTo>
                  <a:lnTo>
                    <a:pt x="0" y="0"/>
                  </a:lnTo>
                  <a:lnTo>
                    <a:pt x="112" y="26"/>
                  </a:lnTo>
                  <a:lnTo>
                    <a:pt x="112" y="33"/>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7" name="Freeform 206"/>
            <p:cNvSpPr>
              <a:spLocks/>
            </p:cNvSpPr>
            <p:nvPr/>
          </p:nvSpPr>
          <p:spPr bwMode="auto">
            <a:xfrm>
              <a:off x="5769579" y="3675509"/>
              <a:ext cx="180866" cy="52355"/>
            </a:xfrm>
            <a:custGeom>
              <a:avLst/>
              <a:gdLst>
                <a:gd name="T0" fmla="*/ 112 w 114"/>
                <a:gd name="T1" fmla="*/ 33 h 33"/>
                <a:gd name="T2" fmla="*/ 0 w 114"/>
                <a:gd name="T3" fmla="*/ 7 h 33"/>
                <a:gd name="T4" fmla="*/ 3 w 114"/>
                <a:gd name="T5" fmla="*/ 0 h 33"/>
                <a:gd name="T6" fmla="*/ 114 w 114"/>
                <a:gd name="T7" fmla="*/ 28 h 33"/>
                <a:gd name="T8" fmla="*/ 112 w 114"/>
                <a:gd name="T9" fmla="*/ 33 h 33"/>
              </a:gdLst>
              <a:ahLst/>
              <a:cxnLst>
                <a:cxn ang="0">
                  <a:pos x="T0" y="T1"/>
                </a:cxn>
                <a:cxn ang="0">
                  <a:pos x="T2" y="T3"/>
                </a:cxn>
                <a:cxn ang="0">
                  <a:pos x="T4" y="T5"/>
                </a:cxn>
                <a:cxn ang="0">
                  <a:pos x="T6" y="T7"/>
                </a:cxn>
                <a:cxn ang="0">
                  <a:pos x="T8" y="T9"/>
                </a:cxn>
              </a:cxnLst>
              <a:rect l="0" t="0" r="r" b="b"/>
              <a:pathLst>
                <a:path w="114" h="33">
                  <a:moveTo>
                    <a:pt x="112" y="33"/>
                  </a:moveTo>
                  <a:lnTo>
                    <a:pt x="0" y="7"/>
                  </a:lnTo>
                  <a:lnTo>
                    <a:pt x="3" y="0"/>
                  </a:lnTo>
                  <a:lnTo>
                    <a:pt x="114" y="28"/>
                  </a:lnTo>
                  <a:lnTo>
                    <a:pt x="112" y="33"/>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8" name="Freeform 207"/>
            <p:cNvSpPr>
              <a:spLocks/>
            </p:cNvSpPr>
            <p:nvPr/>
          </p:nvSpPr>
          <p:spPr bwMode="auto">
            <a:xfrm>
              <a:off x="5980591" y="3434354"/>
              <a:ext cx="76154" cy="90433"/>
            </a:xfrm>
            <a:custGeom>
              <a:avLst/>
              <a:gdLst>
                <a:gd name="T0" fmla="*/ 0 w 48"/>
                <a:gd name="T1" fmla="*/ 38 h 57"/>
                <a:gd name="T2" fmla="*/ 29 w 48"/>
                <a:gd name="T3" fmla="*/ 0 h 57"/>
                <a:gd name="T4" fmla="*/ 48 w 48"/>
                <a:gd name="T5" fmla="*/ 12 h 57"/>
                <a:gd name="T6" fmla="*/ 12 w 48"/>
                <a:gd name="T7" fmla="*/ 57 h 57"/>
                <a:gd name="T8" fmla="*/ 0 w 48"/>
                <a:gd name="T9" fmla="*/ 38 h 57"/>
              </a:gdLst>
              <a:ahLst/>
              <a:cxnLst>
                <a:cxn ang="0">
                  <a:pos x="T0" y="T1"/>
                </a:cxn>
                <a:cxn ang="0">
                  <a:pos x="T2" y="T3"/>
                </a:cxn>
                <a:cxn ang="0">
                  <a:pos x="T4" y="T5"/>
                </a:cxn>
                <a:cxn ang="0">
                  <a:pos x="T6" y="T7"/>
                </a:cxn>
                <a:cxn ang="0">
                  <a:pos x="T8" y="T9"/>
                </a:cxn>
              </a:cxnLst>
              <a:rect l="0" t="0" r="r" b="b"/>
              <a:pathLst>
                <a:path w="48" h="57">
                  <a:moveTo>
                    <a:pt x="0" y="38"/>
                  </a:moveTo>
                  <a:lnTo>
                    <a:pt x="29" y="0"/>
                  </a:lnTo>
                  <a:lnTo>
                    <a:pt x="48" y="12"/>
                  </a:lnTo>
                  <a:lnTo>
                    <a:pt x="12" y="57"/>
                  </a:lnTo>
                  <a:lnTo>
                    <a:pt x="0" y="38"/>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9" name="Freeform 208"/>
            <p:cNvSpPr>
              <a:spLocks noEditPoints="1"/>
            </p:cNvSpPr>
            <p:nvPr/>
          </p:nvSpPr>
          <p:spPr bwMode="auto">
            <a:xfrm>
              <a:off x="5974244" y="3426422"/>
              <a:ext cx="93606" cy="106298"/>
            </a:xfrm>
            <a:custGeom>
              <a:avLst/>
              <a:gdLst>
                <a:gd name="T0" fmla="*/ 14 w 59"/>
                <a:gd name="T1" fmla="*/ 67 h 67"/>
                <a:gd name="T2" fmla="*/ 0 w 59"/>
                <a:gd name="T3" fmla="*/ 43 h 67"/>
                <a:gd name="T4" fmla="*/ 33 w 59"/>
                <a:gd name="T5" fmla="*/ 0 h 67"/>
                <a:gd name="T6" fmla="*/ 59 w 59"/>
                <a:gd name="T7" fmla="*/ 15 h 67"/>
                <a:gd name="T8" fmla="*/ 14 w 59"/>
                <a:gd name="T9" fmla="*/ 67 h 67"/>
                <a:gd name="T10" fmla="*/ 9 w 59"/>
                <a:gd name="T11" fmla="*/ 45 h 67"/>
                <a:gd name="T12" fmla="*/ 16 w 59"/>
                <a:gd name="T13" fmla="*/ 55 h 67"/>
                <a:gd name="T14" fmla="*/ 47 w 59"/>
                <a:gd name="T15" fmla="*/ 17 h 67"/>
                <a:gd name="T16" fmla="*/ 35 w 59"/>
                <a:gd name="T17" fmla="*/ 10 h 67"/>
                <a:gd name="T18" fmla="*/ 9 w 59"/>
                <a:gd name="T19" fmla="*/ 4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7">
                  <a:moveTo>
                    <a:pt x="14" y="67"/>
                  </a:moveTo>
                  <a:lnTo>
                    <a:pt x="0" y="43"/>
                  </a:lnTo>
                  <a:lnTo>
                    <a:pt x="33" y="0"/>
                  </a:lnTo>
                  <a:lnTo>
                    <a:pt x="59" y="15"/>
                  </a:lnTo>
                  <a:lnTo>
                    <a:pt x="14" y="67"/>
                  </a:lnTo>
                  <a:close/>
                  <a:moveTo>
                    <a:pt x="9" y="45"/>
                  </a:moveTo>
                  <a:lnTo>
                    <a:pt x="16" y="55"/>
                  </a:lnTo>
                  <a:lnTo>
                    <a:pt x="47" y="17"/>
                  </a:lnTo>
                  <a:lnTo>
                    <a:pt x="35" y="10"/>
                  </a:lnTo>
                  <a:lnTo>
                    <a:pt x="9" y="45"/>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7" name="Group 186"/>
          <p:cNvGrpSpPr/>
          <p:nvPr/>
        </p:nvGrpSpPr>
        <p:grpSpPr>
          <a:xfrm>
            <a:off x="10778035" y="3506763"/>
            <a:ext cx="544713" cy="254200"/>
            <a:chOff x="5057221" y="3151948"/>
            <a:chExt cx="547357" cy="255434"/>
          </a:xfrm>
          <a:solidFill>
            <a:schemeClr val="tx2"/>
          </a:solidFill>
        </p:grpSpPr>
        <p:sp>
          <p:nvSpPr>
            <p:cNvPr id="197" name="Freeform 196"/>
            <p:cNvSpPr>
              <a:spLocks noEditPoints="1"/>
            </p:cNvSpPr>
            <p:nvPr/>
          </p:nvSpPr>
          <p:spPr bwMode="auto">
            <a:xfrm>
              <a:off x="5220634" y="3151948"/>
              <a:ext cx="383944" cy="255434"/>
            </a:xfrm>
            <a:custGeom>
              <a:avLst/>
              <a:gdLst>
                <a:gd name="T0" fmla="*/ 53 w 102"/>
                <a:gd name="T1" fmla="*/ 68 h 68"/>
                <a:gd name="T2" fmla="*/ 53 w 102"/>
                <a:gd name="T3" fmla="*/ 68 h 68"/>
                <a:gd name="T4" fmla="*/ 19 w 102"/>
                <a:gd name="T5" fmla="*/ 67 h 68"/>
                <a:gd name="T6" fmla="*/ 6 w 102"/>
                <a:gd name="T7" fmla="*/ 4 h 68"/>
                <a:gd name="T8" fmla="*/ 6 w 102"/>
                <a:gd name="T9" fmla="*/ 3 h 68"/>
                <a:gd name="T10" fmla="*/ 11 w 102"/>
                <a:gd name="T11" fmla="*/ 2 h 68"/>
                <a:gd name="T12" fmla="*/ 62 w 102"/>
                <a:gd name="T13" fmla="*/ 0 h 68"/>
                <a:gd name="T14" fmla="*/ 89 w 102"/>
                <a:gd name="T15" fmla="*/ 3 h 68"/>
                <a:gd name="T16" fmla="*/ 94 w 102"/>
                <a:gd name="T17" fmla="*/ 66 h 68"/>
                <a:gd name="T18" fmla="*/ 94 w 102"/>
                <a:gd name="T19" fmla="*/ 67 h 68"/>
                <a:gd name="T20" fmla="*/ 93 w 102"/>
                <a:gd name="T21" fmla="*/ 67 h 68"/>
                <a:gd name="T22" fmla="*/ 53 w 102"/>
                <a:gd name="T23" fmla="*/ 68 h 68"/>
                <a:gd name="T24" fmla="*/ 9 w 102"/>
                <a:gd name="T25" fmla="*/ 6 h 68"/>
                <a:gd name="T26" fmla="*/ 19 w 102"/>
                <a:gd name="T27" fmla="*/ 64 h 68"/>
                <a:gd name="T28" fmla="*/ 53 w 102"/>
                <a:gd name="T29" fmla="*/ 65 h 68"/>
                <a:gd name="T30" fmla="*/ 91 w 102"/>
                <a:gd name="T31" fmla="*/ 64 h 68"/>
                <a:gd name="T32" fmla="*/ 88 w 102"/>
                <a:gd name="T33" fmla="*/ 6 h 68"/>
                <a:gd name="T34" fmla="*/ 62 w 102"/>
                <a:gd name="T35" fmla="*/ 3 h 68"/>
                <a:gd name="T36" fmla="*/ 12 w 102"/>
                <a:gd name="T37" fmla="*/ 5 h 68"/>
                <a:gd name="T38" fmla="*/ 9 w 102"/>
                <a:gd name="T39" fmla="*/ 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68">
                  <a:moveTo>
                    <a:pt x="53" y="68"/>
                  </a:moveTo>
                  <a:cubicBezTo>
                    <a:pt x="53" y="68"/>
                    <a:pt x="53" y="68"/>
                    <a:pt x="53" y="68"/>
                  </a:cubicBezTo>
                  <a:cubicBezTo>
                    <a:pt x="36" y="68"/>
                    <a:pt x="25" y="67"/>
                    <a:pt x="19" y="67"/>
                  </a:cubicBezTo>
                  <a:cubicBezTo>
                    <a:pt x="0" y="64"/>
                    <a:pt x="5" y="10"/>
                    <a:pt x="6" y="4"/>
                  </a:cubicBezTo>
                  <a:cubicBezTo>
                    <a:pt x="6" y="3"/>
                    <a:pt x="6" y="3"/>
                    <a:pt x="6" y="3"/>
                  </a:cubicBezTo>
                  <a:cubicBezTo>
                    <a:pt x="11" y="2"/>
                    <a:pt x="11" y="2"/>
                    <a:pt x="11" y="2"/>
                  </a:cubicBezTo>
                  <a:cubicBezTo>
                    <a:pt x="20" y="2"/>
                    <a:pt x="43" y="0"/>
                    <a:pt x="62" y="0"/>
                  </a:cubicBezTo>
                  <a:cubicBezTo>
                    <a:pt x="76" y="0"/>
                    <a:pt x="85" y="1"/>
                    <a:pt x="89" y="3"/>
                  </a:cubicBezTo>
                  <a:cubicBezTo>
                    <a:pt x="102" y="10"/>
                    <a:pt x="95" y="60"/>
                    <a:pt x="94" y="66"/>
                  </a:cubicBezTo>
                  <a:cubicBezTo>
                    <a:pt x="94" y="67"/>
                    <a:pt x="94" y="67"/>
                    <a:pt x="94" y="67"/>
                  </a:cubicBezTo>
                  <a:cubicBezTo>
                    <a:pt x="93" y="67"/>
                    <a:pt x="93" y="67"/>
                    <a:pt x="93" y="67"/>
                  </a:cubicBezTo>
                  <a:cubicBezTo>
                    <a:pt x="93" y="67"/>
                    <a:pt x="72" y="68"/>
                    <a:pt x="53" y="68"/>
                  </a:cubicBezTo>
                  <a:close/>
                  <a:moveTo>
                    <a:pt x="9" y="6"/>
                  </a:moveTo>
                  <a:cubicBezTo>
                    <a:pt x="7" y="22"/>
                    <a:pt x="6" y="62"/>
                    <a:pt x="19" y="64"/>
                  </a:cubicBezTo>
                  <a:cubicBezTo>
                    <a:pt x="25" y="64"/>
                    <a:pt x="37" y="65"/>
                    <a:pt x="53" y="65"/>
                  </a:cubicBezTo>
                  <a:cubicBezTo>
                    <a:pt x="70" y="65"/>
                    <a:pt x="87" y="64"/>
                    <a:pt x="91" y="64"/>
                  </a:cubicBezTo>
                  <a:cubicBezTo>
                    <a:pt x="93" y="48"/>
                    <a:pt x="96" y="10"/>
                    <a:pt x="88" y="6"/>
                  </a:cubicBezTo>
                  <a:cubicBezTo>
                    <a:pt x="85" y="4"/>
                    <a:pt x="79" y="3"/>
                    <a:pt x="62" y="3"/>
                  </a:cubicBezTo>
                  <a:cubicBezTo>
                    <a:pt x="43" y="3"/>
                    <a:pt x="20" y="5"/>
                    <a:pt x="12" y="5"/>
                  </a:cubicBezTo>
                  <a:lnTo>
                    <a:pt x="9" y="6"/>
                  </a:ln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8" name="Freeform 197"/>
            <p:cNvSpPr>
              <a:spLocks/>
            </p:cNvSpPr>
            <p:nvPr/>
          </p:nvSpPr>
          <p:spPr bwMode="auto">
            <a:xfrm>
              <a:off x="5242846" y="3164641"/>
              <a:ext cx="312550" cy="123751"/>
            </a:xfrm>
            <a:custGeom>
              <a:avLst/>
              <a:gdLst>
                <a:gd name="T0" fmla="*/ 46 w 83"/>
                <a:gd name="T1" fmla="*/ 33 h 33"/>
                <a:gd name="T2" fmla="*/ 44 w 83"/>
                <a:gd name="T3" fmla="*/ 32 h 33"/>
                <a:gd name="T4" fmla="*/ 0 w 83"/>
                <a:gd name="T5" fmla="*/ 2 h 33"/>
                <a:gd name="T6" fmla="*/ 2 w 83"/>
                <a:gd name="T7" fmla="*/ 0 h 33"/>
                <a:gd name="T8" fmla="*/ 45 w 83"/>
                <a:gd name="T9" fmla="*/ 30 h 33"/>
                <a:gd name="T10" fmla="*/ 81 w 83"/>
                <a:gd name="T11" fmla="*/ 0 h 33"/>
                <a:gd name="T12" fmla="*/ 83 w 83"/>
                <a:gd name="T13" fmla="*/ 2 h 33"/>
                <a:gd name="T14" fmla="*/ 46 w 83"/>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33">
                  <a:moveTo>
                    <a:pt x="46" y="33"/>
                  </a:moveTo>
                  <a:cubicBezTo>
                    <a:pt x="45" y="33"/>
                    <a:pt x="45" y="33"/>
                    <a:pt x="44" y="32"/>
                  </a:cubicBezTo>
                  <a:cubicBezTo>
                    <a:pt x="36" y="29"/>
                    <a:pt x="2" y="3"/>
                    <a:pt x="0" y="2"/>
                  </a:cubicBezTo>
                  <a:cubicBezTo>
                    <a:pt x="2" y="0"/>
                    <a:pt x="2" y="0"/>
                    <a:pt x="2" y="0"/>
                  </a:cubicBezTo>
                  <a:cubicBezTo>
                    <a:pt x="2" y="0"/>
                    <a:pt x="37" y="26"/>
                    <a:pt x="45" y="30"/>
                  </a:cubicBezTo>
                  <a:cubicBezTo>
                    <a:pt x="50" y="32"/>
                    <a:pt x="69" y="14"/>
                    <a:pt x="81" y="0"/>
                  </a:cubicBezTo>
                  <a:cubicBezTo>
                    <a:pt x="83" y="2"/>
                    <a:pt x="83" y="2"/>
                    <a:pt x="83" y="2"/>
                  </a:cubicBezTo>
                  <a:cubicBezTo>
                    <a:pt x="79" y="8"/>
                    <a:pt x="56" y="33"/>
                    <a:pt x="46" y="3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9" name="Rectangle 198"/>
            <p:cNvSpPr>
              <a:spLocks noChangeArrowheads="1"/>
            </p:cNvSpPr>
            <p:nvPr/>
          </p:nvSpPr>
          <p:spPr bwMode="auto">
            <a:xfrm>
              <a:off x="5100057" y="3220170"/>
              <a:ext cx="93606" cy="1110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0" name="Rectangle 199"/>
            <p:cNvSpPr>
              <a:spLocks noChangeArrowheads="1"/>
            </p:cNvSpPr>
            <p:nvPr/>
          </p:nvSpPr>
          <p:spPr bwMode="auto">
            <a:xfrm>
              <a:off x="5111163" y="3332815"/>
              <a:ext cx="98366" cy="1110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1" name="Rectangle 200"/>
            <p:cNvSpPr>
              <a:spLocks noChangeArrowheads="1"/>
            </p:cNvSpPr>
            <p:nvPr/>
          </p:nvSpPr>
          <p:spPr bwMode="auto">
            <a:xfrm>
              <a:off x="5057221" y="3277286"/>
              <a:ext cx="136443" cy="11105"/>
            </a:xfrm>
            <a:prstGeom prst="rect">
              <a:avLst/>
            </a:pr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88" name="Group 187"/>
          <p:cNvGrpSpPr/>
          <p:nvPr/>
        </p:nvGrpSpPr>
        <p:grpSpPr>
          <a:xfrm>
            <a:off x="10906834" y="4988499"/>
            <a:ext cx="323672" cy="336302"/>
            <a:chOff x="5125442" y="3615221"/>
            <a:chExt cx="325243" cy="337935"/>
          </a:xfrm>
          <a:solidFill>
            <a:schemeClr val="tx2"/>
          </a:solidFill>
        </p:grpSpPr>
        <p:sp>
          <p:nvSpPr>
            <p:cNvPr id="193" name="Freeform 192"/>
            <p:cNvSpPr>
              <a:spLocks noEditPoints="1"/>
            </p:cNvSpPr>
            <p:nvPr/>
          </p:nvSpPr>
          <p:spPr bwMode="auto">
            <a:xfrm>
              <a:off x="5204769" y="3615221"/>
              <a:ext cx="166588" cy="165001"/>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3 h 44"/>
                <a:gd name="T12" fmla="*/ 3 w 44"/>
                <a:gd name="T13" fmla="*/ 22 h 44"/>
                <a:gd name="T14" fmla="*/ 22 w 44"/>
                <a:gd name="T15" fmla="*/ 41 h 44"/>
                <a:gd name="T16" fmla="*/ 41 w 44"/>
                <a:gd name="T17" fmla="*/ 22 h 44"/>
                <a:gd name="T18" fmla="*/ 22 w 44"/>
                <a:gd name="T19" fmla="*/ 3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3"/>
                  </a:moveTo>
                  <a:cubicBezTo>
                    <a:pt x="11" y="3"/>
                    <a:pt x="3" y="12"/>
                    <a:pt x="3" y="22"/>
                  </a:cubicBezTo>
                  <a:cubicBezTo>
                    <a:pt x="3" y="33"/>
                    <a:pt x="11" y="41"/>
                    <a:pt x="22" y="41"/>
                  </a:cubicBezTo>
                  <a:cubicBezTo>
                    <a:pt x="32" y="41"/>
                    <a:pt x="41" y="33"/>
                    <a:pt x="41" y="22"/>
                  </a:cubicBezTo>
                  <a:cubicBezTo>
                    <a:pt x="41" y="12"/>
                    <a:pt x="32" y="3"/>
                    <a:pt x="22" y="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4" name="Freeform 193"/>
            <p:cNvSpPr>
              <a:spLocks noEditPoints="1"/>
            </p:cNvSpPr>
            <p:nvPr/>
          </p:nvSpPr>
          <p:spPr bwMode="auto">
            <a:xfrm>
              <a:off x="5125442" y="3783394"/>
              <a:ext cx="325243" cy="169760"/>
            </a:xfrm>
            <a:custGeom>
              <a:avLst/>
              <a:gdLst>
                <a:gd name="T0" fmla="*/ 86 w 86"/>
                <a:gd name="T1" fmla="*/ 45 h 45"/>
                <a:gd name="T2" fmla="*/ 0 w 86"/>
                <a:gd name="T3" fmla="*/ 45 h 45"/>
                <a:gd name="T4" fmla="*/ 0 w 86"/>
                <a:gd name="T5" fmla="*/ 44 h 45"/>
                <a:gd name="T6" fmla="*/ 43 w 86"/>
                <a:gd name="T7" fmla="*/ 0 h 45"/>
                <a:gd name="T8" fmla="*/ 86 w 86"/>
                <a:gd name="T9" fmla="*/ 44 h 45"/>
                <a:gd name="T10" fmla="*/ 86 w 86"/>
                <a:gd name="T11" fmla="*/ 45 h 45"/>
                <a:gd name="T12" fmla="*/ 3 w 86"/>
                <a:gd name="T13" fmla="*/ 42 h 45"/>
                <a:gd name="T14" fmla="*/ 83 w 86"/>
                <a:gd name="T15" fmla="*/ 42 h 45"/>
                <a:gd name="T16" fmla="*/ 43 w 86"/>
                <a:gd name="T17" fmla="*/ 3 h 45"/>
                <a:gd name="T18" fmla="*/ 3 w 86"/>
                <a:gd name="T19"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45">
                  <a:moveTo>
                    <a:pt x="86" y="45"/>
                  </a:moveTo>
                  <a:cubicBezTo>
                    <a:pt x="0" y="45"/>
                    <a:pt x="0" y="45"/>
                    <a:pt x="0" y="45"/>
                  </a:cubicBezTo>
                  <a:cubicBezTo>
                    <a:pt x="0" y="44"/>
                    <a:pt x="0" y="44"/>
                    <a:pt x="0" y="44"/>
                  </a:cubicBezTo>
                  <a:cubicBezTo>
                    <a:pt x="0" y="20"/>
                    <a:pt x="19" y="0"/>
                    <a:pt x="43" y="0"/>
                  </a:cubicBezTo>
                  <a:cubicBezTo>
                    <a:pt x="67" y="0"/>
                    <a:pt x="86" y="20"/>
                    <a:pt x="86" y="44"/>
                  </a:cubicBezTo>
                  <a:lnTo>
                    <a:pt x="86" y="45"/>
                  </a:lnTo>
                  <a:close/>
                  <a:moveTo>
                    <a:pt x="3" y="42"/>
                  </a:moveTo>
                  <a:cubicBezTo>
                    <a:pt x="83" y="42"/>
                    <a:pt x="83" y="42"/>
                    <a:pt x="83" y="42"/>
                  </a:cubicBezTo>
                  <a:cubicBezTo>
                    <a:pt x="82" y="21"/>
                    <a:pt x="64" y="3"/>
                    <a:pt x="43" y="3"/>
                  </a:cubicBezTo>
                  <a:cubicBezTo>
                    <a:pt x="21" y="3"/>
                    <a:pt x="4" y="21"/>
                    <a:pt x="3"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5" name="Freeform 194"/>
            <p:cNvSpPr>
              <a:spLocks/>
            </p:cNvSpPr>
            <p:nvPr/>
          </p:nvSpPr>
          <p:spPr bwMode="auto">
            <a:xfrm>
              <a:off x="5250779" y="3791327"/>
              <a:ext cx="71395" cy="49182"/>
            </a:xfrm>
            <a:custGeom>
              <a:avLst/>
              <a:gdLst>
                <a:gd name="T0" fmla="*/ 10 w 19"/>
                <a:gd name="T1" fmla="*/ 13 h 13"/>
                <a:gd name="T2" fmla="*/ 0 w 19"/>
                <a:gd name="T3" fmla="*/ 1 h 13"/>
                <a:gd name="T4" fmla="*/ 3 w 19"/>
                <a:gd name="T5" fmla="*/ 0 h 13"/>
                <a:gd name="T6" fmla="*/ 10 w 19"/>
                <a:gd name="T7" fmla="*/ 10 h 13"/>
                <a:gd name="T8" fmla="*/ 16 w 19"/>
                <a:gd name="T9" fmla="*/ 0 h 13"/>
                <a:gd name="T10" fmla="*/ 19 w 19"/>
                <a:gd name="T11" fmla="*/ 1 h 13"/>
                <a:gd name="T12" fmla="*/ 10 w 19"/>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0" y="13"/>
                  </a:moveTo>
                  <a:cubicBezTo>
                    <a:pt x="4" y="13"/>
                    <a:pt x="1" y="3"/>
                    <a:pt x="0" y="1"/>
                  </a:cubicBezTo>
                  <a:cubicBezTo>
                    <a:pt x="3" y="0"/>
                    <a:pt x="3" y="0"/>
                    <a:pt x="3" y="0"/>
                  </a:cubicBezTo>
                  <a:cubicBezTo>
                    <a:pt x="4" y="4"/>
                    <a:pt x="7" y="10"/>
                    <a:pt x="10" y="10"/>
                  </a:cubicBezTo>
                  <a:cubicBezTo>
                    <a:pt x="12" y="10"/>
                    <a:pt x="15" y="4"/>
                    <a:pt x="16" y="0"/>
                  </a:cubicBezTo>
                  <a:cubicBezTo>
                    <a:pt x="19" y="1"/>
                    <a:pt x="19" y="1"/>
                    <a:pt x="19" y="1"/>
                  </a:cubicBezTo>
                  <a:cubicBezTo>
                    <a:pt x="19" y="3"/>
                    <a:pt x="15" y="13"/>
                    <a:pt x="10" y="13"/>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6" name="Freeform 195"/>
            <p:cNvSpPr>
              <a:spLocks noEditPoints="1"/>
            </p:cNvSpPr>
            <p:nvPr/>
          </p:nvSpPr>
          <p:spPr bwMode="auto">
            <a:xfrm>
              <a:off x="5250779" y="3829405"/>
              <a:ext cx="79327" cy="123751"/>
            </a:xfrm>
            <a:custGeom>
              <a:avLst/>
              <a:gdLst>
                <a:gd name="T0" fmla="*/ 21 w 21"/>
                <a:gd name="T1" fmla="*/ 33 h 33"/>
                <a:gd name="T2" fmla="*/ 0 w 21"/>
                <a:gd name="T3" fmla="*/ 33 h 33"/>
                <a:gd name="T4" fmla="*/ 0 w 21"/>
                <a:gd name="T5" fmla="*/ 32 h 33"/>
                <a:gd name="T6" fmla="*/ 10 w 21"/>
                <a:gd name="T7" fmla="*/ 0 h 33"/>
                <a:gd name="T8" fmla="*/ 21 w 21"/>
                <a:gd name="T9" fmla="*/ 32 h 33"/>
                <a:gd name="T10" fmla="*/ 21 w 21"/>
                <a:gd name="T11" fmla="*/ 33 h 33"/>
                <a:gd name="T12" fmla="*/ 3 w 21"/>
                <a:gd name="T13" fmla="*/ 30 h 33"/>
                <a:gd name="T14" fmla="*/ 17 w 21"/>
                <a:gd name="T15" fmla="*/ 30 h 33"/>
                <a:gd name="T16" fmla="*/ 10 w 21"/>
                <a:gd name="T17" fmla="*/ 3 h 33"/>
                <a:gd name="T18" fmla="*/ 3 w 21"/>
                <a:gd name="T19" fmla="*/ 3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21" y="33"/>
                  </a:moveTo>
                  <a:cubicBezTo>
                    <a:pt x="0" y="33"/>
                    <a:pt x="0" y="33"/>
                    <a:pt x="0" y="33"/>
                  </a:cubicBezTo>
                  <a:cubicBezTo>
                    <a:pt x="0" y="32"/>
                    <a:pt x="0" y="32"/>
                    <a:pt x="0" y="32"/>
                  </a:cubicBezTo>
                  <a:cubicBezTo>
                    <a:pt x="1" y="22"/>
                    <a:pt x="3" y="0"/>
                    <a:pt x="10" y="0"/>
                  </a:cubicBezTo>
                  <a:cubicBezTo>
                    <a:pt x="17" y="0"/>
                    <a:pt x="20" y="22"/>
                    <a:pt x="21" y="32"/>
                  </a:cubicBezTo>
                  <a:lnTo>
                    <a:pt x="21" y="33"/>
                  </a:lnTo>
                  <a:close/>
                  <a:moveTo>
                    <a:pt x="3" y="30"/>
                  </a:moveTo>
                  <a:cubicBezTo>
                    <a:pt x="17" y="30"/>
                    <a:pt x="17" y="30"/>
                    <a:pt x="17" y="30"/>
                  </a:cubicBezTo>
                  <a:cubicBezTo>
                    <a:pt x="16" y="15"/>
                    <a:pt x="12" y="3"/>
                    <a:pt x="10" y="3"/>
                  </a:cubicBezTo>
                  <a:cubicBezTo>
                    <a:pt x="7" y="3"/>
                    <a:pt x="4" y="15"/>
                    <a:pt x="3"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267" name="Group 266"/>
          <p:cNvGrpSpPr/>
          <p:nvPr/>
        </p:nvGrpSpPr>
        <p:grpSpPr>
          <a:xfrm rot="18887350">
            <a:off x="7988355" y="4838398"/>
            <a:ext cx="1001584" cy="1012212"/>
            <a:chOff x="5564565" y="3418663"/>
            <a:chExt cx="493629" cy="498867"/>
          </a:xfrm>
        </p:grpSpPr>
        <p:sp>
          <p:nvSpPr>
            <p:cNvPr id="268" name="Freeform 403"/>
            <p:cNvSpPr>
              <a:spLocks/>
            </p:cNvSpPr>
            <p:nvPr/>
          </p:nvSpPr>
          <p:spPr bwMode="auto">
            <a:xfrm>
              <a:off x="5564566" y="3418663"/>
              <a:ext cx="493628" cy="498867"/>
            </a:xfrm>
            <a:custGeom>
              <a:avLst/>
              <a:gdLst>
                <a:gd name="T0" fmla="*/ 13 w 227"/>
                <a:gd name="T1" fmla="*/ 34 h 229"/>
                <a:gd name="T2" fmla="*/ 0 w 227"/>
                <a:gd name="T3" fmla="*/ 0 h 229"/>
                <a:gd name="T4" fmla="*/ 34 w 227"/>
                <a:gd name="T5" fmla="*/ 14 h 229"/>
                <a:gd name="T6" fmla="*/ 224 w 227"/>
                <a:gd name="T7" fmla="*/ 205 h 229"/>
                <a:gd name="T8" fmla="*/ 224 w 227"/>
                <a:gd name="T9" fmla="*/ 217 h 229"/>
                <a:gd name="T10" fmla="*/ 215 w 227"/>
                <a:gd name="T11" fmla="*/ 226 h 229"/>
                <a:gd name="T12" fmla="*/ 204 w 227"/>
                <a:gd name="T13" fmla="*/ 226 h 229"/>
                <a:gd name="T14" fmla="*/ 13 w 227"/>
                <a:gd name="T15" fmla="*/ 34 h 2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7" h="229">
                  <a:moveTo>
                    <a:pt x="13" y="34"/>
                  </a:moveTo>
                  <a:cubicBezTo>
                    <a:pt x="0" y="0"/>
                    <a:pt x="0" y="0"/>
                    <a:pt x="0" y="0"/>
                  </a:cubicBezTo>
                  <a:cubicBezTo>
                    <a:pt x="34" y="14"/>
                    <a:pt x="34" y="14"/>
                    <a:pt x="34" y="14"/>
                  </a:cubicBezTo>
                  <a:cubicBezTo>
                    <a:pt x="224" y="205"/>
                    <a:pt x="224" y="205"/>
                    <a:pt x="224" y="205"/>
                  </a:cubicBezTo>
                  <a:cubicBezTo>
                    <a:pt x="227" y="209"/>
                    <a:pt x="227" y="214"/>
                    <a:pt x="224" y="217"/>
                  </a:cubicBezTo>
                  <a:cubicBezTo>
                    <a:pt x="215" y="226"/>
                    <a:pt x="215" y="226"/>
                    <a:pt x="215" y="226"/>
                  </a:cubicBezTo>
                  <a:cubicBezTo>
                    <a:pt x="212" y="229"/>
                    <a:pt x="207" y="229"/>
                    <a:pt x="204" y="226"/>
                  </a:cubicBezTo>
                  <a:lnTo>
                    <a:pt x="13" y="34"/>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69" name="Freeform 404"/>
            <p:cNvSpPr>
              <a:spLocks/>
            </p:cNvSpPr>
            <p:nvPr/>
          </p:nvSpPr>
          <p:spPr bwMode="auto">
            <a:xfrm>
              <a:off x="5564566" y="3418663"/>
              <a:ext cx="479224" cy="498867"/>
            </a:xfrm>
            <a:custGeom>
              <a:avLst/>
              <a:gdLst>
                <a:gd name="T0" fmla="*/ 13 w 220"/>
                <a:gd name="T1" fmla="*/ 34 h 229"/>
                <a:gd name="T2" fmla="*/ 0 w 220"/>
                <a:gd name="T3" fmla="*/ 0 h 229"/>
                <a:gd name="T4" fmla="*/ 24 w 220"/>
                <a:gd name="T5" fmla="*/ 25 h 229"/>
                <a:gd name="T6" fmla="*/ 220 w 220"/>
                <a:gd name="T7" fmla="*/ 221 h 229"/>
                <a:gd name="T8" fmla="*/ 215 w 220"/>
                <a:gd name="T9" fmla="*/ 226 h 229"/>
                <a:gd name="T10" fmla="*/ 204 w 220"/>
                <a:gd name="T11" fmla="*/ 226 h 229"/>
                <a:gd name="T12" fmla="*/ 13 w 220"/>
                <a:gd name="T13" fmla="*/ 34 h 229"/>
              </a:gdLst>
              <a:ahLst/>
              <a:cxnLst>
                <a:cxn ang="0">
                  <a:pos x="T0" y="T1"/>
                </a:cxn>
                <a:cxn ang="0">
                  <a:pos x="T2" y="T3"/>
                </a:cxn>
                <a:cxn ang="0">
                  <a:pos x="T4" y="T5"/>
                </a:cxn>
                <a:cxn ang="0">
                  <a:pos x="T6" y="T7"/>
                </a:cxn>
                <a:cxn ang="0">
                  <a:pos x="T8" y="T9"/>
                </a:cxn>
                <a:cxn ang="0">
                  <a:pos x="T10" y="T11"/>
                </a:cxn>
                <a:cxn ang="0">
                  <a:pos x="T12" y="T13"/>
                </a:cxn>
              </a:cxnLst>
              <a:rect l="0" t="0" r="r" b="b"/>
              <a:pathLst>
                <a:path w="220" h="229">
                  <a:moveTo>
                    <a:pt x="13" y="34"/>
                  </a:moveTo>
                  <a:cubicBezTo>
                    <a:pt x="0" y="0"/>
                    <a:pt x="0" y="0"/>
                    <a:pt x="0" y="0"/>
                  </a:cubicBezTo>
                  <a:cubicBezTo>
                    <a:pt x="24" y="25"/>
                    <a:pt x="24" y="25"/>
                    <a:pt x="24" y="25"/>
                  </a:cubicBezTo>
                  <a:cubicBezTo>
                    <a:pt x="220" y="221"/>
                    <a:pt x="220" y="221"/>
                    <a:pt x="220" y="221"/>
                  </a:cubicBezTo>
                  <a:cubicBezTo>
                    <a:pt x="215" y="226"/>
                    <a:pt x="215" y="226"/>
                    <a:pt x="215" y="226"/>
                  </a:cubicBezTo>
                  <a:cubicBezTo>
                    <a:pt x="212" y="229"/>
                    <a:pt x="207" y="229"/>
                    <a:pt x="204" y="226"/>
                  </a:cubicBezTo>
                  <a:lnTo>
                    <a:pt x="13" y="34"/>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0" name="Freeform 405"/>
            <p:cNvSpPr>
              <a:spLocks/>
            </p:cNvSpPr>
            <p:nvPr/>
          </p:nvSpPr>
          <p:spPr bwMode="auto">
            <a:xfrm>
              <a:off x="5564566" y="3418663"/>
              <a:ext cx="470059" cy="475298"/>
            </a:xfrm>
            <a:custGeom>
              <a:avLst/>
              <a:gdLst>
                <a:gd name="T0" fmla="*/ 13 w 216"/>
                <a:gd name="T1" fmla="*/ 34 h 218"/>
                <a:gd name="T2" fmla="*/ 0 w 216"/>
                <a:gd name="T3" fmla="*/ 0 h 218"/>
                <a:gd name="T4" fmla="*/ 34 w 216"/>
                <a:gd name="T5" fmla="*/ 14 h 218"/>
                <a:gd name="T6" fmla="*/ 216 w 216"/>
                <a:gd name="T7" fmla="*/ 197 h 218"/>
                <a:gd name="T8" fmla="*/ 195 w 216"/>
                <a:gd name="T9" fmla="*/ 218 h 218"/>
                <a:gd name="T10" fmla="*/ 13 w 216"/>
                <a:gd name="T11" fmla="*/ 34 h 218"/>
              </a:gdLst>
              <a:ahLst/>
              <a:cxnLst>
                <a:cxn ang="0">
                  <a:pos x="T0" y="T1"/>
                </a:cxn>
                <a:cxn ang="0">
                  <a:pos x="T2" y="T3"/>
                </a:cxn>
                <a:cxn ang="0">
                  <a:pos x="T4" y="T5"/>
                </a:cxn>
                <a:cxn ang="0">
                  <a:pos x="T6" y="T7"/>
                </a:cxn>
                <a:cxn ang="0">
                  <a:pos x="T8" y="T9"/>
                </a:cxn>
                <a:cxn ang="0">
                  <a:pos x="T10" y="T11"/>
                </a:cxn>
              </a:cxnLst>
              <a:rect l="0" t="0" r="r" b="b"/>
              <a:pathLst>
                <a:path w="216" h="218">
                  <a:moveTo>
                    <a:pt x="13" y="34"/>
                  </a:moveTo>
                  <a:cubicBezTo>
                    <a:pt x="0" y="0"/>
                    <a:pt x="0" y="0"/>
                    <a:pt x="0" y="0"/>
                  </a:cubicBezTo>
                  <a:cubicBezTo>
                    <a:pt x="34" y="14"/>
                    <a:pt x="34" y="14"/>
                    <a:pt x="34" y="14"/>
                  </a:cubicBezTo>
                  <a:cubicBezTo>
                    <a:pt x="216" y="197"/>
                    <a:pt x="216" y="197"/>
                    <a:pt x="216" y="197"/>
                  </a:cubicBezTo>
                  <a:cubicBezTo>
                    <a:pt x="210" y="206"/>
                    <a:pt x="203" y="212"/>
                    <a:pt x="195" y="218"/>
                  </a:cubicBezTo>
                  <a:lnTo>
                    <a:pt x="13"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1" name="Freeform 407"/>
            <p:cNvSpPr>
              <a:spLocks/>
            </p:cNvSpPr>
            <p:nvPr/>
          </p:nvSpPr>
          <p:spPr bwMode="auto">
            <a:xfrm>
              <a:off x="5564565" y="3418663"/>
              <a:ext cx="450419" cy="475298"/>
            </a:xfrm>
            <a:custGeom>
              <a:avLst/>
              <a:gdLst>
                <a:gd name="T0" fmla="*/ 13 w 207"/>
                <a:gd name="T1" fmla="*/ 34 h 218"/>
                <a:gd name="T2" fmla="*/ 0 w 207"/>
                <a:gd name="T3" fmla="*/ 0 h 218"/>
                <a:gd name="T4" fmla="*/ 24 w 207"/>
                <a:gd name="T5" fmla="*/ 25 h 218"/>
                <a:gd name="T6" fmla="*/ 207 w 207"/>
                <a:gd name="T7" fmla="*/ 208 h 218"/>
                <a:gd name="T8" fmla="*/ 195 w 207"/>
                <a:gd name="T9" fmla="*/ 218 h 218"/>
                <a:gd name="T10" fmla="*/ 13 w 207"/>
                <a:gd name="T11" fmla="*/ 34 h 218"/>
              </a:gdLst>
              <a:ahLst/>
              <a:cxnLst>
                <a:cxn ang="0">
                  <a:pos x="T0" y="T1"/>
                </a:cxn>
                <a:cxn ang="0">
                  <a:pos x="T2" y="T3"/>
                </a:cxn>
                <a:cxn ang="0">
                  <a:pos x="T4" y="T5"/>
                </a:cxn>
                <a:cxn ang="0">
                  <a:pos x="T6" y="T7"/>
                </a:cxn>
                <a:cxn ang="0">
                  <a:pos x="T8" y="T9"/>
                </a:cxn>
                <a:cxn ang="0">
                  <a:pos x="T10" y="T11"/>
                </a:cxn>
              </a:cxnLst>
              <a:rect l="0" t="0" r="r" b="b"/>
              <a:pathLst>
                <a:path w="207" h="218">
                  <a:moveTo>
                    <a:pt x="13" y="34"/>
                  </a:moveTo>
                  <a:cubicBezTo>
                    <a:pt x="0" y="0"/>
                    <a:pt x="0" y="0"/>
                    <a:pt x="0" y="0"/>
                  </a:cubicBezTo>
                  <a:cubicBezTo>
                    <a:pt x="24" y="25"/>
                    <a:pt x="24" y="25"/>
                    <a:pt x="24" y="25"/>
                  </a:cubicBezTo>
                  <a:cubicBezTo>
                    <a:pt x="207" y="208"/>
                    <a:pt x="207" y="208"/>
                    <a:pt x="207" y="208"/>
                  </a:cubicBezTo>
                  <a:cubicBezTo>
                    <a:pt x="203" y="212"/>
                    <a:pt x="199" y="215"/>
                    <a:pt x="195" y="218"/>
                  </a:cubicBezTo>
                  <a:lnTo>
                    <a:pt x="13"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4" name="Freeform 408"/>
            <p:cNvSpPr>
              <a:spLocks/>
            </p:cNvSpPr>
            <p:nvPr/>
          </p:nvSpPr>
          <p:spPr bwMode="auto">
            <a:xfrm>
              <a:off x="5564566" y="3418663"/>
              <a:ext cx="456966" cy="459586"/>
            </a:xfrm>
            <a:custGeom>
              <a:avLst/>
              <a:gdLst>
                <a:gd name="T0" fmla="*/ 13 w 210"/>
                <a:gd name="T1" fmla="*/ 34 h 211"/>
                <a:gd name="T2" fmla="*/ 0 w 210"/>
                <a:gd name="T3" fmla="*/ 0 h 211"/>
                <a:gd name="T4" fmla="*/ 34 w 210"/>
                <a:gd name="T5" fmla="*/ 14 h 211"/>
                <a:gd name="T6" fmla="*/ 210 w 210"/>
                <a:gd name="T7" fmla="*/ 190 h 211"/>
                <a:gd name="T8" fmla="*/ 189 w 210"/>
                <a:gd name="T9" fmla="*/ 211 h 211"/>
                <a:gd name="T10" fmla="*/ 13 w 210"/>
                <a:gd name="T11" fmla="*/ 34 h 211"/>
              </a:gdLst>
              <a:ahLst/>
              <a:cxnLst>
                <a:cxn ang="0">
                  <a:pos x="T0" y="T1"/>
                </a:cxn>
                <a:cxn ang="0">
                  <a:pos x="T2" y="T3"/>
                </a:cxn>
                <a:cxn ang="0">
                  <a:pos x="T4" y="T5"/>
                </a:cxn>
                <a:cxn ang="0">
                  <a:pos x="T6" y="T7"/>
                </a:cxn>
                <a:cxn ang="0">
                  <a:pos x="T8" y="T9"/>
                </a:cxn>
                <a:cxn ang="0">
                  <a:pos x="T10" y="T11"/>
                </a:cxn>
              </a:cxnLst>
              <a:rect l="0" t="0" r="r" b="b"/>
              <a:pathLst>
                <a:path w="210" h="211">
                  <a:moveTo>
                    <a:pt x="13" y="34"/>
                  </a:moveTo>
                  <a:cubicBezTo>
                    <a:pt x="0" y="0"/>
                    <a:pt x="0" y="0"/>
                    <a:pt x="0" y="0"/>
                  </a:cubicBezTo>
                  <a:cubicBezTo>
                    <a:pt x="34" y="14"/>
                    <a:pt x="34" y="14"/>
                    <a:pt x="34" y="14"/>
                  </a:cubicBezTo>
                  <a:cubicBezTo>
                    <a:pt x="210" y="190"/>
                    <a:pt x="210" y="190"/>
                    <a:pt x="210" y="190"/>
                  </a:cubicBezTo>
                  <a:cubicBezTo>
                    <a:pt x="204" y="199"/>
                    <a:pt x="197" y="206"/>
                    <a:pt x="189" y="211"/>
                  </a:cubicBezTo>
                  <a:lnTo>
                    <a:pt x="13" y="34"/>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5" name="Freeform 409"/>
            <p:cNvSpPr>
              <a:spLocks/>
            </p:cNvSpPr>
            <p:nvPr/>
          </p:nvSpPr>
          <p:spPr bwMode="auto">
            <a:xfrm>
              <a:off x="5564566" y="3418663"/>
              <a:ext cx="434706" cy="459586"/>
            </a:xfrm>
            <a:custGeom>
              <a:avLst/>
              <a:gdLst>
                <a:gd name="T0" fmla="*/ 13 w 200"/>
                <a:gd name="T1" fmla="*/ 34 h 211"/>
                <a:gd name="T2" fmla="*/ 0 w 200"/>
                <a:gd name="T3" fmla="*/ 0 h 211"/>
                <a:gd name="T4" fmla="*/ 24 w 200"/>
                <a:gd name="T5" fmla="*/ 25 h 211"/>
                <a:gd name="T6" fmla="*/ 200 w 200"/>
                <a:gd name="T7" fmla="*/ 202 h 211"/>
                <a:gd name="T8" fmla="*/ 189 w 200"/>
                <a:gd name="T9" fmla="*/ 211 h 211"/>
                <a:gd name="T10" fmla="*/ 13 w 200"/>
                <a:gd name="T11" fmla="*/ 34 h 211"/>
              </a:gdLst>
              <a:ahLst/>
              <a:cxnLst>
                <a:cxn ang="0">
                  <a:pos x="T0" y="T1"/>
                </a:cxn>
                <a:cxn ang="0">
                  <a:pos x="T2" y="T3"/>
                </a:cxn>
                <a:cxn ang="0">
                  <a:pos x="T4" y="T5"/>
                </a:cxn>
                <a:cxn ang="0">
                  <a:pos x="T6" y="T7"/>
                </a:cxn>
                <a:cxn ang="0">
                  <a:pos x="T8" y="T9"/>
                </a:cxn>
                <a:cxn ang="0">
                  <a:pos x="T10" y="T11"/>
                </a:cxn>
              </a:cxnLst>
              <a:rect l="0" t="0" r="r" b="b"/>
              <a:pathLst>
                <a:path w="200" h="211">
                  <a:moveTo>
                    <a:pt x="13" y="34"/>
                  </a:moveTo>
                  <a:cubicBezTo>
                    <a:pt x="0" y="0"/>
                    <a:pt x="0" y="0"/>
                    <a:pt x="0" y="0"/>
                  </a:cubicBezTo>
                  <a:cubicBezTo>
                    <a:pt x="24" y="25"/>
                    <a:pt x="24" y="25"/>
                    <a:pt x="24" y="25"/>
                  </a:cubicBezTo>
                  <a:cubicBezTo>
                    <a:pt x="200" y="202"/>
                    <a:pt x="200" y="202"/>
                    <a:pt x="200" y="202"/>
                  </a:cubicBezTo>
                  <a:cubicBezTo>
                    <a:pt x="197" y="205"/>
                    <a:pt x="193" y="208"/>
                    <a:pt x="189" y="211"/>
                  </a:cubicBezTo>
                  <a:lnTo>
                    <a:pt x="13" y="34"/>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6" name="Freeform 410"/>
            <p:cNvSpPr>
              <a:spLocks/>
            </p:cNvSpPr>
            <p:nvPr/>
          </p:nvSpPr>
          <p:spPr bwMode="auto">
            <a:xfrm>
              <a:off x="5564566" y="3418663"/>
              <a:ext cx="73324" cy="74634"/>
            </a:xfrm>
            <a:custGeom>
              <a:avLst/>
              <a:gdLst>
                <a:gd name="T0" fmla="*/ 13 w 34"/>
                <a:gd name="T1" fmla="*/ 34 h 34"/>
                <a:gd name="T2" fmla="*/ 0 w 34"/>
                <a:gd name="T3" fmla="*/ 0 h 34"/>
                <a:gd name="T4" fmla="*/ 34 w 34"/>
                <a:gd name="T5" fmla="*/ 14 h 34"/>
                <a:gd name="T6" fmla="*/ 24 w 34"/>
                <a:gd name="T7" fmla="*/ 25 h 34"/>
                <a:gd name="T8" fmla="*/ 13 w 34"/>
                <a:gd name="T9" fmla="*/ 34 h 34"/>
              </a:gdLst>
              <a:ahLst/>
              <a:cxnLst>
                <a:cxn ang="0">
                  <a:pos x="T0" y="T1"/>
                </a:cxn>
                <a:cxn ang="0">
                  <a:pos x="T2" y="T3"/>
                </a:cxn>
                <a:cxn ang="0">
                  <a:pos x="T4" y="T5"/>
                </a:cxn>
                <a:cxn ang="0">
                  <a:pos x="T6" y="T7"/>
                </a:cxn>
                <a:cxn ang="0">
                  <a:pos x="T8" y="T9"/>
                </a:cxn>
              </a:cxnLst>
              <a:rect l="0" t="0" r="r" b="b"/>
              <a:pathLst>
                <a:path w="34" h="34">
                  <a:moveTo>
                    <a:pt x="13" y="34"/>
                  </a:moveTo>
                  <a:cubicBezTo>
                    <a:pt x="0" y="0"/>
                    <a:pt x="0" y="0"/>
                    <a:pt x="0" y="0"/>
                  </a:cubicBezTo>
                  <a:cubicBezTo>
                    <a:pt x="34" y="14"/>
                    <a:pt x="34" y="14"/>
                    <a:pt x="34" y="14"/>
                  </a:cubicBezTo>
                  <a:cubicBezTo>
                    <a:pt x="31" y="18"/>
                    <a:pt x="28" y="21"/>
                    <a:pt x="24" y="25"/>
                  </a:cubicBezTo>
                  <a:cubicBezTo>
                    <a:pt x="21" y="28"/>
                    <a:pt x="17" y="32"/>
                    <a:pt x="13"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7" name="Freeform 411"/>
            <p:cNvSpPr>
              <a:spLocks/>
            </p:cNvSpPr>
            <p:nvPr/>
          </p:nvSpPr>
          <p:spPr bwMode="auto">
            <a:xfrm>
              <a:off x="5564566" y="3418663"/>
              <a:ext cx="52374" cy="74634"/>
            </a:xfrm>
            <a:custGeom>
              <a:avLst/>
              <a:gdLst>
                <a:gd name="T0" fmla="*/ 13 w 24"/>
                <a:gd name="T1" fmla="*/ 34 h 34"/>
                <a:gd name="T2" fmla="*/ 0 w 24"/>
                <a:gd name="T3" fmla="*/ 0 h 34"/>
                <a:gd name="T4" fmla="*/ 24 w 24"/>
                <a:gd name="T5" fmla="*/ 25 h 34"/>
                <a:gd name="T6" fmla="*/ 13 w 24"/>
                <a:gd name="T7" fmla="*/ 34 h 34"/>
              </a:gdLst>
              <a:ahLst/>
              <a:cxnLst>
                <a:cxn ang="0">
                  <a:pos x="T0" y="T1"/>
                </a:cxn>
                <a:cxn ang="0">
                  <a:pos x="T2" y="T3"/>
                </a:cxn>
                <a:cxn ang="0">
                  <a:pos x="T4" y="T5"/>
                </a:cxn>
                <a:cxn ang="0">
                  <a:pos x="T6" y="T7"/>
                </a:cxn>
              </a:cxnLst>
              <a:rect l="0" t="0" r="r" b="b"/>
              <a:pathLst>
                <a:path w="24" h="34">
                  <a:moveTo>
                    <a:pt x="13" y="34"/>
                  </a:moveTo>
                  <a:cubicBezTo>
                    <a:pt x="0" y="0"/>
                    <a:pt x="0" y="0"/>
                    <a:pt x="0" y="0"/>
                  </a:cubicBezTo>
                  <a:cubicBezTo>
                    <a:pt x="24" y="25"/>
                    <a:pt x="24" y="25"/>
                    <a:pt x="24" y="25"/>
                  </a:cubicBezTo>
                  <a:cubicBezTo>
                    <a:pt x="21" y="28"/>
                    <a:pt x="17" y="32"/>
                    <a:pt x="13" y="3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78" name="Freeform 412"/>
            <p:cNvSpPr>
              <a:spLocks/>
            </p:cNvSpPr>
            <p:nvPr/>
          </p:nvSpPr>
          <p:spPr bwMode="auto">
            <a:xfrm>
              <a:off x="5564566" y="3418663"/>
              <a:ext cx="23568" cy="26187"/>
            </a:xfrm>
            <a:custGeom>
              <a:avLst/>
              <a:gdLst>
                <a:gd name="T0" fmla="*/ 4 w 11"/>
                <a:gd name="T1" fmla="*/ 12 h 12"/>
                <a:gd name="T2" fmla="*/ 0 w 11"/>
                <a:gd name="T3" fmla="*/ 0 h 12"/>
                <a:gd name="T4" fmla="*/ 11 w 11"/>
                <a:gd name="T5" fmla="*/ 5 h 12"/>
                <a:gd name="T6" fmla="*/ 8 w 11"/>
                <a:gd name="T7" fmla="*/ 9 h 12"/>
                <a:gd name="T8" fmla="*/ 4 w 11"/>
                <a:gd name="T9" fmla="*/ 12 h 12"/>
              </a:gdLst>
              <a:ahLst/>
              <a:cxnLst>
                <a:cxn ang="0">
                  <a:pos x="T0" y="T1"/>
                </a:cxn>
                <a:cxn ang="0">
                  <a:pos x="T2" y="T3"/>
                </a:cxn>
                <a:cxn ang="0">
                  <a:pos x="T4" y="T5"/>
                </a:cxn>
                <a:cxn ang="0">
                  <a:pos x="T6" y="T7"/>
                </a:cxn>
                <a:cxn ang="0">
                  <a:pos x="T8" y="T9"/>
                </a:cxn>
              </a:cxnLst>
              <a:rect l="0" t="0" r="r" b="b"/>
              <a:pathLst>
                <a:path w="11" h="12">
                  <a:moveTo>
                    <a:pt x="4" y="12"/>
                  </a:moveTo>
                  <a:cubicBezTo>
                    <a:pt x="0" y="0"/>
                    <a:pt x="0" y="0"/>
                    <a:pt x="0" y="0"/>
                  </a:cubicBezTo>
                  <a:cubicBezTo>
                    <a:pt x="11" y="5"/>
                    <a:pt x="11" y="5"/>
                    <a:pt x="11" y="5"/>
                  </a:cubicBezTo>
                  <a:cubicBezTo>
                    <a:pt x="10" y="6"/>
                    <a:pt x="9" y="7"/>
                    <a:pt x="8" y="9"/>
                  </a:cubicBezTo>
                  <a:cubicBezTo>
                    <a:pt x="7" y="10"/>
                    <a:pt x="6" y="11"/>
                    <a:pt x="4" y="12"/>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sp>
        <p:nvSpPr>
          <p:cNvPr id="297" name="Text Placeholder 7"/>
          <p:cNvSpPr txBox="1">
            <a:spLocks/>
          </p:cNvSpPr>
          <p:nvPr/>
        </p:nvSpPr>
        <p:spPr>
          <a:xfrm>
            <a:off x="142996" y="865950"/>
            <a:ext cx="80991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PRIORITY INITIATIVES</a:t>
            </a:r>
          </a:p>
        </p:txBody>
      </p:sp>
      <p:sp>
        <p:nvSpPr>
          <p:cNvPr id="272" name="Text Placeholder 7">
            <a:extLst>
              <a:ext uri="{FF2B5EF4-FFF2-40B4-BE49-F238E27FC236}">
                <a16:creationId xmlns:a16="http://schemas.microsoft.com/office/drawing/2014/main" id="{9E797A2D-4C3D-954D-AB9F-5CDE78925869}"/>
              </a:ext>
            </a:extLst>
          </p:cNvPr>
          <p:cNvSpPr txBox="1">
            <a:spLocks/>
          </p:cNvSpPr>
          <p:nvPr/>
        </p:nvSpPr>
        <p:spPr>
          <a:xfrm>
            <a:off x="294368" y="1732060"/>
            <a:ext cx="5805806"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000"/>
              </a:lnSpc>
              <a:spcAft>
                <a:spcPts val="1000"/>
              </a:spcAft>
            </a:pPr>
            <a:r>
              <a:rPr lang="en-GB" sz="1600" b="0" spc="50" dirty="0">
                <a:solidFill>
                  <a:schemeClr val="accent1"/>
                </a:solidFill>
                <a:latin typeface="Lato Black" panose="020F0A02020204030203" pitchFamily="34" charset="0"/>
              </a:rPr>
              <a:t>This insight identifies the 3 to 5 problems or objectives where this buyer persona is dedicating time, budget, or political capital, without regard to your business with them.</a:t>
            </a:r>
            <a:endParaRPr lang="en-GB" sz="1600" b="0" dirty="0">
              <a:solidFill>
                <a:schemeClr val="accent1"/>
              </a:solidFill>
              <a:latin typeface="Lato Black" panose="020F0A02020204030203" pitchFamily="34" charset="0"/>
            </a:endParaRPr>
          </a:p>
        </p:txBody>
      </p:sp>
      <p:sp>
        <p:nvSpPr>
          <p:cNvPr id="273" name="Text Placeholder 7">
            <a:extLst>
              <a:ext uri="{FF2B5EF4-FFF2-40B4-BE49-F238E27FC236}">
                <a16:creationId xmlns:a16="http://schemas.microsoft.com/office/drawing/2014/main" id="{AAAAAFC3-71BA-AF4D-B05F-16D9A6B89F56}"/>
              </a:ext>
            </a:extLst>
          </p:cNvPr>
          <p:cNvSpPr txBox="1">
            <a:spLocks/>
          </p:cNvSpPr>
          <p:nvPr/>
        </p:nvSpPr>
        <p:spPr>
          <a:xfrm>
            <a:off x="263047" y="3149515"/>
            <a:ext cx="583712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This insight is very important to the B2B buyer personas, but is typically not as useful for B2C buyers as their priorities are relatively diverse and unpredictable.</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Avoid general statements that simply restate an aspect of this persona’s role or job description.</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Do not confuse “priority initiatives” with pain points that are reverse engineered based on the capabilities of a particular product or service. </a:t>
            </a:r>
            <a:endParaRPr lang="en-GB" sz="1600" b="0" dirty="0">
              <a:solidFill>
                <a:schemeClr val="tx1"/>
              </a:solidFill>
              <a:latin typeface="+mn-lt"/>
            </a:endParaRPr>
          </a:p>
        </p:txBody>
      </p:sp>
    </p:spTree>
    <p:extLst>
      <p:ext uri="{BB962C8B-B14F-4D97-AF65-F5344CB8AC3E}">
        <p14:creationId xmlns:p14="http://schemas.microsoft.com/office/powerpoint/2010/main" val="2947333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wipe(left)">
                                      <p:cBhvr>
                                        <p:cTn id="7" dur="250"/>
                                        <p:tgtEl>
                                          <p:spTgt spid="297"/>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272"/>
                                        </p:tgtEl>
                                        <p:attrNameLst>
                                          <p:attrName>style.visibility</p:attrName>
                                        </p:attrNameLst>
                                      </p:cBhvr>
                                      <p:to>
                                        <p:strVal val="visible"/>
                                      </p:to>
                                    </p:set>
                                    <p:animEffect transition="in" filter="wipe(left)">
                                      <p:cBhvr>
                                        <p:cTn id="11" dur="250"/>
                                        <p:tgtEl>
                                          <p:spTgt spid="272"/>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73"/>
                                        </p:tgtEl>
                                        <p:attrNameLst>
                                          <p:attrName>style.visibility</p:attrName>
                                        </p:attrNameLst>
                                      </p:cBhvr>
                                      <p:to>
                                        <p:strVal val="visible"/>
                                      </p:to>
                                    </p:set>
                                    <p:animEffect transition="in" filter="wipe(left)">
                                      <p:cBhvr>
                                        <p:cTn id="15" dur="25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 grpId="0"/>
      <p:bldP spid="272" grpId="0"/>
      <p:bldP spid="2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7" name="Group 640"/>
          <p:cNvGrpSpPr>
            <a:grpSpLocks noChangeAspect="1"/>
          </p:cNvGrpSpPr>
          <p:nvPr/>
        </p:nvGrpSpPr>
        <p:grpSpPr bwMode="auto">
          <a:xfrm>
            <a:off x="649790" y="1025719"/>
            <a:ext cx="4721779" cy="4721779"/>
            <a:chOff x="-28" y="376"/>
            <a:chExt cx="3786" cy="3786"/>
          </a:xfrm>
        </p:grpSpPr>
        <p:sp>
          <p:nvSpPr>
            <p:cNvPr id="238" name="Oval 641"/>
            <p:cNvSpPr>
              <a:spLocks noChangeArrowheads="1"/>
            </p:cNvSpPr>
            <p:nvPr/>
          </p:nvSpPr>
          <p:spPr bwMode="auto">
            <a:xfrm>
              <a:off x="-28" y="376"/>
              <a:ext cx="3786" cy="3786"/>
            </a:xfrm>
            <a:prstGeom prst="ellipse">
              <a:avLst/>
            </a:prstGeom>
            <a:solidFill>
              <a:srgbClr val="F3AC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9" name="Freeform 642"/>
            <p:cNvSpPr>
              <a:spLocks noEditPoints="1"/>
            </p:cNvSpPr>
            <p:nvPr/>
          </p:nvSpPr>
          <p:spPr bwMode="auto">
            <a:xfrm>
              <a:off x="812" y="1488"/>
              <a:ext cx="1036" cy="1039"/>
            </a:xfrm>
            <a:custGeom>
              <a:avLst/>
              <a:gdLst>
                <a:gd name="T0" fmla="*/ 34 w 438"/>
                <a:gd name="T1" fmla="*/ 267 h 439"/>
                <a:gd name="T2" fmla="*/ 4 w 438"/>
                <a:gd name="T3" fmla="*/ 280 h 439"/>
                <a:gd name="T4" fmla="*/ 33 w 438"/>
                <a:gd name="T5" fmla="*/ 344 h 439"/>
                <a:gd name="T6" fmla="*/ 63 w 438"/>
                <a:gd name="T7" fmla="*/ 330 h 439"/>
                <a:gd name="T8" fmla="*/ 121 w 438"/>
                <a:gd name="T9" fmla="*/ 384 h 439"/>
                <a:gd name="T10" fmla="*/ 110 w 438"/>
                <a:gd name="T11" fmla="*/ 415 h 439"/>
                <a:gd name="T12" fmla="*/ 175 w 438"/>
                <a:gd name="T13" fmla="*/ 439 h 439"/>
                <a:gd name="T14" fmla="*/ 187 w 438"/>
                <a:gd name="T15" fmla="*/ 408 h 439"/>
                <a:gd name="T16" fmla="*/ 266 w 438"/>
                <a:gd name="T17" fmla="*/ 404 h 439"/>
                <a:gd name="T18" fmla="*/ 280 w 438"/>
                <a:gd name="T19" fmla="*/ 434 h 439"/>
                <a:gd name="T20" fmla="*/ 343 w 438"/>
                <a:gd name="T21" fmla="*/ 405 h 439"/>
                <a:gd name="T22" fmla="*/ 329 w 438"/>
                <a:gd name="T23" fmla="*/ 375 h 439"/>
                <a:gd name="T24" fmla="*/ 383 w 438"/>
                <a:gd name="T25" fmla="*/ 317 h 439"/>
                <a:gd name="T26" fmla="*/ 414 w 438"/>
                <a:gd name="T27" fmla="*/ 328 h 439"/>
                <a:gd name="T28" fmla="*/ 438 w 438"/>
                <a:gd name="T29" fmla="*/ 263 h 439"/>
                <a:gd name="T30" fmla="*/ 407 w 438"/>
                <a:gd name="T31" fmla="*/ 251 h 439"/>
                <a:gd name="T32" fmla="*/ 404 w 438"/>
                <a:gd name="T33" fmla="*/ 172 h 439"/>
                <a:gd name="T34" fmla="*/ 434 w 438"/>
                <a:gd name="T35" fmla="*/ 158 h 439"/>
                <a:gd name="T36" fmla="*/ 404 w 438"/>
                <a:gd name="T37" fmla="*/ 95 h 439"/>
                <a:gd name="T38" fmla="*/ 374 w 438"/>
                <a:gd name="T39" fmla="*/ 109 h 439"/>
                <a:gd name="T40" fmla="*/ 316 w 438"/>
                <a:gd name="T41" fmla="*/ 55 h 439"/>
                <a:gd name="T42" fmla="*/ 328 w 438"/>
                <a:gd name="T43" fmla="*/ 24 h 439"/>
                <a:gd name="T44" fmla="*/ 262 w 438"/>
                <a:gd name="T45" fmla="*/ 0 h 439"/>
                <a:gd name="T46" fmla="*/ 251 w 438"/>
                <a:gd name="T47" fmla="*/ 31 h 439"/>
                <a:gd name="T48" fmla="*/ 172 w 438"/>
                <a:gd name="T49" fmla="*/ 34 h 439"/>
                <a:gd name="T50" fmla="*/ 158 w 438"/>
                <a:gd name="T51" fmla="*/ 4 h 439"/>
                <a:gd name="T52" fmla="*/ 94 w 438"/>
                <a:gd name="T53" fmla="*/ 34 h 439"/>
                <a:gd name="T54" fmla="*/ 108 w 438"/>
                <a:gd name="T55" fmla="*/ 64 h 439"/>
                <a:gd name="T56" fmla="*/ 55 w 438"/>
                <a:gd name="T57" fmla="*/ 122 h 439"/>
                <a:gd name="T58" fmla="*/ 24 w 438"/>
                <a:gd name="T59" fmla="*/ 111 h 439"/>
                <a:gd name="T60" fmla="*/ 0 w 438"/>
                <a:gd name="T61" fmla="*/ 176 h 439"/>
                <a:gd name="T62" fmla="*/ 31 w 438"/>
                <a:gd name="T63" fmla="*/ 187 h 439"/>
                <a:gd name="T64" fmla="*/ 34 w 438"/>
                <a:gd name="T65" fmla="*/ 267 h 439"/>
                <a:gd name="T66" fmla="*/ 257 w 438"/>
                <a:gd name="T67" fmla="*/ 116 h 439"/>
                <a:gd name="T68" fmla="*/ 322 w 438"/>
                <a:gd name="T69" fmla="*/ 257 h 439"/>
                <a:gd name="T70" fmla="*/ 181 w 438"/>
                <a:gd name="T71" fmla="*/ 323 h 439"/>
                <a:gd name="T72" fmla="*/ 115 w 438"/>
                <a:gd name="T73" fmla="*/ 181 h 439"/>
                <a:gd name="T74" fmla="*/ 257 w 438"/>
                <a:gd name="T75" fmla="*/ 11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38" h="439">
                  <a:moveTo>
                    <a:pt x="34" y="267"/>
                  </a:moveTo>
                  <a:cubicBezTo>
                    <a:pt x="4" y="280"/>
                    <a:pt x="4" y="280"/>
                    <a:pt x="4" y="280"/>
                  </a:cubicBezTo>
                  <a:cubicBezTo>
                    <a:pt x="33" y="344"/>
                    <a:pt x="33" y="344"/>
                    <a:pt x="33" y="344"/>
                  </a:cubicBezTo>
                  <a:cubicBezTo>
                    <a:pt x="63" y="330"/>
                    <a:pt x="63" y="330"/>
                    <a:pt x="63" y="330"/>
                  </a:cubicBezTo>
                  <a:cubicBezTo>
                    <a:pt x="78" y="351"/>
                    <a:pt x="98" y="370"/>
                    <a:pt x="121" y="384"/>
                  </a:cubicBezTo>
                  <a:cubicBezTo>
                    <a:pt x="110" y="415"/>
                    <a:pt x="110" y="415"/>
                    <a:pt x="110" y="415"/>
                  </a:cubicBezTo>
                  <a:cubicBezTo>
                    <a:pt x="175" y="439"/>
                    <a:pt x="175" y="439"/>
                    <a:pt x="175" y="439"/>
                  </a:cubicBezTo>
                  <a:cubicBezTo>
                    <a:pt x="187" y="408"/>
                    <a:pt x="187" y="408"/>
                    <a:pt x="187" y="408"/>
                  </a:cubicBezTo>
                  <a:cubicBezTo>
                    <a:pt x="214" y="412"/>
                    <a:pt x="241" y="411"/>
                    <a:pt x="266" y="404"/>
                  </a:cubicBezTo>
                  <a:cubicBezTo>
                    <a:pt x="280" y="434"/>
                    <a:pt x="280" y="434"/>
                    <a:pt x="280" y="434"/>
                  </a:cubicBezTo>
                  <a:cubicBezTo>
                    <a:pt x="343" y="405"/>
                    <a:pt x="343" y="405"/>
                    <a:pt x="343" y="405"/>
                  </a:cubicBezTo>
                  <a:cubicBezTo>
                    <a:pt x="329" y="375"/>
                    <a:pt x="329" y="375"/>
                    <a:pt x="329" y="375"/>
                  </a:cubicBezTo>
                  <a:cubicBezTo>
                    <a:pt x="351" y="360"/>
                    <a:pt x="369" y="340"/>
                    <a:pt x="383" y="317"/>
                  </a:cubicBezTo>
                  <a:cubicBezTo>
                    <a:pt x="414" y="328"/>
                    <a:pt x="414" y="328"/>
                    <a:pt x="414" y="328"/>
                  </a:cubicBezTo>
                  <a:cubicBezTo>
                    <a:pt x="438" y="263"/>
                    <a:pt x="438" y="263"/>
                    <a:pt x="438" y="263"/>
                  </a:cubicBezTo>
                  <a:cubicBezTo>
                    <a:pt x="407" y="251"/>
                    <a:pt x="407" y="251"/>
                    <a:pt x="407" y="251"/>
                  </a:cubicBezTo>
                  <a:cubicBezTo>
                    <a:pt x="412" y="224"/>
                    <a:pt x="410" y="198"/>
                    <a:pt x="404" y="172"/>
                  </a:cubicBezTo>
                  <a:cubicBezTo>
                    <a:pt x="434" y="158"/>
                    <a:pt x="434" y="158"/>
                    <a:pt x="434" y="158"/>
                  </a:cubicBezTo>
                  <a:cubicBezTo>
                    <a:pt x="404" y="95"/>
                    <a:pt x="404" y="95"/>
                    <a:pt x="404" y="95"/>
                  </a:cubicBezTo>
                  <a:cubicBezTo>
                    <a:pt x="374" y="109"/>
                    <a:pt x="374" y="109"/>
                    <a:pt x="374" y="109"/>
                  </a:cubicBezTo>
                  <a:cubicBezTo>
                    <a:pt x="359" y="87"/>
                    <a:pt x="340" y="69"/>
                    <a:pt x="316" y="55"/>
                  </a:cubicBezTo>
                  <a:cubicBezTo>
                    <a:pt x="328" y="24"/>
                    <a:pt x="328" y="24"/>
                    <a:pt x="328" y="24"/>
                  </a:cubicBezTo>
                  <a:cubicBezTo>
                    <a:pt x="262" y="0"/>
                    <a:pt x="262" y="0"/>
                    <a:pt x="262" y="0"/>
                  </a:cubicBezTo>
                  <a:cubicBezTo>
                    <a:pt x="251" y="31"/>
                    <a:pt x="251" y="31"/>
                    <a:pt x="251" y="31"/>
                  </a:cubicBezTo>
                  <a:cubicBezTo>
                    <a:pt x="224" y="27"/>
                    <a:pt x="197" y="28"/>
                    <a:pt x="172" y="34"/>
                  </a:cubicBezTo>
                  <a:cubicBezTo>
                    <a:pt x="158" y="4"/>
                    <a:pt x="158" y="4"/>
                    <a:pt x="158" y="4"/>
                  </a:cubicBezTo>
                  <a:cubicBezTo>
                    <a:pt x="94" y="34"/>
                    <a:pt x="94" y="34"/>
                    <a:pt x="94" y="34"/>
                  </a:cubicBezTo>
                  <a:cubicBezTo>
                    <a:pt x="108" y="64"/>
                    <a:pt x="108" y="64"/>
                    <a:pt x="108" y="64"/>
                  </a:cubicBezTo>
                  <a:cubicBezTo>
                    <a:pt x="87" y="79"/>
                    <a:pt x="68" y="98"/>
                    <a:pt x="55" y="122"/>
                  </a:cubicBezTo>
                  <a:cubicBezTo>
                    <a:pt x="24" y="111"/>
                    <a:pt x="24" y="111"/>
                    <a:pt x="24" y="111"/>
                  </a:cubicBezTo>
                  <a:cubicBezTo>
                    <a:pt x="0" y="176"/>
                    <a:pt x="0" y="176"/>
                    <a:pt x="0" y="176"/>
                  </a:cubicBezTo>
                  <a:cubicBezTo>
                    <a:pt x="31" y="187"/>
                    <a:pt x="31" y="187"/>
                    <a:pt x="31" y="187"/>
                  </a:cubicBezTo>
                  <a:cubicBezTo>
                    <a:pt x="26" y="214"/>
                    <a:pt x="27" y="241"/>
                    <a:pt x="34" y="267"/>
                  </a:cubicBezTo>
                  <a:moveTo>
                    <a:pt x="257" y="116"/>
                  </a:moveTo>
                  <a:cubicBezTo>
                    <a:pt x="314" y="137"/>
                    <a:pt x="343" y="200"/>
                    <a:pt x="322" y="257"/>
                  </a:cubicBezTo>
                  <a:cubicBezTo>
                    <a:pt x="301" y="314"/>
                    <a:pt x="238" y="344"/>
                    <a:pt x="181" y="323"/>
                  </a:cubicBezTo>
                  <a:cubicBezTo>
                    <a:pt x="124" y="302"/>
                    <a:pt x="94" y="238"/>
                    <a:pt x="115" y="181"/>
                  </a:cubicBezTo>
                  <a:cubicBezTo>
                    <a:pt x="136" y="124"/>
                    <a:pt x="200" y="95"/>
                    <a:pt x="257" y="1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0" name="Freeform 643"/>
            <p:cNvSpPr>
              <a:spLocks noEditPoints="1"/>
            </p:cNvSpPr>
            <p:nvPr/>
          </p:nvSpPr>
          <p:spPr bwMode="auto">
            <a:xfrm>
              <a:off x="1789" y="1266"/>
              <a:ext cx="715" cy="714"/>
            </a:xfrm>
            <a:custGeom>
              <a:avLst/>
              <a:gdLst>
                <a:gd name="T0" fmla="*/ 279 w 302"/>
                <a:gd name="T1" fmla="*/ 173 h 302"/>
                <a:gd name="T2" fmla="*/ 302 w 302"/>
                <a:gd name="T3" fmla="*/ 171 h 302"/>
                <a:gd name="T4" fmla="*/ 299 w 302"/>
                <a:gd name="T5" fmla="*/ 116 h 302"/>
                <a:gd name="T6" fmla="*/ 276 w 302"/>
                <a:gd name="T7" fmla="*/ 117 h 302"/>
                <a:gd name="T8" fmla="*/ 257 w 302"/>
                <a:gd name="T9" fmla="*/ 75 h 302"/>
                <a:gd name="T10" fmla="*/ 272 w 302"/>
                <a:gd name="T11" fmla="*/ 59 h 302"/>
                <a:gd name="T12" fmla="*/ 230 w 302"/>
                <a:gd name="T13" fmla="*/ 21 h 302"/>
                <a:gd name="T14" fmla="*/ 215 w 302"/>
                <a:gd name="T15" fmla="*/ 38 h 302"/>
                <a:gd name="T16" fmla="*/ 172 w 302"/>
                <a:gd name="T17" fmla="*/ 23 h 302"/>
                <a:gd name="T18" fmla="*/ 171 w 302"/>
                <a:gd name="T19" fmla="*/ 0 h 302"/>
                <a:gd name="T20" fmla="*/ 115 w 302"/>
                <a:gd name="T21" fmla="*/ 3 h 302"/>
                <a:gd name="T22" fmla="*/ 116 w 302"/>
                <a:gd name="T23" fmla="*/ 25 h 302"/>
                <a:gd name="T24" fmla="*/ 75 w 302"/>
                <a:gd name="T25" fmla="*/ 45 h 302"/>
                <a:gd name="T26" fmla="*/ 58 w 302"/>
                <a:gd name="T27" fmla="*/ 30 h 302"/>
                <a:gd name="T28" fmla="*/ 21 w 302"/>
                <a:gd name="T29" fmla="*/ 71 h 302"/>
                <a:gd name="T30" fmla="*/ 37 w 302"/>
                <a:gd name="T31" fmla="*/ 87 h 302"/>
                <a:gd name="T32" fmla="*/ 22 w 302"/>
                <a:gd name="T33" fmla="*/ 130 h 302"/>
                <a:gd name="T34" fmla="*/ 0 w 302"/>
                <a:gd name="T35" fmla="*/ 131 h 302"/>
                <a:gd name="T36" fmla="*/ 2 w 302"/>
                <a:gd name="T37" fmla="*/ 187 h 302"/>
                <a:gd name="T38" fmla="*/ 25 w 302"/>
                <a:gd name="T39" fmla="*/ 186 h 302"/>
                <a:gd name="T40" fmla="*/ 45 w 302"/>
                <a:gd name="T41" fmla="*/ 227 h 302"/>
                <a:gd name="T42" fmla="*/ 30 w 302"/>
                <a:gd name="T43" fmla="*/ 244 h 302"/>
                <a:gd name="T44" fmla="*/ 71 w 302"/>
                <a:gd name="T45" fmla="*/ 281 h 302"/>
                <a:gd name="T46" fmla="*/ 86 w 302"/>
                <a:gd name="T47" fmla="*/ 264 h 302"/>
                <a:gd name="T48" fmla="*/ 129 w 302"/>
                <a:gd name="T49" fmla="*/ 280 h 302"/>
                <a:gd name="T50" fmla="*/ 130 w 302"/>
                <a:gd name="T51" fmla="*/ 302 h 302"/>
                <a:gd name="T52" fmla="*/ 186 w 302"/>
                <a:gd name="T53" fmla="*/ 299 h 302"/>
                <a:gd name="T54" fmla="*/ 185 w 302"/>
                <a:gd name="T55" fmla="*/ 277 h 302"/>
                <a:gd name="T56" fmla="*/ 226 w 302"/>
                <a:gd name="T57" fmla="*/ 257 h 302"/>
                <a:gd name="T58" fmla="*/ 243 w 302"/>
                <a:gd name="T59" fmla="*/ 272 h 302"/>
                <a:gd name="T60" fmla="*/ 281 w 302"/>
                <a:gd name="T61" fmla="*/ 231 h 302"/>
                <a:gd name="T62" fmla="*/ 264 w 302"/>
                <a:gd name="T63" fmla="*/ 216 h 302"/>
                <a:gd name="T64" fmla="*/ 279 w 302"/>
                <a:gd name="T65" fmla="*/ 173 h 302"/>
                <a:gd name="T66" fmla="*/ 153 w 302"/>
                <a:gd name="T67" fmla="*/ 204 h 302"/>
                <a:gd name="T68" fmla="*/ 132 w 302"/>
                <a:gd name="T69" fmla="*/ 201 h 302"/>
                <a:gd name="T70" fmla="*/ 98 w 302"/>
                <a:gd name="T71" fmla="*/ 154 h 302"/>
                <a:gd name="T72" fmla="*/ 148 w 302"/>
                <a:gd name="T73" fmla="*/ 98 h 302"/>
                <a:gd name="T74" fmla="*/ 169 w 302"/>
                <a:gd name="T75" fmla="*/ 101 h 302"/>
                <a:gd name="T76" fmla="*/ 204 w 302"/>
                <a:gd name="T77" fmla="*/ 148 h 302"/>
                <a:gd name="T78" fmla="*/ 153 w 302"/>
                <a:gd name="T79" fmla="*/ 204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02" h="302">
                  <a:moveTo>
                    <a:pt x="279" y="173"/>
                  </a:moveTo>
                  <a:cubicBezTo>
                    <a:pt x="302" y="171"/>
                    <a:pt x="302" y="171"/>
                    <a:pt x="302" y="171"/>
                  </a:cubicBezTo>
                  <a:cubicBezTo>
                    <a:pt x="299" y="116"/>
                    <a:pt x="299" y="116"/>
                    <a:pt x="299" y="116"/>
                  </a:cubicBezTo>
                  <a:cubicBezTo>
                    <a:pt x="276" y="117"/>
                    <a:pt x="276" y="117"/>
                    <a:pt x="276" y="117"/>
                  </a:cubicBezTo>
                  <a:cubicBezTo>
                    <a:pt x="272" y="102"/>
                    <a:pt x="266" y="88"/>
                    <a:pt x="257" y="75"/>
                  </a:cubicBezTo>
                  <a:cubicBezTo>
                    <a:pt x="272" y="59"/>
                    <a:pt x="272" y="59"/>
                    <a:pt x="272" y="59"/>
                  </a:cubicBezTo>
                  <a:cubicBezTo>
                    <a:pt x="230" y="21"/>
                    <a:pt x="230" y="21"/>
                    <a:pt x="230" y="21"/>
                  </a:cubicBezTo>
                  <a:cubicBezTo>
                    <a:pt x="215" y="38"/>
                    <a:pt x="215" y="38"/>
                    <a:pt x="215" y="38"/>
                  </a:cubicBezTo>
                  <a:cubicBezTo>
                    <a:pt x="202" y="30"/>
                    <a:pt x="187" y="25"/>
                    <a:pt x="172" y="23"/>
                  </a:cubicBezTo>
                  <a:cubicBezTo>
                    <a:pt x="171" y="0"/>
                    <a:pt x="171" y="0"/>
                    <a:pt x="171" y="0"/>
                  </a:cubicBezTo>
                  <a:cubicBezTo>
                    <a:pt x="115" y="3"/>
                    <a:pt x="115" y="3"/>
                    <a:pt x="115" y="3"/>
                  </a:cubicBezTo>
                  <a:cubicBezTo>
                    <a:pt x="116" y="25"/>
                    <a:pt x="116" y="25"/>
                    <a:pt x="116" y="25"/>
                  </a:cubicBezTo>
                  <a:cubicBezTo>
                    <a:pt x="101" y="30"/>
                    <a:pt x="87" y="36"/>
                    <a:pt x="75" y="45"/>
                  </a:cubicBezTo>
                  <a:cubicBezTo>
                    <a:pt x="58" y="30"/>
                    <a:pt x="58" y="30"/>
                    <a:pt x="58" y="30"/>
                  </a:cubicBezTo>
                  <a:cubicBezTo>
                    <a:pt x="21" y="71"/>
                    <a:pt x="21" y="71"/>
                    <a:pt x="21" y="71"/>
                  </a:cubicBezTo>
                  <a:cubicBezTo>
                    <a:pt x="37" y="87"/>
                    <a:pt x="37" y="87"/>
                    <a:pt x="37" y="87"/>
                  </a:cubicBezTo>
                  <a:cubicBezTo>
                    <a:pt x="30" y="100"/>
                    <a:pt x="25" y="114"/>
                    <a:pt x="22" y="130"/>
                  </a:cubicBezTo>
                  <a:cubicBezTo>
                    <a:pt x="0" y="131"/>
                    <a:pt x="0" y="131"/>
                    <a:pt x="0" y="131"/>
                  </a:cubicBezTo>
                  <a:cubicBezTo>
                    <a:pt x="2" y="187"/>
                    <a:pt x="2" y="187"/>
                    <a:pt x="2" y="187"/>
                  </a:cubicBezTo>
                  <a:cubicBezTo>
                    <a:pt x="25" y="186"/>
                    <a:pt x="25" y="186"/>
                    <a:pt x="25" y="186"/>
                  </a:cubicBezTo>
                  <a:cubicBezTo>
                    <a:pt x="29" y="200"/>
                    <a:pt x="36" y="214"/>
                    <a:pt x="45" y="227"/>
                  </a:cubicBezTo>
                  <a:cubicBezTo>
                    <a:pt x="30" y="244"/>
                    <a:pt x="30" y="244"/>
                    <a:pt x="30" y="244"/>
                  </a:cubicBezTo>
                  <a:cubicBezTo>
                    <a:pt x="71" y="281"/>
                    <a:pt x="71" y="281"/>
                    <a:pt x="71" y="281"/>
                  </a:cubicBezTo>
                  <a:cubicBezTo>
                    <a:pt x="86" y="264"/>
                    <a:pt x="86" y="264"/>
                    <a:pt x="86" y="264"/>
                  </a:cubicBezTo>
                  <a:cubicBezTo>
                    <a:pt x="99" y="272"/>
                    <a:pt x="114" y="277"/>
                    <a:pt x="129" y="280"/>
                  </a:cubicBezTo>
                  <a:cubicBezTo>
                    <a:pt x="130" y="302"/>
                    <a:pt x="130" y="302"/>
                    <a:pt x="130" y="302"/>
                  </a:cubicBezTo>
                  <a:cubicBezTo>
                    <a:pt x="186" y="299"/>
                    <a:pt x="186" y="299"/>
                    <a:pt x="186" y="299"/>
                  </a:cubicBezTo>
                  <a:cubicBezTo>
                    <a:pt x="185" y="277"/>
                    <a:pt x="185" y="277"/>
                    <a:pt x="185" y="277"/>
                  </a:cubicBezTo>
                  <a:cubicBezTo>
                    <a:pt x="200" y="273"/>
                    <a:pt x="214" y="266"/>
                    <a:pt x="226" y="257"/>
                  </a:cubicBezTo>
                  <a:cubicBezTo>
                    <a:pt x="243" y="272"/>
                    <a:pt x="243" y="272"/>
                    <a:pt x="243" y="272"/>
                  </a:cubicBezTo>
                  <a:cubicBezTo>
                    <a:pt x="281" y="231"/>
                    <a:pt x="281" y="231"/>
                    <a:pt x="281" y="231"/>
                  </a:cubicBezTo>
                  <a:cubicBezTo>
                    <a:pt x="264" y="216"/>
                    <a:pt x="264" y="216"/>
                    <a:pt x="264" y="216"/>
                  </a:cubicBezTo>
                  <a:cubicBezTo>
                    <a:pt x="272" y="202"/>
                    <a:pt x="277" y="188"/>
                    <a:pt x="279" y="173"/>
                  </a:cubicBezTo>
                  <a:moveTo>
                    <a:pt x="153" y="204"/>
                  </a:moveTo>
                  <a:cubicBezTo>
                    <a:pt x="146" y="205"/>
                    <a:pt x="139" y="204"/>
                    <a:pt x="132" y="201"/>
                  </a:cubicBezTo>
                  <a:cubicBezTo>
                    <a:pt x="112" y="194"/>
                    <a:pt x="99" y="175"/>
                    <a:pt x="98" y="154"/>
                  </a:cubicBezTo>
                  <a:cubicBezTo>
                    <a:pt x="96" y="125"/>
                    <a:pt x="119" y="99"/>
                    <a:pt x="148" y="98"/>
                  </a:cubicBezTo>
                  <a:cubicBezTo>
                    <a:pt x="155" y="98"/>
                    <a:pt x="162" y="99"/>
                    <a:pt x="169" y="101"/>
                  </a:cubicBezTo>
                  <a:cubicBezTo>
                    <a:pt x="189" y="109"/>
                    <a:pt x="203" y="127"/>
                    <a:pt x="204" y="148"/>
                  </a:cubicBezTo>
                  <a:cubicBezTo>
                    <a:pt x="205" y="178"/>
                    <a:pt x="183" y="203"/>
                    <a:pt x="153" y="20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1" name="Freeform 644"/>
            <p:cNvSpPr>
              <a:spLocks noEditPoints="1"/>
            </p:cNvSpPr>
            <p:nvPr/>
          </p:nvSpPr>
          <p:spPr bwMode="auto">
            <a:xfrm>
              <a:off x="1309" y="882"/>
              <a:ext cx="613" cy="613"/>
            </a:xfrm>
            <a:custGeom>
              <a:avLst/>
              <a:gdLst>
                <a:gd name="T0" fmla="*/ 240 w 259"/>
                <a:gd name="T1" fmla="*/ 117 h 259"/>
                <a:gd name="T2" fmla="*/ 259 w 259"/>
                <a:gd name="T3" fmla="*/ 111 h 259"/>
                <a:gd name="T4" fmla="*/ 243 w 259"/>
                <a:gd name="T5" fmla="*/ 65 h 259"/>
                <a:gd name="T6" fmla="*/ 225 w 259"/>
                <a:gd name="T7" fmla="*/ 71 h 259"/>
                <a:gd name="T8" fmla="*/ 199 w 259"/>
                <a:gd name="T9" fmla="*/ 42 h 259"/>
                <a:gd name="T10" fmla="*/ 208 w 259"/>
                <a:gd name="T11" fmla="*/ 24 h 259"/>
                <a:gd name="T12" fmla="*/ 165 w 259"/>
                <a:gd name="T13" fmla="*/ 3 h 259"/>
                <a:gd name="T14" fmla="*/ 156 w 259"/>
                <a:gd name="T15" fmla="*/ 21 h 259"/>
                <a:gd name="T16" fmla="*/ 117 w 259"/>
                <a:gd name="T17" fmla="*/ 18 h 259"/>
                <a:gd name="T18" fmla="*/ 111 w 259"/>
                <a:gd name="T19" fmla="*/ 0 h 259"/>
                <a:gd name="T20" fmla="*/ 65 w 259"/>
                <a:gd name="T21" fmla="*/ 15 h 259"/>
                <a:gd name="T22" fmla="*/ 71 w 259"/>
                <a:gd name="T23" fmla="*/ 34 h 259"/>
                <a:gd name="T24" fmla="*/ 42 w 259"/>
                <a:gd name="T25" fmla="*/ 60 h 259"/>
                <a:gd name="T26" fmla="*/ 24 w 259"/>
                <a:gd name="T27" fmla="*/ 51 h 259"/>
                <a:gd name="T28" fmla="*/ 3 w 259"/>
                <a:gd name="T29" fmla="*/ 94 h 259"/>
                <a:gd name="T30" fmla="*/ 21 w 259"/>
                <a:gd name="T31" fmla="*/ 103 h 259"/>
                <a:gd name="T32" fmla="*/ 18 w 259"/>
                <a:gd name="T33" fmla="*/ 142 h 259"/>
                <a:gd name="T34" fmla="*/ 0 w 259"/>
                <a:gd name="T35" fmla="*/ 148 h 259"/>
                <a:gd name="T36" fmla="*/ 15 w 259"/>
                <a:gd name="T37" fmla="*/ 194 h 259"/>
                <a:gd name="T38" fmla="*/ 34 w 259"/>
                <a:gd name="T39" fmla="*/ 187 h 259"/>
                <a:gd name="T40" fmla="*/ 59 w 259"/>
                <a:gd name="T41" fmla="*/ 217 h 259"/>
                <a:gd name="T42" fmla="*/ 51 w 259"/>
                <a:gd name="T43" fmla="*/ 234 h 259"/>
                <a:gd name="T44" fmla="*/ 94 w 259"/>
                <a:gd name="T45" fmla="*/ 255 h 259"/>
                <a:gd name="T46" fmla="*/ 103 w 259"/>
                <a:gd name="T47" fmla="*/ 238 h 259"/>
                <a:gd name="T48" fmla="*/ 142 w 259"/>
                <a:gd name="T49" fmla="*/ 241 h 259"/>
                <a:gd name="T50" fmla="*/ 148 w 259"/>
                <a:gd name="T51" fmla="*/ 259 h 259"/>
                <a:gd name="T52" fmla="*/ 193 w 259"/>
                <a:gd name="T53" fmla="*/ 243 h 259"/>
                <a:gd name="T54" fmla="*/ 187 w 259"/>
                <a:gd name="T55" fmla="*/ 225 h 259"/>
                <a:gd name="T56" fmla="*/ 217 w 259"/>
                <a:gd name="T57" fmla="*/ 199 h 259"/>
                <a:gd name="T58" fmla="*/ 234 w 259"/>
                <a:gd name="T59" fmla="*/ 208 h 259"/>
                <a:gd name="T60" fmla="*/ 255 w 259"/>
                <a:gd name="T61" fmla="*/ 165 h 259"/>
                <a:gd name="T62" fmla="*/ 238 w 259"/>
                <a:gd name="T63" fmla="*/ 156 h 259"/>
                <a:gd name="T64" fmla="*/ 240 w 259"/>
                <a:gd name="T65" fmla="*/ 117 h 259"/>
                <a:gd name="T66" fmla="*/ 144 w 259"/>
                <a:gd name="T67" fmla="*/ 173 h 259"/>
                <a:gd name="T68" fmla="*/ 126 w 259"/>
                <a:gd name="T69" fmla="*/ 175 h 259"/>
                <a:gd name="T70" fmla="*/ 86 w 259"/>
                <a:gd name="T71" fmla="*/ 144 h 259"/>
                <a:gd name="T72" fmla="*/ 115 w 259"/>
                <a:gd name="T73" fmla="*/ 86 h 259"/>
                <a:gd name="T74" fmla="*/ 133 w 259"/>
                <a:gd name="T75" fmla="*/ 84 h 259"/>
                <a:gd name="T76" fmla="*/ 173 w 259"/>
                <a:gd name="T77" fmla="*/ 115 h 259"/>
                <a:gd name="T78" fmla="*/ 144 w 259"/>
                <a:gd name="T79" fmla="*/ 17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9">
                  <a:moveTo>
                    <a:pt x="240" y="117"/>
                  </a:moveTo>
                  <a:cubicBezTo>
                    <a:pt x="259" y="111"/>
                    <a:pt x="259" y="111"/>
                    <a:pt x="259" y="111"/>
                  </a:cubicBezTo>
                  <a:cubicBezTo>
                    <a:pt x="243" y="65"/>
                    <a:pt x="243" y="65"/>
                    <a:pt x="243" y="65"/>
                  </a:cubicBezTo>
                  <a:cubicBezTo>
                    <a:pt x="225" y="71"/>
                    <a:pt x="225" y="71"/>
                    <a:pt x="225" y="71"/>
                  </a:cubicBezTo>
                  <a:cubicBezTo>
                    <a:pt x="218" y="60"/>
                    <a:pt x="209" y="50"/>
                    <a:pt x="199" y="42"/>
                  </a:cubicBezTo>
                  <a:cubicBezTo>
                    <a:pt x="208" y="24"/>
                    <a:pt x="208" y="24"/>
                    <a:pt x="208" y="24"/>
                  </a:cubicBezTo>
                  <a:cubicBezTo>
                    <a:pt x="165" y="3"/>
                    <a:pt x="165" y="3"/>
                    <a:pt x="165" y="3"/>
                  </a:cubicBezTo>
                  <a:cubicBezTo>
                    <a:pt x="156" y="21"/>
                    <a:pt x="156" y="21"/>
                    <a:pt x="156" y="21"/>
                  </a:cubicBezTo>
                  <a:cubicBezTo>
                    <a:pt x="143" y="18"/>
                    <a:pt x="130" y="17"/>
                    <a:pt x="117" y="18"/>
                  </a:cubicBezTo>
                  <a:cubicBezTo>
                    <a:pt x="111" y="0"/>
                    <a:pt x="111" y="0"/>
                    <a:pt x="111" y="0"/>
                  </a:cubicBezTo>
                  <a:cubicBezTo>
                    <a:pt x="65" y="15"/>
                    <a:pt x="65" y="15"/>
                    <a:pt x="65" y="15"/>
                  </a:cubicBezTo>
                  <a:cubicBezTo>
                    <a:pt x="71" y="34"/>
                    <a:pt x="71" y="34"/>
                    <a:pt x="71" y="34"/>
                  </a:cubicBezTo>
                  <a:cubicBezTo>
                    <a:pt x="60" y="40"/>
                    <a:pt x="50" y="49"/>
                    <a:pt x="42" y="60"/>
                  </a:cubicBezTo>
                  <a:cubicBezTo>
                    <a:pt x="24" y="51"/>
                    <a:pt x="24" y="51"/>
                    <a:pt x="24" y="51"/>
                  </a:cubicBezTo>
                  <a:cubicBezTo>
                    <a:pt x="3" y="94"/>
                    <a:pt x="3" y="94"/>
                    <a:pt x="3" y="94"/>
                  </a:cubicBezTo>
                  <a:cubicBezTo>
                    <a:pt x="21" y="103"/>
                    <a:pt x="21" y="103"/>
                    <a:pt x="21" y="103"/>
                  </a:cubicBezTo>
                  <a:cubicBezTo>
                    <a:pt x="17" y="116"/>
                    <a:pt x="17" y="129"/>
                    <a:pt x="18" y="142"/>
                  </a:cubicBezTo>
                  <a:cubicBezTo>
                    <a:pt x="0" y="148"/>
                    <a:pt x="0" y="148"/>
                    <a:pt x="0" y="148"/>
                  </a:cubicBezTo>
                  <a:cubicBezTo>
                    <a:pt x="15" y="194"/>
                    <a:pt x="15" y="194"/>
                    <a:pt x="15" y="194"/>
                  </a:cubicBezTo>
                  <a:cubicBezTo>
                    <a:pt x="34" y="187"/>
                    <a:pt x="34" y="187"/>
                    <a:pt x="34" y="187"/>
                  </a:cubicBezTo>
                  <a:cubicBezTo>
                    <a:pt x="40" y="199"/>
                    <a:pt x="49" y="209"/>
                    <a:pt x="59" y="217"/>
                  </a:cubicBezTo>
                  <a:cubicBezTo>
                    <a:pt x="51" y="234"/>
                    <a:pt x="51" y="234"/>
                    <a:pt x="51" y="234"/>
                  </a:cubicBezTo>
                  <a:cubicBezTo>
                    <a:pt x="94" y="255"/>
                    <a:pt x="94" y="255"/>
                    <a:pt x="94" y="255"/>
                  </a:cubicBezTo>
                  <a:cubicBezTo>
                    <a:pt x="103" y="238"/>
                    <a:pt x="103" y="238"/>
                    <a:pt x="103" y="238"/>
                  </a:cubicBezTo>
                  <a:cubicBezTo>
                    <a:pt x="115" y="241"/>
                    <a:pt x="129" y="242"/>
                    <a:pt x="142" y="241"/>
                  </a:cubicBezTo>
                  <a:cubicBezTo>
                    <a:pt x="148" y="259"/>
                    <a:pt x="148" y="259"/>
                    <a:pt x="148" y="259"/>
                  </a:cubicBezTo>
                  <a:cubicBezTo>
                    <a:pt x="193" y="243"/>
                    <a:pt x="193" y="243"/>
                    <a:pt x="193" y="243"/>
                  </a:cubicBezTo>
                  <a:cubicBezTo>
                    <a:pt x="187" y="225"/>
                    <a:pt x="187" y="225"/>
                    <a:pt x="187" y="225"/>
                  </a:cubicBezTo>
                  <a:cubicBezTo>
                    <a:pt x="199" y="218"/>
                    <a:pt x="208" y="210"/>
                    <a:pt x="217" y="199"/>
                  </a:cubicBezTo>
                  <a:cubicBezTo>
                    <a:pt x="234" y="208"/>
                    <a:pt x="234" y="208"/>
                    <a:pt x="234" y="208"/>
                  </a:cubicBezTo>
                  <a:cubicBezTo>
                    <a:pt x="255" y="165"/>
                    <a:pt x="255" y="165"/>
                    <a:pt x="255" y="165"/>
                  </a:cubicBezTo>
                  <a:cubicBezTo>
                    <a:pt x="238" y="156"/>
                    <a:pt x="238" y="156"/>
                    <a:pt x="238" y="156"/>
                  </a:cubicBezTo>
                  <a:cubicBezTo>
                    <a:pt x="241" y="143"/>
                    <a:pt x="242" y="130"/>
                    <a:pt x="240" y="117"/>
                  </a:cubicBezTo>
                  <a:moveTo>
                    <a:pt x="144" y="173"/>
                  </a:moveTo>
                  <a:cubicBezTo>
                    <a:pt x="138" y="175"/>
                    <a:pt x="132" y="175"/>
                    <a:pt x="126" y="175"/>
                  </a:cubicBezTo>
                  <a:cubicBezTo>
                    <a:pt x="108" y="174"/>
                    <a:pt x="92" y="161"/>
                    <a:pt x="86" y="144"/>
                  </a:cubicBezTo>
                  <a:cubicBezTo>
                    <a:pt x="78" y="120"/>
                    <a:pt x="91" y="94"/>
                    <a:pt x="115" y="86"/>
                  </a:cubicBezTo>
                  <a:cubicBezTo>
                    <a:pt x="120" y="84"/>
                    <a:pt x="127" y="83"/>
                    <a:pt x="133" y="84"/>
                  </a:cubicBezTo>
                  <a:cubicBezTo>
                    <a:pt x="151" y="85"/>
                    <a:pt x="167" y="97"/>
                    <a:pt x="173" y="115"/>
                  </a:cubicBezTo>
                  <a:cubicBezTo>
                    <a:pt x="181" y="138"/>
                    <a:pt x="168" y="164"/>
                    <a:pt x="144" y="17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2" name="Rectangle 645"/>
            <p:cNvSpPr>
              <a:spLocks noChangeArrowheads="1"/>
            </p:cNvSpPr>
            <p:nvPr/>
          </p:nvSpPr>
          <p:spPr bwMode="auto">
            <a:xfrm>
              <a:off x="601" y="2094"/>
              <a:ext cx="1654" cy="1167"/>
            </a:xfrm>
            <a:prstGeom prst="rect">
              <a:avLst/>
            </a:prstGeom>
            <a:solidFill>
              <a:srgbClr val="2A445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3" name="Rectangle 646"/>
            <p:cNvSpPr>
              <a:spLocks noChangeArrowheads="1"/>
            </p:cNvSpPr>
            <p:nvPr/>
          </p:nvSpPr>
          <p:spPr bwMode="auto">
            <a:xfrm>
              <a:off x="601" y="2094"/>
              <a:ext cx="1654" cy="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4" name="Rectangle 647"/>
            <p:cNvSpPr>
              <a:spLocks noChangeArrowheads="1"/>
            </p:cNvSpPr>
            <p:nvPr/>
          </p:nvSpPr>
          <p:spPr bwMode="auto">
            <a:xfrm>
              <a:off x="1138" y="3000"/>
              <a:ext cx="580" cy="261"/>
            </a:xfrm>
            <a:prstGeom prst="rect">
              <a:avLst/>
            </a:prstGeom>
            <a:solidFill>
              <a:srgbClr val="5066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5" name="Rectangle 648"/>
            <p:cNvSpPr>
              <a:spLocks noChangeArrowheads="1"/>
            </p:cNvSpPr>
            <p:nvPr/>
          </p:nvSpPr>
          <p:spPr bwMode="auto">
            <a:xfrm>
              <a:off x="1138" y="3000"/>
              <a:ext cx="580"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6" name="Freeform 649"/>
            <p:cNvSpPr>
              <a:spLocks noEditPoints="1"/>
            </p:cNvSpPr>
            <p:nvPr/>
          </p:nvSpPr>
          <p:spPr bwMode="auto">
            <a:xfrm>
              <a:off x="601" y="2163"/>
              <a:ext cx="1654" cy="906"/>
            </a:xfrm>
            <a:custGeom>
              <a:avLst/>
              <a:gdLst>
                <a:gd name="T0" fmla="*/ 699 w 699"/>
                <a:gd name="T1" fmla="*/ 283 h 383"/>
                <a:gd name="T2" fmla="*/ 628 w 699"/>
                <a:gd name="T3" fmla="*/ 354 h 383"/>
                <a:gd name="T4" fmla="*/ 472 w 699"/>
                <a:gd name="T5" fmla="*/ 354 h 383"/>
                <a:gd name="T6" fmla="*/ 472 w 699"/>
                <a:gd name="T7" fmla="*/ 354 h 383"/>
                <a:gd name="T8" fmla="*/ 472 w 699"/>
                <a:gd name="T9" fmla="*/ 383 h 383"/>
                <a:gd name="T10" fmla="*/ 628 w 699"/>
                <a:gd name="T11" fmla="*/ 383 h 383"/>
                <a:gd name="T12" fmla="*/ 699 w 699"/>
                <a:gd name="T13" fmla="*/ 312 h 383"/>
                <a:gd name="T14" fmla="*/ 699 w 699"/>
                <a:gd name="T15" fmla="*/ 283 h 383"/>
                <a:gd name="T16" fmla="*/ 0 w 699"/>
                <a:gd name="T17" fmla="*/ 0 h 383"/>
                <a:gd name="T18" fmla="*/ 0 w 699"/>
                <a:gd name="T19" fmla="*/ 0 h 383"/>
                <a:gd name="T20" fmla="*/ 0 w 699"/>
                <a:gd name="T21" fmla="*/ 312 h 383"/>
                <a:gd name="T22" fmla="*/ 71 w 699"/>
                <a:gd name="T23" fmla="*/ 383 h 383"/>
                <a:gd name="T24" fmla="*/ 227 w 699"/>
                <a:gd name="T25" fmla="*/ 383 h 383"/>
                <a:gd name="T26" fmla="*/ 227 w 699"/>
                <a:gd name="T27" fmla="*/ 354 h 383"/>
                <a:gd name="T28" fmla="*/ 227 w 699"/>
                <a:gd name="T29" fmla="*/ 354 h 383"/>
                <a:gd name="T30" fmla="*/ 71 w 699"/>
                <a:gd name="T31" fmla="*/ 354 h 383"/>
                <a:gd name="T32" fmla="*/ 0 w 699"/>
                <a:gd name="T33" fmla="*/ 283 h 383"/>
                <a:gd name="T34" fmla="*/ 0 w 699"/>
                <a:gd name="T35" fmla="*/ 0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9" h="383">
                  <a:moveTo>
                    <a:pt x="699" y="283"/>
                  </a:moveTo>
                  <a:cubicBezTo>
                    <a:pt x="699" y="322"/>
                    <a:pt x="667" y="354"/>
                    <a:pt x="628" y="354"/>
                  </a:cubicBezTo>
                  <a:cubicBezTo>
                    <a:pt x="472" y="354"/>
                    <a:pt x="472" y="354"/>
                    <a:pt x="472" y="354"/>
                  </a:cubicBezTo>
                  <a:cubicBezTo>
                    <a:pt x="472" y="354"/>
                    <a:pt x="472" y="354"/>
                    <a:pt x="472" y="354"/>
                  </a:cubicBezTo>
                  <a:cubicBezTo>
                    <a:pt x="472" y="383"/>
                    <a:pt x="472" y="383"/>
                    <a:pt x="472" y="383"/>
                  </a:cubicBezTo>
                  <a:cubicBezTo>
                    <a:pt x="628" y="383"/>
                    <a:pt x="628" y="383"/>
                    <a:pt x="628" y="383"/>
                  </a:cubicBezTo>
                  <a:cubicBezTo>
                    <a:pt x="667" y="383"/>
                    <a:pt x="699" y="351"/>
                    <a:pt x="699" y="312"/>
                  </a:cubicBezTo>
                  <a:cubicBezTo>
                    <a:pt x="699" y="283"/>
                    <a:pt x="699" y="283"/>
                    <a:pt x="699" y="283"/>
                  </a:cubicBezTo>
                  <a:moveTo>
                    <a:pt x="0" y="0"/>
                  </a:moveTo>
                  <a:cubicBezTo>
                    <a:pt x="0" y="0"/>
                    <a:pt x="0" y="0"/>
                    <a:pt x="0" y="0"/>
                  </a:cubicBezTo>
                  <a:cubicBezTo>
                    <a:pt x="0" y="312"/>
                    <a:pt x="0" y="312"/>
                    <a:pt x="0" y="312"/>
                  </a:cubicBezTo>
                  <a:cubicBezTo>
                    <a:pt x="0" y="351"/>
                    <a:pt x="32" y="383"/>
                    <a:pt x="71" y="383"/>
                  </a:cubicBezTo>
                  <a:cubicBezTo>
                    <a:pt x="227" y="383"/>
                    <a:pt x="227" y="383"/>
                    <a:pt x="227" y="383"/>
                  </a:cubicBezTo>
                  <a:cubicBezTo>
                    <a:pt x="227" y="354"/>
                    <a:pt x="227" y="354"/>
                    <a:pt x="227" y="354"/>
                  </a:cubicBezTo>
                  <a:cubicBezTo>
                    <a:pt x="227" y="354"/>
                    <a:pt x="227" y="354"/>
                    <a:pt x="227" y="354"/>
                  </a:cubicBezTo>
                  <a:cubicBezTo>
                    <a:pt x="71" y="354"/>
                    <a:pt x="71" y="354"/>
                    <a:pt x="71" y="354"/>
                  </a:cubicBezTo>
                  <a:cubicBezTo>
                    <a:pt x="32" y="354"/>
                    <a:pt x="0" y="322"/>
                    <a:pt x="0" y="283"/>
                  </a:cubicBezTo>
                  <a:cubicBezTo>
                    <a:pt x="0" y="0"/>
                    <a:pt x="0" y="0"/>
                    <a:pt x="0" y="0"/>
                  </a:cubicBezTo>
                </a:path>
              </a:pathLst>
            </a:custGeom>
            <a:solidFill>
              <a:srgbClr val="15222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7" name="Freeform 650"/>
            <p:cNvSpPr>
              <a:spLocks/>
            </p:cNvSpPr>
            <p:nvPr/>
          </p:nvSpPr>
          <p:spPr bwMode="auto">
            <a:xfrm>
              <a:off x="1138" y="3000"/>
              <a:ext cx="580" cy="69"/>
            </a:xfrm>
            <a:custGeom>
              <a:avLst/>
              <a:gdLst>
                <a:gd name="T0" fmla="*/ 0 w 580"/>
                <a:gd name="T1" fmla="*/ 0 h 69"/>
                <a:gd name="T2" fmla="*/ 0 w 580"/>
                <a:gd name="T3" fmla="*/ 0 h 69"/>
                <a:gd name="T4" fmla="*/ 0 w 580"/>
                <a:gd name="T5" fmla="*/ 69 h 69"/>
                <a:gd name="T6" fmla="*/ 580 w 580"/>
                <a:gd name="T7" fmla="*/ 69 h 69"/>
                <a:gd name="T8" fmla="*/ 580 w 580"/>
                <a:gd name="T9" fmla="*/ 0 h 69"/>
                <a:gd name="T10" fmla="*/ 0 w 580"/>
                <a:gd name="T11" fmla="*/ 0 h 69"/>
              </a:gdLst>
              <a:ahLst/>
              <a:cxnLst>
                <a:cxn ang="0">
                  <a:pos x="T0" y="T1"/>
                </a:cxn>
                <a:cxn ang="0">
                  <a:pos x="T2" y="T3"/>
                </a:cxn>
                <a:cxn ang="0">
                  <a:pos x="T4" y="T5"/>
                </a:cxn>
                <a:cxn ang="0">
                  <a:pos x="T6" y="T7"/>
                </a:cxn>
                <a:cxn ang="0">
                  <a:pos x="T8" y="T9"/>
                </a:cxn>
                <a:cxn ang="0">
                  <a:pos x="T10" y="T11"/>
                </a:cxn>
              </a:cxnLst>
              <a:rect l="0" t="0" r="r" b="b"/>
              <a:pathLst>
                <a:path w="580" h="69">
                  <a:moveTo>
                    <a:pt x="0" y="0"/>
                  </a:moveTo>
                  <a:lnTo>
                    <a:pt x="0" y="0"/>
                  </a:lnTo>
                  <a:lnTo>
                    <a:pt x="0" y="69"/>
                  </a:lnTo>
                  <a:lnTo>
                    <a:pt x="580" y="69"/>
                  </a:lnTo>
                  <a:lnTo>
                    <a:pt x="580" y="0"/>
                  </a:lnTo>
                  <a:lnTo>
                    <a:pt x="0" y="0"/>
                  </a:lnTo>
                  <a:close/>
                </a:path>
              </a:pathLst>
            </a:custGeom>
            <a:solidFill>
              <a:srgbClr val="2833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8" name="Freeform 651"/>
            <p:cNvSpPr>
              <a:spLocks/>
            </p:cNvSpPr>
            <p:nvPr/>
          </p:nvSpPr>
          <p:spPr bwMode="auto">
            <a:xfrm>
              <a:off x="1138" y="3000"/>
              <a:ext cx="580" cy="69"/>
            </a:xfrm>
            <a:custGeom>
              <a:avLst/>
              <a:gdLst>
                <a:gd name="T0" fmla="*/ 0 w 580"/>
                <a:gd name="T1" fmla="*/ 0 h 69"/>
                <a:gd name="T2" fmla="*/ 0 w 580"/>
                <a:gd name="T3" fmla="*/ 0 h 69"/>
                <a:gd name="T4" fmla="*/ 0 w 580"/>
                <a:gd name="T5" fmla="*/ 69 h 69"/>
                <a:gd name="T6" fmla="*/ 580 w 580"/>
                <a:gd name="T7" fmla="*/ 69 h 69"/>
                <a:gd name="T8" fmla="*/ 580 w 580"/>
                <a:gd name="T9" fmla="*/ 0 h 69"/>
                <a:gd name="T10" fmla="*/ 0 w 580"/>
                <a:gd name="T11" fmla="*/ 0 h 69"/>
              </a:gdLst>
              <a:ahLst/>
              <a:cxnLst>
                <a:cxn ang="0">
                  <a:pos x="T0" y="T1"/>
                </a:cxn>
                <a:cxn ang="0">
                  <a:pos x="T2" y="T3"/>
                </a:cxn>
                <a:cxn ang="0">
                  <a:pos x="T4" y="T5"/>
                </a:cxn>
                <a:cxn ang="0">
                  <a:pos x="T6" y="T7"/>
                </a:cxn>
                <a:cxn ang="0">
                  <a:pos x="T8" y="T9"/>
                </a:cxn>
                <a:cxn ang="0">
                  <a:pos x="T10" y="T11"/>
                </a:cxn>
              </a:cxnLst>
              <a:rect l="0" t="0" r="r" b="b"/>
              <a:pathLst>
                <a:path w="580" h="69">
                  <a:moveTo>
                    <a:pt x="0" y="0"/>
                  </a:moveTo>
                  <a:lnTo>
                    <a:pt x="0" y="0"/>
                  </a:lnTo>
                  <a:lnTo>
                    <a:pt x="0" y="69"/>
                  </a:lnTo>
                  <a:lnTo>
                    <a:pt x="580" y="69"/>
                  </a:lnTo>
                  <a:lnTo>
                    <a:pt x="58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9" name="Freeform 652"/>
            <p:cNvSpPr>
              <a:spLocks/>
            </p:cNvSpPr>
            <p:nvPr/>
          </p:nvSpPr>
          <p:spPr bwMode="auto">
            <a:xfrm>
              <a:off x="1306" y="2880"/>
              <a:ext cx="244" cy="244"/>
            </a:xfrm>
            <a:custGeom>
              <a:avLst/>
              <a:gdLst>
                <a:gd name="T0" fmla="*/ 103 w 103"/>
                <a:gd name="T1" fmla="*/ 80 h 103"/>
                <a:gd name="T2" fmla="*/ 80 w 103"/>
                <a:gd name="T3" fmla="*/ 103 h 103"/>
                <a:gd name="T4" fmla="*/ 23 w 103"/>
                <a:gd name="T5" fmla="*/ 103 h 103"/>
                <a:gd name="T6" fmla="*/ 0 w 103"/>
                <a:gd name="T7" fmla="*/ 80 h 103"/>
                <a:gd name="T8" fmla="*/ 0 w 103"/>
                <a:gd name="T9" fmla="*/ 22 h 103"/>
                <a:gd name="T10" fmla="*/ 23 w 103"/>
                <a:gd name="T11" fmla="*/ 0 h 103"/>
                <a:gd name="T12" fmla="*/ 80 w 103"/>
                <a:gd name="T13" fmla="*/ 0 h 103"/>
                <a:gd name="T14" fmla="*/ 103 w 103"/>
                <a:gd name="T15" fmla="*/ 22 h 103"/>
                <a:gd name="T16" fmla="*/ 103 w 103"/>
                <a:gd name="T17" fmla="*/ 8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3" h="103">
                  <a:moveTo>
                    <a:pt x="103" y="80"/>
                  </a:moveTo>
                  <a:cubicBezTo>
                    <a:pt x="103" y="92"/>
                    <a:pt x="93" y="103"/>
                    <a:pt x="80" y="103"/>
                  </a:cubicBezTo>
                  <a:cubicBezTo>
                    <a:pt x="23" y="103"/>
                    <a:pt x="23" y="103"/>
                    <a:pt x="23" y="103"/>
                  </a:cubicBezTo>
                  <a:cubicBezTo>
                    <a:pt x="10" y="103"/>
                    <a:pt x="0" y="92"/>
                    <a:pt x="0" y="80"/>
                  </a:cubicBezTo>
                  <a:cubicBezTo>
                    <a:pt x="0" y="22"/>
                    <a:pt x="0" y="22"/>
                    <a:pt x="0" y="22"/>
                  </a:cubicBezTo>
                  <a:cubicBezTo>
                    <a:pt x="0" y="10"/>
                    <a:pt x="10" y="0"/>
                    <a:pt x="23" y="0"/>
                  </a:cubicBezTo>
                  <a:cubicBezTo>
                    <a:pt x="80" y="0"/>
                    <a:pt x="80" y="0"/>
                    <a:pt x="80" y="0"/>
                  </a:cubicBezTo>
                  <a:cubicBezTo>
                    <a:pt x="93" y="0"/>
                    <a:pt x="103" y="10"/>
                    <a:pt x="103" y="22"/>
                  </a:cubicBezTo>
                  <a:lnTo>
                    <a:pt x="103" y="80"/>
                  </a:lnTo>
                  <a:close/>
                </a:path>
              </a:pathLst>
            </a:custGeom>
            <a:solidFill>
              <a:srgbClr val="DE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0" name="Oval 653"/>
            <p:cNvSpPr>
              <a:spLocks noChangeArrowheads="1"/>
            </p:cNvSpPr>
            <p:nvPr/>
          </p:nvSpPr>
          <p:spPr bwMode="auto">
            <a:xfrm>
              <a:off x="1368" y="2941"/>
              <a:ext cx="120" cy="121"/>
            </a:xfrm>
            <a:prstGeom prst="ellipse">
              <a:avLst/>
            </a:pr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1" name="Freeform 654"/>
            <p:cNvSpPr>
              <a:spLocks/>
            </p:cNvSpPr>
            <p:nvPr/>
          </p:nvSpPr>
          <p:spPr bwMode="auto">
            <a:xfrm>
              <a:off x="601" y="2094"/>
              <a:ext cx="1654" cy="906"/>
            </a:xfrm>
            <a:custGeom>
              <a:avLst/>
              <a:gdLst>
                <a:gd name="T0" fmla="*/ 0 w 699"/>
                <a:gd name="T1" fmla="*/ 312 h 383"/>
                <a:gd name="T2" fmla="*/ 71 w 699"/>
                <a:gd name="T3" fmla="*/ 383 h 383"/>
                <a:gd name="T4" fmla="*/ 628 w 699"/>
                <a:gd name="T5" fmla="*/ 383 h 383"/>
                <a:gd name="T6" fmla="*/ 699 w 699"/>
                <a:gd name="T7" fmla="*/ 312 h 383"/>
                <a:gd name="T8" fmla="*/ 699 w 699"/>
                <a:gd name="T9" fmla="*/ 0 h 383"/>
                <a:gd name="T10" fmla="*/ 0 w 699"/>
                <a:gd name="T11" fmla="*/ 0 h 383"/>
                <a:gd name="T12" fmla="*/ 0 w 699"/>
                <a:gd name="T13" fmla="*/ 312 h 383"/>
              </a:gdLst>
              <a:ahLst/>
              <a:cxnLst>
                <a:cxn ang="0">
                  <a:pos x="T0" y="T1"/>
                </a:cxn>
                <a:cxn ang="0">
                  <a:pos x="T2" y="T3"/>
                </a:cxn>
                <a:cxn ang="0">
                  <a:pos x="T4" y="T5"/>
                </a:cxn>
                <a:cxn ang="0">
                  <a:pos x="T6" y="T7"/>
                </a:cxn>
                <a:cxn ang="0">
                  <a:pos x="T8" y="T9"/>
                </a:cxn>
                <a:cxn ang="0">
                  <a:pos x="T10" y="T11"/>
                </a:cxn>
                <a:cxn ang="0">
                  <a:pos x="T12" y="T13"/>
                </a:cxn>
              </a:cxnLst>
              <a:rect l="0" t="0" r="r" b="b"/>
              <a:pathLst>
                <a:path w="699" h="383">
                  <a:moveTo>
                    <a:pt x="0" y="312"/>
                  </a:moveTo>
                  <a:cubicBezTo>
                    <a:pt x="0" y="351"/>
                    <a:pt x="32" y="383"/>
                    <a:pt x="71" y="383"/>
                  </a:cubicBezTo>
                  <a:cubicBezTo>
                    <a:pt x="628" y="383"/>
                    <a:pt x="628" y="383"/>
                    <a:pt x="628" y="383"/>
                  </a:cubicBezTo>
                  <a:cubicBezTo>
                    <a:pt x="667" y="383"/>
                    <a:pt x="699" y="351"/>
                    <a:pt x="699" y="312"/>
                  </a:cubicBezTo>
                  <a:cubicBezTo>
                    <a:pt x="699" y="0"/>
                    <a:pt x="699" y="0"/>
                    <a:pt x="699" y="0"/>
                  </a:cubicBezTo>
                  <a:cubicBezTo>
                    <a:pt x="0" y="0"/>
                    <a:pt x="0" y="0"/>
                    <a:pt x="0" y="0"/>
                  </a:cubicBezTo>
                  <a:cubicBezTo>
                    <a:pt x="0" y="312"/>
                    <a:pt x="0" y="312"/>
                    <a:pt x="0" y="312"/>
                  </a:cubicBezTo>
                </a:path>
              </a:pathLst>
            </a:custGeom>
            <a:solidFill>
              <a:srgbClr val="2A44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2" name="Rectangle 655"/>
            <p:cNvSpPr>
              <a:spLocks noChangeArrowheads="1"/>
            </p:cNvSpPr>
            <p:nvPr/>
          </p:nvSpPr>
          <p:spPr bwMode="auto">
            <a:xfrm>
              <a:off x="1138" y="2094"/>
              <a:ext cx="580" cy="906"/>
            </a:xfrm>
            <a:prstGeom prst="rect">
              <a:avLst/>
            </a:prstGeom>
            <a:solidFill>
              <a:srgbClr val="5066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3" name="Rectangle 656"/>
            <p:cNvSpPr>
              <a:spLocks noChangeArrowheads="1"/>
            </p:cNvSpPr>
            <p:nvPr/>
          </p:nvSpPr>
          <p:spPr bwMode="auto">
            <a:xfrm>
              <a:off x="1138" y="2094"/>
              <a:ext cx="580" cy="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4" name="Rectangle 657"/>
            <p:cNvSpPr>
              <a:spLocks noChangeArrowheads="1"/>
            </p:cNvSpPr>
            <p:nvPr/>
          </p:nvSpPr>
          <p:spPr bwMode="auto">
            <a:xfrm>
              <a:off x="1193" y="2094"/>
              <a:ext cx="9" cy="19"/>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5" name="Rectangle 658"/>
            <p:cNvSpPr>
              <a:spLocks noChangeArrowheads="1"/>
            </p:cNvSpPr>
            <p:nvPr/>
          </p:nvSpPr>
          <p:spPr bwMode="auto">
            <a:xfrm>
              <a:off x="1193" y="2094"/>
              <a:ext cx="9"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6" name="Freeform 659"/>
            <p:cNvSpPr>
              <a:spLocks noEditPoints="1"/>
            </p:cNvSpPr>
            <p:nvPr/>
          </p:nvSpPr>
          <p:spPr bwMode="auto">
            <a:xfrm>
              <a:off x="1193" y="2151"/>
              <a:ext cx="9" cy="793"/>
            </a:xfrm>
            <a:custGeom>
              <a:avLst/>
              <a:gdLst>
                <a:gd name="T0" fmla="*/ 0 w 9"/>
                <a:gd name="T1" fmla="*/ 755 h 793"/>
                <a:gd name="T2" fmla="*/ 0 w 9"/>
                <a:gd name="T3" fmla="*/ 793 h 793"/>
                <a:gd name="T4" fmla="*/ 9 w 9"/>
                <a:gd name="T5" fmla="*/ 793 h 793"/>
                <a:gd name="T6" fmla="*/ 9 w 9"/>
                <a:gd name="T7" fmla="*/ 755 h 793"/>
                <a:gd name="T8" fmla="*/ 0 w 9"/>
                <a:gd name="T9" fmla="*/ 755 h 793"/>
                <a:gd name="T10" fmla="*/ 0 w 9"/>
                <a:gd name="T11" fmla="*/ 679 h 793"/>
                <a:gd name="T12" fmla="*/ 0 w 9"/>
                <a:gd name="T13" fmla="*/ 717 h 793"/>
                <a:gd name="T14" fmla="*/ 9 w 9"/>
                <a:gd name="T15" fmla="*/ 717 h 793"/>
                <a:gd name="T16" fmla="*/ 9 w 9"/>
                <a:gd name="T17" fmla="*/ 679 h 793"/>
                <a:gd name="T18" fmla="*/ 0 w 9"/>
                <a:gd name="T19" fmla="*/ 679 h 793"/>
                <a:gd name="T20" fmla="*/ 0 w 9"/>
                <a:gd name="T21" fmla="*/ 603 h 793"/>
                <a:gd name="T22" fmla="*/ 0 w 9"/>
                <a:gd name="T23" fmla="*/ 641 h 793"/>
                <a:gd name="T24" fmla="*/ 9 w 9"/>
                <a:gd name="T25" fmla="*/ 641 h 793"/>
                <a:gd name="T26" fmla="*/ 9 w 9"/>
                <a:gd name="T27" fmla="*/ 603 h 793"/>
                <a:gd name="T28" fmla="*/ 0 w 9"/>
                <a:gd name="T29" fmla="*/ 603 h 793"/>
                <a:gd name="T30" fmla="*/ 0 w 9"/>
                <a:gd name="T31" fmla="*/ 530 h 793"/>
                <a:gd name="T32" fmla="*/ 0 w 9"/>
                <a:gd name="T33" fmla="*/ 568 h 793"/>
                <a:gd name="T34" fmla="*/ 9 w 9"/>
                <a:gd name="T35" fmla="*/ 568 h 793"/>
                <a:gd name="T36" fmla="*/ 9 w 9"/>
                <a:gd name="T37" fmla="*/ 530 h 793"/>
                <a:gd name="T38" fmla="*/ 0 w 9"/>
                <a:gd name="T39" fmla="*/ 530 h 793"/>
                <a:gd name="T40" fmla="*/ 0 w 9"/>
                <a:gd name="T41" fmla="*/ 454 h 793"/>
                <a:gd name="T42" fmla="*/ 0 w 9"/>
                <a:gd name="T43" fmla="*/ 492 h 793"/>
                <a:gd name="T44" fmla="*/ 9 w 9"/>
                <a:gd name="T45" fmla="*/ 492 h 793"/>
                <a:gd name="T46" fmla="*/ 9 w 9"/>
                <a:gd name="T47" fmla="*/ 454 h 793"/>
                <a:gd name="T48" fmla="*/ 0 w 9"/>
                <a:gd name="T49" fmla="*/ 454 h 793"/>
                <a:gd name="T50" fmla="*/ 0 w 9"/>
                <a:gd name="T51" fmla="*/ 379 h 793"/>
                <a:gd name="T52" fmla="*/ 0 w 9"/>
                <a:gd name="T53" fmla="*/ 416 h 793"/>
                <a:gd name="T54" fmla="*/ 9 w 9"/>
                <a:gd name="T55" fmla="*/ 416 h 793"/>
                <a:gd name="T56" fmla="*/ 9 w 9"/>
                <a:gd name="T57" fmla="*/ 379 h 793"/>
                <a:gd name="T58" fmla="*/ 0 w 9"/>
                <a:gd name="T59" fmla="*/ 379 h 793"/>
                <a:gd name="T60" fmla="*/ 0 w 9"/>
                <a:gd name="T61" fmla="*/ 303 h 793"/>
                <a:gd name="T62" fmla="*/ 0 w 9"/>
                <a:gd name="T63" fmla="*/ 341 h 793"/>
                <a:gd name="T64" fmla="*/ 9 w 9"/>
                <a:gd name="T65" fmla="*/ 341 h 793"/>
                <a:gd name="T66" fmla="*/ 9 w 9"/>
                <a:gd name="T67" fmla="*/ 303 h 793"/>
                <a:gd name="T68" fmla="*/ 0 w 9"/>
                <a:gd name="T69" fmla="*/ 303 h 793"/>
                <a:gd name="T70" fmla="*/ 0 w 9"/>
                <a:gd name="T71" fmla="*/ 227 h 793"/>
                <a:gd name="T72" fmla="*/ 0 w 9"/>
                <a:gd name="T73" fmla="*/ 265 h 793"/>
                <a:gd name="T74" fmla="*/ 9 w 9"/>
                <a:gd name="T75" fmla="*/ 265 h 793"/>
                <a:gd name="T76" fmla="*/ 9 w 9"/>
                <a:gd name="T77" fmla="*/ 227 h 793"/>
                <a:gd name="T78" fmla="*/ 0 w 9"/>
                <a:gd name="T79" fmla="*/ 227 h 793"/>
                <a:gd name="T80" fmla="*/ 0 w 9"/>
                <a:gd name="T81" fmla="*/ 151 h 793"/>
                <a:gd name="T82" fmla="*/ 0 w 9"/>
                <a:gd name="T83" fmla="*/ 189 h 793"/>
                <a:gd name="T84" fmla="*/ 9 w 9"/>
                <a:gd name="T85" fmla="*/ 189 h 793"/>
                <a:gd name="T86" fmla="*/ 9 w 9"/>
                <a:gd name="T87" fmla="*/ 151 h 793"/>
                <a:gd name="T88" fmla="*/ 0 w 9"/>
                <a:gd name="T89" fmla="*/ 151 h 793"/>
                <a:gd name="T90" fmla="*/ 0 w 9"/>
                <a:gd name="T91" fmla="*/ 76 h 793"/>
                <a:gd name="T92" fmla="*/ 0 w 9"/>
                <a:gd name="T93" fmla="*/ 113 h 793"/>
                <a:gd name="T94" fmla="*/ 9 w 9"/>
                <a:gd name="T95" fmla="*/ 113 h 793"/>
                <a:gd name="T96" fmla="*/ 9 w 9"/>
                <a:gd name="T97" fmla="*/ 76 h 793"/>
                <a:gd name="T98" fmla="*/ 0 w 9"/>
                <a:gd name="T99" fmla="*/ 76 h 793"/>
                <a:gd name="T100" fmla="*/ 0 w 9"/>
                <a:gd name="T101" fmla="*/ 0 h 793"/>
                <a:gd name="T102" fmla="*/ 0 w 9"/>
                <a:gd name="T103" fmla="*/ 38 h 793"/>
                <a:gd name="T104" fmla="*/ 9 w 9"/>
                <a:gd name="T105" fmla="*/ 38 h 793"/>
                <a:gd name="T106" fmla="*/ 9 w 9"/>
                <a:gd name="T107" fmla="*/ 0 h 793"/>
                <a:gd name="T108" fmla="*/ 0 w 9"/>
                <a:gd name="T109" fmla="*/ 0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 h="793">
                  <a:moveTo>
                    <a:pt x="0" y="755"/>
                  </a:moveTo>
                  <a:lnTo>
                    <a:pt x="0" y="793"/>
                  </a:lnTo>
                  <a:lnTo>
                    <a:pt x="9" y="793"/>
                  </a:lnTo>
                  <a:lnTo>
                    <a:pt x="9" y="755"/>
                  </a:lnTo>
                  <a:lnTo>
                    <a:pt x="0" y="755"/>
                  </a:lnTo>
                  <a:close/>
                  <a:moveTo>
                    <a:pt x="0" y="679"/>
                  </a:moveTo>
                  <a:lnTo>
                    <a:pt x="0" y="717"/>
                  </a:lnTo>
                  <a:lnTo>
                    <a:pt x="9" y="717"/>
                  </a:lnTo>
                  <a:lnTo>
                    <a:pt x="9" y="679"/>
                  </a:lnTo>
                  <a:lnTo>
                    <a:pt x="0" y="679"/>
                  </a:lnTo>
                  <a:close/>
                  <a:moveTo>
                    <a:pt x="0" y="603"/>
                  </a:moveTo>
                  <a:lnTo>
                    <a:pt x="0" y="641"/>
                  </a:lnTo>
                  <a:lnTo>
                    <a:pt x="9" y="641"/>
                  </a:lnTo>
                  <a:lnTo>
                    <a:pt x="9" y="603"/>
                  </a:lnTo>
                  <a:lnTo>
                    <a:pt x="0" y="603"/>
                  </a:lnTo>
                  <a:close/>
                  <a:moveTo>
                    <a:pt x="0" y="530"/>
                  </a:moveTo>
                  <a:lnTo>
                    <a:pt x="0" y="568"/>
                  </a:lnTo>
                  <a:lnTo>
                    <a:pt x="9" y="568"/>
                  </a:lnTo>
                  <a:lnTo>
                    <a:pt x="9" y="530"/>
                  </a:lnTo>
                  <a:lnTo>
                    <a:pt x="0" y="530"/>
                  </a:lnTo>
                  <a:close/>
                  <a:moveTo>
                    <a:pt x="0" y="454"/>
                  </a:moveTo>
                  <a:lnTo>
                    <a:pt x="0" y="492"/>
                  </a:lnTo>
                  <a:lnTo>
                    <a:pt x="9" y="492"/>
                  </a:lnTo>
                  <a:lnTo>
                    <a:pt x="9" y="454"/>
                  </a:lnTo>
                  <a:lnTo>
                    <a:pt x="0" y="454"/>
                  </a:lnTo>
                  <a:close/>
                  <a:moveTo>
                    <a:pt x="0" y="379"/>
                  </a:moveTo>
                  <a:lnTo>
                    <a:pt x="0" y="416"/>
                  </a:lnTo>
                  <a:lnTo>
                    <a:pt x="9" y="416"/>
                  </a:lnTo>
                  <a:lnTo>
                    <a:pt x="9" y="379"/>
                  </a:lnTo>
                  <a:lnTo>
                    <a:pt x="0" y="379"/>
                  </a:lnTo>
                  <a:close/>
                  <a:moveTo>
                    <a:pt x="0" y="303"/>
                  </a:moveTo>
                  <a:lnTo>
                    <a:pt x="0" y="341"/>
                  </a:lnTo>
                  <a:lnTo>
                    <a:pt x="9" y="341"/>
                  </a:lnTo>
                  <a:lnTo>
                    <a:pt x="9" y="303"/>
                  </a:lnTo>
                  <a:lnTo>
                    <a:pt x="0" y="303"/>
                  </a:lnTo>
                  <a:close/>
                  <a:moveTo>
                    <a:pt x="0" y="227"/>
                  </a:moveTo>
                  <a:lnTo>
                    <a:pt x="0" y="265"/>
                  </a:lnTo>
                  <a:lnTo>
                    <a:pt x="9" y="265"/>
                  </a:lnTo>
                  <a:lnTo>
                    <a:pt x="9" y="227"/>
                  </a:lnTo>
                  <a:lnTo>
                    <a:pt x="0" y="227"/>
                  </a:lnTo>
                  <a:close/>
                  <a:moveTo>
                    <a:pt x="0" y="151"/>
                  </a:moveTo>
                  <a:lnTo>
                    <a:pt x="0" y="189"/>
                  </a:lnTo>
                  <a:lnTo>
                    <a:pt x="9" y="189"/>
                  </a:lnTo>
                  <a:lnTo>
                    <a:pt x="9" y="151"/>
                  </a:lnTo>
                  <a:lnTo>
                    <a:pt x="0" y="151"/>
                  </a:lnTo>
                  <a:close/>
                  <a:moveTo>
                    <a:pt x="0" y="76"/>
                  </a:moveTo>
                  <a:lnTo>
                    <a:pt x="0" y="113"/>
                  </a:lnTo>
                  <a:lnTo>
                    <a:pt x="9" y="113"/>
                  </a:lnTo>
                  <a:lnTo>
                    <a:pt x="9" y="76"/>
                  </a:lnTo>
                  <a:lnTo>
                    <a:pt x="0" y="76"/>
                  </a:lnTo>
                  <a:close/>
                  <a:moveTo>
                    <a:pt x="0" y="0"/>
                  </a:moveTo>
                  <a:lnTo>
                    <a:pt x="0" y="38"/>
                  </a:lnTo>
                  <a:lnTo>
                    <a:pt x="9" y="38"/>
                  </a:lnTo>
                  <a:lnTo>
                    <a:pt x="9" y="0"/>
                  </a:lnTo>
                  <a:lnTo>
                    <a:pt x="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7" name="Freeform 660"/>
            <p:cNvSpPr>
              <a:spLocks noEditPoints="1"/>
            </p:cNvSpPr>
            <p:nvPr/>
          </p:nvSpPr>
          <p:spPr bwMode="auto">
            <a:xfrm>
              <a:off x="1193" y="2151"/>
              <a:ext cx="9" cy="793"/>
            </a:xfrm>
            <a:custGeom>
              <a:avLst/>
              <a:gdLst>
                <a:gd name="T0" fmla="*/ 0 w 9"/>
                <a:gd name="T1" fmla="*/ 755 h 793"/>
                <a:gd name="T2" fmla="*/ 0 w 9"/>
                <a:gd name="T3" fmla="*/ 793 h 793"/>
                <a:gd name="T4" fmla="*/ 9 w 9"/>
                <a:gd name="T5" fmla="*/ 793 h 793"/>
                <a:gd name="T6" fmla="*/ 9 w 9"/>
                <a:gd name="T7" fmla="*/ 755 h 793"/>
                <a:gd name="T8" fmla="*/ 0 w 9"/>
                <a:gd name="T9" fmla="*/ 755 h 793"/>
                <a:gd name="T10" fmla="*/ 0 w 9"/>
                <a:gd name="T11" fmla="*/ 679 h 793"/>
                <a:gd name="T12" fmla="*/ 0 w 9"/>
                <a:gd name="T13" fmla="*/ 717 h 793"/>
                <a:gd name="T14" fmla="*/ 9 w 9"/>
                <a:gd name="T15" fmla="*/ 717 h 793"/>
                <a:gd name="T16" fmla="*/ 9 w 9"/>
                <a:gd name="T17" fmla="*/ 679 h 793"/>
                <a:gd name="T18" fmla="*/ 0 w 9"/>
                <a:gd name="T19" fmla="*/ 679 h 793"/>
                <a:gd name="T20" fmla="*/ 0 w 9"/>
                <a:gd name="T21" fmla="*/ 603 h 793"/>
                <a:gd name="T22" fmla="*/ 0 w 9"/>
                <a:gd name="T23" fmla="*/ 641 h 793"/>
                <a:gd name="T24" fmla="*/ 9 w 9"/>
                <a:gd name="T25" fmla="*/ 641 h 793"/>
                <a:gd name="T26" fmla="*/ 9 w 9"/>
                <a:gd name="T27" fmla="*/ 603 h 793"/>
                <a:gd name="T28" fmla="*/ 0 w 9"/>
                <a:gd name="T29" fmla="*/ 603 h 793"/>
                <a:gd name="T30" fmla="*/ 0 w 9"/>
                <a:gd name="T31" fmla="*/ 530 h 793"/>
                <a:gd name="T32" fmla="*/ 0 w 9"/>
                <a:gd name="T33" fmla="*/ 568 h 793"/>
                <a:gd name="T34" fmla="*/ 9 w 9"/>
                <a:gd name="T35" fmla="*/ 568 h 793"/>
                <a:gd name="T36" fmla="*/ 9 w 9"/>
                <a:gd name="T37" fmla="*/ 530 h 793"/>
                <a:gd name="T38" fmla="*/ 0 w 9"/>
                <a:gd name="T39" fmla="*/ 530 h 793"/>
                <a:gd name="T40" fmla="*/ 0 w 9"/>
                <a:gd name="T41" fmla="*/ 454 h 793"/>
                <a:gd name="T42" fmla="*/ 0 w 9"/>
                <a:gd name="T43" fmla="*/ 492 h 793"/>
                <a:gd name="T44" fmla="*/ 9 w 9"/>
                <a:gd name="T45" fmla="*/ 492 h 793"/>
                <a:gd name="T46" fmla="*/ 9 w 9"/>
                <a:gd name="T47" fmla="*/ 454 h 793"/>
                <a:gd name="T48" fmla="*/ 0 w 9"/>
                <a:gd name="T49" fmla="*/ 454 h 793"/>
                <a:gd name="T50" fmla="*/ 0 w 9"/>
                <a:gd name="T51" fmla="*/ 379 h 793"/>
                <a:gd name="T52" fmla="*/ 0 w 9"/>
                <a:gd name="T53" fmla="*/ 416 h 793"/>
                <a:gd name="T54" fmla="*/ 9 w 9"/>
                <a:gd name="T55" fmla="*/ 416 h 793"/>
                <a:gd name="T56" fmla="*/ 9 w 9"/>
                <a:gd name="T57" fmla="*/ 379 h 793"/>
                <a:gd name="T58" fmla="*/ 0 w 9"/>
                <a:gd name="T59" fmla="*/ 379 h 793"/>
                <a:gd name="T60" fmla="*/ 0 w 9"/>
                <a:gd name="T61" fmla="*/ 303 h 793"/>
                <a:gd name="T62" fmla="*/ 0 w 9"/>
                <a:gd name="T63" fmla="*/ 341 h 793"/>
                <a:gd name="T64" fmla="*/ 9 w 9"/>
                <a:gd name="T65" fmla="*/ 341 h 793"/>
                <a:gd name="T66" fmla="*/ 9 w 9"/>
                <a:gd name="T67" fmla="*/ 303 h 793"/>
                <a:gd name="T68" fmla="*/ 0 w 9"/>
                <a:gd name="T69" fmla="*/ 303 h 793"/>
                <a:gd name="T70" fmla="*/ 0 w 9"/>
                <a:gd name="T71" fmla="*/ 227 h 793"/>
                <a:gd name="T72" fmla="*/ 0 w 9"/>
                <a:gd name="T73" fmla="*/ 265 h 793"/>
                <a:gd name="T74" fmla="*/ 9 w 9"/>
                <a:gd name="T75" fmla="*/ 265 h 793"/>
                <a:gd name="T76" fmla="*/ 9 w 9"/>
                <a:gd name="T77" fmla="*/ 227 h 793"/>
                <a:gd name="T78" fmla="*/ 0 w 9"/>
                <a:gd name="T79" fmla="*/ 227 h 793"/>
                <a:gd name="T80" fmla="*/ 0 w 9"/>
                <a:gd name="T81" fmla="*/ 151 h 793"/>
                <a:gd name="T82" fmla="*/ 0 w 9"/>
                <a:gd name="T83" fmla="*/ 189 h 793"/>
                <a:gd name="T84" fmla="*/ 9 w 9"/>
                <a:gd name="T85" fmla="*/ 189 h 793"/>
                <a:gd name="T86" fmla="*/ 9 w 9"/>
                <a:gd name="T87" fmla="*/ 151 h 793"/>
                <a:gd name="T88" fmla="*/ 0 w 9"/>
                <a:gd name="T89" fmla="*/ 151 h 793"/>
                <a:gd name="T90" fmla="*/ 0 w 9"/>
                <a:gd name="T91" fmla="*/ 76 h 793"/>
                <a:gd name="T92" fmla="*/ 0 w 9"/>
                <a:gd name="T93" fmla="*/ 113 h 793"/>
                <a:gd name="T94" fmla="*/ 9 w 9"/>
                <a:gd name="T95" fmla="*/ 113 h 793"/>
                <a:gd name="T96" fmla="*/ 9 w 9"/>
                <a:gd name="T97" fmla="*/ 76 h 793"/>
                <a:gd name="T98" fmla="*/ 0 w 9"/>
                <a:gd name="T99" fmla="*/ 76 h 793"/>
                <a:gd name="T100" fmla="*/ 0 w 9"/>
                <a:gd name="T101" fmla="*/ 0 h 793"/>
                <a:gd name="T102" fmla="*/ 0 w 9"/>
                <a:gd name="T103" fmla="*/ 38 h 793"/>
                <a:gd name="T104" fmla="*/ 9 w 9"/>
                <a:gd name="T105" fmla="*/ 38 h 793"/>
                <a:gd name="T106" fmla="*/ 9 w 9"/>
                <a:gd name="T107" fmla="*/ 0 h 793"/>
                <a:gd name="T108" fmla="*/ 0 w 9"/>
                <a:gd name="T109" fmla="*/ 0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 h="793">
                  <a:moveTo>
                    <a:pt x="0" y="755"/>
                  </a:moveTo>
                  <a:lnTo>
                    <a:pt x="0" y="793"/>
                  </a:lnTo>
                  <a:lnTo>
                    <a:pt x="9" y="793"/>
                  </a:lnTo>
                  <a:lnTo>
                    <a:pt x="9" y="755"/>
                  </a:lnTo>
                  <a:lnTo>
                    <a:pt x="0" y="755"/>
                  </a:lnTo>
                  <a:moveTo>
                    <a:pt x="0" y="679"/>
                  </a:moveTo>
                  <a:lnTo>
                    <a:pt x="0" y="717"/>
                  </a:lnTo>
                  <a:lnTo>
                    <a:pt x="9" y="717"/>
                  </a:lnTo>
                  <a:lnTo>
                    <a:pt x="9" y="679"/>
                  </a:lnTo>
                  <a:lnTo>
                    <a:pt x="0" y="679"/>
                  </a:lnTo>
                  <a:moveTo>
                    <a:pt x="0" y="603"/>
                  </a:moveTo>
                  <a:lnTo>
                    <a:pt x="0" y="641"/>
                  </a:lnTo>
                  <a:lnTo>
                    <a:pt x="9" y="641"/>
                  </a:lnTo>
                  <a:lnTo>
                    <a:pt x="9" y="603"/>
                  </a:lnTo>
                  <a:lnTo>
                    <a:pt x="0" y="603"/>
                  </a:lnTo>
                  <a:moveTo>
                    <a:pt x="0" y="530"/>
                  </a:moveTo>
                  <a:lnTo>
                    <a:pt x="0" y="568"/>
                  </a:lnTo>
                  <a:lnTo>
                    <a:pt x="9" y="568"/>
                  </a:lnTo>
                  <a:lnTo>
                    <a:pt x="9" y="530"/>
                  </a:lnTo>
                  <a:lnTo>
                    <a:pt x="0" y="530"/>
                  </a:lnTo>
                  <a:moveTo>
                    <a:pt x="0" y="454"/>
                  </a:moveTo>
                  <a:lnTo>
                    <a:pt x="0" y="492"/>
                  </a:lnTo>
                  <a:lnTo>
                    <a:pt x="9" y="492"/>
                  </a:lnTo>
                  <a:lnTo>
                    <a:pt x="9" y="454"/>
                  </a:lnTo>
                  <a:lnTo>
                    <a:pt x="0" y="454"/>
                  </a:lnTo>
                  <a:moveTo>
                    <a:pt x="0" y="379"/>
                  </a:moveTo>
                  <a:lnTo>
                    <a:pt x="0" y="416"/>
                  </a:lnTo>
                  <a:lnTo>
                    <a:pt x="9" y="416"/>
                  </a:lnTo>
                  <a:lnTo>
                    <a:pt x="9" y="379"/>
                  </a:lnTo>
                  <a:lnTo>
                    <a:pt x="0" y="379"/>
                  </a:lnTo>
                  <a:moveTo>
                    <a:pt x="0" y="303"/>
                  </a:moveTo>
                  <a:lnTo>
                    <a:pt x="0" y="341"/>
                  </a:lnTo>
                  <a:lnTo>
                    <a:pt x="9" y="341"/>
                  </a:lnTo>
                  <a:lnTo>
                    <a:pt x="9" y="303"/>
                  </a:lnTo>
                  <a:lnTo>
                    <a:pt x="0" y="303"/>
                  </a:lnTo>
                  <a:moveTo>
                    <a:pt x="0" y="227"/>
                  </a:moveTo>
                  <a:lnTo>
                    <a:pt x="0" y="265"/>
                  </a:lnTo>
                  <a:lnTo>
                    <a:pt x="9" y="265"/>
                  </a:lnTo>
                  <a:lnTo>
                    <a:pt x="9" y="227"/>
                  </a:lnTo>
                  <a:lnTo>
                    <a:pt x="0" y="227"/>
                  </a:lnTo>
                  <a:moveTo>
                    <a:pt x="0" y="151"/>
                  </a:moveTo>
                  <a:lnTo>
                    <a:pt x="0" y="189"/>
                  </a:lnTo>
                  <a:lnTo>
                    <a:pt x="9" y="189"/>
                  </a:lnTo>
                  <a:lnTo>
                    <a:pt x="9" y="151"/>
                  </a:lnTo>
                  <a:lnTo>
                    <a:pt x="0" y="151"/>
                  </a:lnTo>
                  <a:moveTo>
                    <a:pt x="0" y="76"/>
                  </a:moveTo>
                  <a:lnTo>
                    <a:pt x="0" y="113"/>
                  </a:lnTo>
                  <a:lnTo>
                    <a:pt x="9" y="113"/>
                  </a:lnTo>
                  <a:lnTo>
                    <a:pt x="9" y="76"/>
                  </a:lnTo>
                  <a:lnTo>
                    <a:pt x="0" y="76"/>
                  </a:lnTo>
                  <a:moveTo>
                    <a:pt x="0" y="0"/>
                  </a:moveTo>
                  <a:lnTo>
                    <a:pt x="0" y="38"/>
                  </a:lnTo>
                  <a:lnTo>
                    <a:pt x="9" y="38"/>
                  </a:lnTo>
                  <a:lnTo>
                    <a:pt x="9"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8" name="Rectangle 661"/>
            <p:cNvSpPr>
              <a:spLocks noChangeArrowheads="1"/>
            </p:cNvSpPr>
            <p:nvPr/>
          </p:nvSpPr>
          <p:spPr bwMode="auto">
            <a:xfrm>
              <a:off x="1193" y="2982"/>
              <a:ext cx="9" cy="18"/>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9" name="Freeform 662"/>
            <p:cNvSpPr>
              <a:spLocks/>
            </p:cNvSpPr>
            <p:nvPr/>
          </p:nvSpPr>
          <p:spPr bwMode="auto">
            <a:xfrm>
              <a:off x="1193" y="2982"/>
              <a:ext cx="9" cy="18"/>
            </a:xfrm>
            <a:custGeom>
              <a:avLst/>
              <a:gdLst>
                <a:gd name="T0" fmla="*/ 0 w 9"/>
                <a:gd name="T1" fmla="*/ 0 h 18"/>
                <a:gd name="T2" fmla="*/ 0 w 9"/>
                <a:gd name="T3" fmla="*/ 18 h 18"/>
                <a:gd name="T4" fmla="*/ 9 w 9"/>
                <a:gd name="T5" fmla="*/ 18 h 18"/>
                <a:gd name="T6" fmla="*/ 9 w 9"/>
                <a:gd name="T7" fmla="*/ 0 h 18"/>
              </a:gdLst>
              <a:ahLst/>
              <a:cxnLst>
                <a:cxn ang="0">
                  <a:pos x="T0" y="T1"/>
                </a:cxn>
                <a:cxn ang="0">
                  <a:pos x="T2" y="T3"/>
                </a:cxn>
                <a:cxn ang="0">
                  <a:pos x="T4" y="T5"/>
                </a:cxn>
                <a:cxn ang="0">
                  <a:pos x="T6" y="T7"/>
                </a:cxn>
              </a:cxnLst>
              <a:rect l="0" t="0" r="r" b="b"/>
              <a:pathLst>
                <a:path w="9" h="18">
                  <a:moveTo>
                    <a:pt x="0" y="0"/>
                  </a:moveTo>
                  <a:lnTo>
                    <a:pt x="0" y="18"/>
                  </a:lnTo>
                  <a:lnTo>
                    <a:pt x="9" y="18"/>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0" name="Rectangle 663"/>
            <p:cNvSpPr>
              <a:spLocks noChangeArrowheads="1"/>
            </p:cNvSpPr>
            <p:nvPr/>
          </p:nvSpPr>
          <p:spPr bwMode="auto">
            <a:xfrm>
              <a:off x="1654" y="2094"/>
              <a:ext cx="10" cy="19"/>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1" name="Rectangle 664"/>
            <p:cNvSpPr>
              <a:spLocks noChangeArrowheads="1"/>
            </p:cNvSpPr>
            <p:nvPr/>
          </p:nvSpPr>
          <p:spPr bwMode="auto">
            <a:xfrm>
              <a:off x="1654" y="2094"/>
              <a:ext cx="10" cy="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2" name="Freeform 665"/>
            <p:cNvSpPr>
              <a:spLocks noEditPoints="1"/>
            </p:cNvSpPr>
            <p:nvPr/>
          </p:nvSpPr>
          <p:spPr bwMode="auto">
            <a:xfrm>
              <a:off x="1654" y="2151"/>
              <a:ext cx="10" cy="793"/>
            </a:xfrm>
            <a:custGeom>
              <a:avLst/>
              <a:gdLst>
                <a:gd name="T0" fmla="*/ 0 w 10"/>
                <a:gd name="T1" fmla="*/ 755 h 793"/>
                <a:gd name="T2" fmla="*/ 0 w 10"/>
                <a:gd name="T3" fmla="*/ 793 h 793"/>
                <a:gd name="T4" fmla="*/ 10 w 10"/>
                <a:gd name="T5" fmla="*/ 793 h 793"/>
                <a:gd name="T6" fmla="*/ 10 w 10"/>
                <a:gd name="T7" fmla="*/ 755 h 793"/>
                <a:gd name="T8" fmla="*/ 0 w 10"/>
                <a:gd name="T9" fmla="*/ 755 h 793"/>
                <a:gd name="T10" fmla="*/ 0 w 10"/>
                <a:gd name="T11" fmla="*/ 679 h 793"/>
                <a:gd name="T12" fmla="*/ 0 w 10"/>
                <a:gd name="T13" fmla="*/ 717 h 793"/>
                <a:gd name="T14" fmla="*/ 10 w 10"/>
                <a:gd name="T15" fmla="*/ 717 h 793"/>
                <a:gd name="T16" fmla="*/ 10 w 10"/>
                <a:gd name="T17" fmla="*/ 679 h 793"/>
                <a:gd name="T18" fmla="*/ 0 w 10"/>
                <a:gd name="T19" fmla="*/ 679 h 793"/>
                <a:gd name="T20" fmla="*/ 0 w 10"/>
                <a:gd name="T21" fmla="*/ 603 h 793"/>
                <a:gd name="T22" fmla="*/ 0 w 10"/>
                <a:gd name="T23" fmla="*/ 641 h 793"/>
                <a:gd name="T24" fmla="*/ 10 w 10"/>
                <a:gd name="T25" fmla="*/ 641 h 793"/>
                <a:gd name="T26" fmla="*/ 10 w 10"/>
                <a:gd name="T27" fmla="*/ 603 h 793"/>
                <a:gd name="T28" fmla="*/ 0 w 10"/>
                <a:gd name="T29" fmla="*/ 603 h 793"/>
                <a:gd name="T30" fmla="*/ 0 w 10"/>
                <a:gd name="T31" fmla="*/ 530 h 793"/>
                <a:gd name="T32" fmla="*/ 0 w 10"/>
                <a:gd name="T33" fmla="*/ 568 h 793"/>
                <a:gd name="T34" fmla="*/ 10 w 10"/>
                <a:gd name="T35" fmla="*/ 568 h 793"/>
                <a:gd name="T36" fmla="*/ 10 w 10"/>
                <a:gd name="T37" fmla="*/ 530 h 793"/>
                <a:gd name="T38" fmla="*/ 0 w 10"/>
                <a:gd name="T39" fmla="*/ 530 h 793"/>
                <a:gd name="T40" fmla="*/ 0 w 10"/>
                <a:gd name="T41" fmla="*/ 454 h 793"/>
                <a:gd name="T42" fmla="*/ 0 w 10"/>
                <a:gd name="T43" fmla="*/ 492 h 793"/>
                <a:gd name="T44" fmla="*/ 10 w 10"/>
                <a:gd name="T45" fmla="*/ 492 h 793"/>
                <a:gd name="T46" fmla="*/ 10 w 10"/>
                <a:gd name="T47" fmla="*/ 454 h 793"/>
                <a:gd name="T48" fmla="*/ 0 w 10"/>
                <a:gd name="T49" fmla="*/ 454 h 793"/>
                <a:gd name="T50" fmla="*/ 0 w 10"/>
                <a:gd name="T51" fmla="*/ 379 h 793"/>
                <a:gd name="T52" fmla="*/ 0 w 10"/>
                <a:gd name="T53" fmla="*/ 416 h 793"/>
                <a:gd name="T54" fmla="*/ 10 w 10"/>
                <a:gd name="T55" fmla="*/ 416 h 793"/>
                <a:gd name="T56" fmla="*/ 10 w 10"/>
                <a:gd name="T57" fmla="*/ 379 h 793"/>
                <a:gd name="T58" fmla="*/ 0 w 10"/>
                <a:gd name="T59" fmla="*/ 379 h 793"/>
                <a:gd name="T60" fmla="*/ 0 w 10"/>
                <a:gd name="T61" fmla="*/ 303 h 793"/>
                <a:gd name="T62" fmla="*/ 0 w 10"/>
                <a:gd name="T63" fmla="*/ 341 h 793"/>
                <a:gd name="T64" fmla="*/ 10 w 10"/>
                <a:gd name="T65" fmla="*/ 341 h 793"/>
                <a:gd name="T66" fmla="*/ 10 w 10"/>
                <a:gd name="T67" fmla="*/ 303 h 793"/>
                <a:gd name="T68" fmla="*/ 0 w 10"/>
                <a:gd name="T69" fmla="*/ 303 h 793"/>
                <a:gd name="T70" fmla="*/ 0 w 10"/>
                <a:gd name="T71" fmla="*/ 227 h 793"/>
                <a:gd name="T72" fmla="*/ 0 w 10"/>
                <a:gd name="T73" fmla="*/ 265 h 793"/>
                <a:gd name="T74" fmla="*/ 10 w 10"/>
                <a:gd name="T75" fmla="*/ 265 h 793"/>
                <a:gd name="T76" fmla="*/ 10 w 10"/>
                <a:gd name="T77" fmla="*/ 227 h 793"/>
                <a:gd name="T78" fmla="*/ 0 w 10"/>
                <a:gd name="T79" fmla="*/ 227 h 793"/>
                <a:gd name="T80" fmla="*/ 0 w 10"/>
                <a:gd name="T81" fmla="*/ 151 h 793"/>
                <a:gd name="T82" fmla="*/ 0 w 10"/>
                <a:gd name="T83" fmla="*/ 189 h 793"/>
                <a:gd name="T84" fmla="*/ 10 w 10"/>
                <a:gd name="T85" fmla="*/ 189 h 793"/>
                <a:gd name="T86" fmla="*/ 10 w 10"/>
                <a:gd name="T87" fmla="*/ 151 h 793"/>
                <a:gd name="T88" fmla="*/ 0 w 10"/>
                <a:gd name="T89" fmla="*/ 151 h 793"/>
                <a:gd name="T90" fmla="*/ 0 w 10"/>
                <a:gd name="T91" fmla="*/ 76 h 793"/>
                <a:gd name="T92" fmla="*/ 0 w 10"/>
                <a:gd name="T93" fmla="*/ 113 h 793"/>
                <a:gd name="T94" fmla="*/ 10 w 10"/>
                <a:gd name="T95" fmla="*/ 113 h 793"/>
                <a:gd name="T96" fmla="*/ 10 w 10"/>
                <a:gd name="T97" fmla="*/ 76 h 793"/>
                <a:gd name="T98" fmla="*/ 0 w 10"/>
                <a:gd name="T99" fmla="*/ 76 h 793"/>
                <a:gd name="T100" fmla="*/ 0 w 10"/>
                <a:gd name="T101" fmla="*/ 0 h 793"/>
                <a:gd name="T102" fmla="*/ 0 w 10"/>
                <a:gd name="T103" fmla="*/ 38 h 793"/>
                <a:gd name="T104" fmla="*/ 10 w 10"/>
                <a:gd name="T105" fmla="*/ 38 h 793"/>
                <a:gd name="T106" fmla="*/ 10 w 10"/>
                <a:gd name="T107" fmla="*/ 0 h 793"/>
                <a:gd name="T108" fmla="*/ 0 w 10"/>
                <a:gd name="T109" fmla="*/ 0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 h="793">
                  <a:moveTo>
                    <a:pt x="0" y="755"/>
                  </a:moveTo>
                  <a:lnTo>
                    <a:pt x="0" y="793"/>
                  </a:lnTo>
                  <a:lnTo>
                    <a:pt x="10" y="793"/>
                  </a:lnTo>
                  <a:lnTo>
                    <a:pt x="10" y="755"/>
                  </a:lnTo>
                  <a:lnTo>
                    <a:pt x="0" y="755"/>
                  </a:lnTo>
                  <a:close/>
                  <a:moveTo>
                    <a:pt x="0" y="679"/>
                  </a:moveTo>
                  <a:lnTo>
                    <a:pt x="0" y="717"/>
                  </a:lnTo>
                  <a:lnTo>
                    <a:pt x="10" y="717"/>
                  </a:lnTo>
                  <a:lnTo>
                    <a:pt x="10" y="679"/>
                  </a:lnTo>
                  <a:lnTo>
                    <a:pt x="0" y="679"/>
                  </a:lnTo>
                  <a:close/>
                  <a:moveTo>
                    <a:pt x="0" y="603"/>
                  </a:moveTo>
                  <a:lnTo>
                    <a:pt x="0" y="641"/>
                  </a:lnTo>
                  <a:lnTo>
                    <a:pt x="10" y="641"/>
                  </a:lnTo>
                  <a:lnTo>
                    <a:pt x="10" y="603"/>
                  </a:lnTo>
                  <a:lnTo>
                    <a:pt x="0" y="603"/>
                  </a:lnTo>
                  <a:close/>
                  <a:moveTo>
                    <a:pt x="0" y="530"/>
                  </a:moveTo>
                  <a:lnTo>
                    <a:pt x="0" y="568"/>
                  </a:lnTo>
                  <a:lnTo>
                    <a:pt x="10" y="568"/>
                  </a:lnTo>
                  <a:lnTo>
                    <a:pt x="10" y="530"/>
                  </a:lnTo>
                  <a:lnTo>
                    <a:pt x="0" y="530"/>
                  </a:lnTo>
                  <a:close/>
                  <a:moveTo>
                    <a:pt x="0" y="454"/>
                  </a:moveTo>
                  <a:lnTo>
                    <a:pt x="0" y="492"/>
                  </a:lnTo>
                  <a:lnTo>
                    <a:pt x="10" y="492"/>
                  </a:lnTo>
                  <a:lnTo>
                    <a:pt x="10" y="454"/>
                  </a:lnTo>
                  <a:lnTo>
                    <a:pt x="0" y="454"/>
                  </a:lnTo>
                  <a:close/>
                  <a:moveTo>
                    <a:pt x="0" y="379"/>
                  </a:moveTo>
                  <a:lnTo>
                    <a:pt x="0" y="416"/>
                  </a:lnTo>
                  <a:lnTo>
                    <a:pt x="10" y="416"/>
                  </a:lnTo>
                  <a:lnTo>
                    <a:pt x="10" y="379"/>
                  </a:lnTo>
                  <a:lnTo>
                    <a:pt x="0" y="379"/>
                  </a:lnTo>
                  <a:close/>
                  <a:moveTo>
                    <a:pt x="0" y="303"/>
                  </a:moveTo>
                  <a:lnTo>
                    <a:pt x="0" y="341"/>
                  </a:lnTo>
                  <a:lnTo>
                    <a:pt x="10" y="341"/>
                  </a:lnTo>
                  <a:lnTo>
                    <a:pt x="10" y="303"/>
                  </a:lnTo>
                  <a:lnTo>
                    <a:pt x="0" y="303"/>
                  </a:lnTo>
                  <a:close/>
                  <a:moveTo>
                    <a:pt x="0" y="227"/>
                  </a:moveTo>
                  <a:lnTo>
                    <a:pt x="0" y="265"/>
                  </a:lnTo>
                  <a:lnTo>
                    <a:pt x="10" y="265"/>
                  </a:lnTo>
                  <a:lnTo>
                    <a:pt x="10" y="227"/>
                  </a:lnTo>
                  <a:lnTo>
                    <a:pt x="0" y="227"/>
                  </a:lnTo>
                  <a:close/>
                  <a:moveTo>
                    <a:pt x="0" y="151"/>
                  </a:moveTo>
                  <a:lnTo>
                    <a:pt x="0" y="189"/>
                  </a:lnTo>
                  <a:lnTo>
                    <a:pt x="10" y="189"/>
                  </a:lnTo>
                  <a:lnTo>
                    <a:pt x="10" y="151"/>
                  </a:lnTo>
                  <a:lnTo>
                    <a:pt x="0" y="151"/>
                  </a:lnTo>
                  <a:close/>
                  <a:moveTo>
                    <a:pt x="0" y="76"/>
                  </a:moveTo>
                  <a:lnTo>
                    <a:pt x="0" y="113"/>
                  </a:lnTo>
                  <a:lnTo>
                    <a:pt x="10" y="113"/>
                  </a:lnTo>
                  <a:lnTo>
                    <a:pt x="10" y="76"/>
                  </a:lnTo>
                  <a:lnTo>
                    <a:pt x="0" y="76"/>
                  </a:lnTo>
                  <a:close/>
                  <a:moveTo>
                    <a:pt x="0" y="0"/>
                  </a:moveTo>
                  <a:lnTo>
                    <a:pt x="0" y="38"/>
                  </a:lnTo>
                  <a:lnTo>
                    <a:pt x="10" y="38"/>
                  </a:lnTo>
                  <a:lnTo>
                    <a:pt x="10" y="0"/>
                  </a:lnTo>
                  <a:lnTo>
                    <a:pt x="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3" name="Freeform 666"/>
            <p:cNvSpPr>
              <a:spLocks noEditPoints="1"/>
            </p:cNvSpPr>
            <p:nvPr/>
          </p:nvSpPr>
          <p:spPr bwMode="auto">
            <a:xfrm>
              <a:off x="1654" y="2151"/>
              <a:ext cx="10" cy="793"/>
            </a:xfrm>
            <a:custGeom>
              <a:avLst/>
              <a:gdLst>
                <a:gd name="T0" fmla="*/ 0 w 10"/>
                <a:gd name="T1" fmla="*/ 755 h 793"/>
                <a:gd name="T2" fmla="*/ 0 w 10"/>
                <a:gd name="T3" fmla="*/ 793 h 793"/>
                <a:gd name="T4" fmla="*/ 10 w 10"/>
                <a:gd name="T5" fmla="*/ 793 h 793"/>
                <a:gd name="T6" fmla="*/ 10 w 10"/>
                <a:gd name="T7" fmla="*/ 755 h 793"/>
                <a:gd name="T8" fmla="*/ 0 w 10"/>
                <a:gd name="T9" fmla="*/ 755 h 793"/>
                <a:gd name="T10" fmla="*/ 0 w 10"/>
                <a:gd name="T11" fmla="*/ 679 h 793"/>
                <a:gd name="T12" fmla="*/ 0 w 10"/>
                <a:gd name="T13" fmla="*/ 717 h 793"/>
                <a:gd name="T14" fmla="*/ 10 w 10"/>
                <a:gd name="T15" fmla="*/ 717 h 793"/>
                <a:gd name="T16" fmla="*/ 10 w 10"/>
                <a:gd name="T17" fmla="*/ 679 h 793"/>
                <a:gd name="T18" fmla="*/ 0 w 10"/>
                <a:gd name="T19" fmla="*/ 679 h 793"/>
                <a:gd name="T20" fmla="*/ 0 w 10"/>
                <a:gd name="T21" fmla="*/ 603 h 793"/>
                <a:gd name="T22" fmla="*/ 0 w 10"/>
                <a:gd name="T23" fmla="*/ 641 h 793"/>
                <a:gd name="T24" fmla="*/ 10 w 10"/>
                <a:gd name="T25" fmla="*/ 641 h 793"/>
                <a:gd name="T26" fmla="*/ 10 w 10"/>
                <a:gd name="T27" fmla="*/ 603 h 793"/>
                <a:gd name="T28" fmla="*/ 0 w 10"/>
                <a:gd name="T29" fmla="*/ 603 h 793"/>
                <a:gd name="T30" fmla="*/ 0 w 10"/>
                <a:gd name="T31" fmla="*/ 530 h 793"/>
                <a:gd name="T32" fmla="*/ 0 w 10"/>
                <a:gd name="T33" fmla="*/ 568 h 793"/>
                <a:gd name="T34" fmla="*/ 10 w 10"/>
                <a:gd name="T35" fmla="*/ 568 h 793"/>
                <a:gd name="T36" fmla="*/ 10 w 10"/>
                <a:gd name="T37" fmla="*/ 530 h 793"/>
                <a:gd name="T38" fmla="*/ 0 w 10"/>
                <a:gd name="T39" fmla="*/ 530 h 793"/>
                <a:gd name="T40" fmla="*/ 0 w 10"/>
                <a:gd name="T41" fmla="*/ 454 h 793"/>
                <a:gd name="T42" fmla="*/ 0 w 10"/>
                <a:gd name="T43" fmla="*/ 492 h 793"/>
                <a:gd name="T44" fmla="*/ 10 w 10"/>
                <a:gd name="T45" fmla="*/ 492 h 793"/>
                <a:gd name="T46" fmla="*/ 10 w 10"/>
                <a:gd name="T47" fmla="*/ 454 h 793"/>
                <a:gd name="T48" fmla="*/ 0 w 10"/>
                <a:gd name="T49" fmla="*/ 454 h 793"/>
                <a:gd name="T50" fmla="*/ 0 w 10"/>
                <a:gd name="T51" fmla="*/ 379 h 793"/>
                <a:gd name="T52" fmla="*/ 0 w 10"/>
                <a:gd name="T53" fmla="*/ 416 h 793"/>
                <a:gd name="T54" fmla="*/ 10 w 10"/>
                <a:gd name="T55" fmla="*/ 416 h 793"/>
                <a:gd name="T56" fmla="*/ 10 w 10"/>
                <a:gd name="T57" fmla="*/ 379 h 793"/>
                <a:gd name="T58" fmla="*/ 0 w 10"/>
                <a:gd name="T59" fmla="*/ 379 h 793"/>
                <a:gd name="T60" fmla="*/ 0 w 10"/>
                <a:gd name="T61" fmla="*/ 303 h 793"/>
                <a:gd name="T62" fmla="*/ 0 w 10"/>
                <a:gd name="T63" fmla="*/ 341 h 793"/>
                <a:gd name="T64" fmla="*/ 10 w 10"/>
                <a:gd name="T65" fmla="*/ 341 h 793"/>
                <a:gd name="T66" fmla="*/ 10 w 10"/>
                <a:gd name="T67" fmla="*/ 303 h 793"/>
                <a:gd name="T68" fmla="*/ 0 w 10"/>
                <a:gd name="T69" fmla="*/ 303 h 793"/>
                <a:gd name="T70" fmla="*/ 0 w 10"/>
                <a:gd name="T71" fmla="*/ 227 h 793"/>
                <a:gd name="T72" fmla="*/ 0 w 10"/>
                <a:gd name="T73" fmla="*/ 265 h 793"/>
                <a:gd name="T74" fmla="*/ 10 w 10"/>
                <a:gd name="T75" fmla="*/ 265 h 793"/>
                <a:gd name="T76" fmla="*/ 10 w 10"/>
                <a:gd name="T77" fmla="*/ 227 h 793"/>
                <a:gd name="T78" fmla="*/ 0 w 10"/>
                <a:gd name="T79" fmla="*/ 227 h 793"/>
                <a:gd name="T80" fmla="*/ 0 w 10"/>
                <a:gd name="T81" fmla="*/ 151 h 793"/>
                <a:gd name="T82" fmla="*/ 0 w 10"/>
                <a:gd name="T83" fmla="*/ 189 h 793"/>
                <a:gd name="T84" fmla="*/ 10 w 10"/>
                <a:gd name="T85" fmla="*/ 189 h 793"/>
                <a:gd name="T86" fmla="*/ 10 w 10"/>
                <a:gd name="T87" fmla="*/ 151 h 793"/>
                <a:gd name="T88" fmla="*/ 0 w 10"/>
                <a:gd name="T89" fmla="*/ 151 h 793"/>
                <a:gd name="T90" fmla="*/ 0 w 10"/>
                <a:gd name="T91" fmla="*/ 76 h 793"/>
                <a:gd name="T92" fmla="*/ 0 w 10"/>
                <a:gd name="T93" fmla="*/ 113 h 793"/>
                <a:gd name="T94" fmla="*/ 10 w 10"/>
                <a:gd name="T95" fmla="*/ 113 h 793"/>
                <a:gd name="T96" fmla="*/ 10 w 10"/>
                <a:gd name="T97" fmla="*/ 76 h 793"/>
                <a:gd name="T98" fmla="*/ 0 w 10"/>
                <a:gd name="T99" fmla="*/ 76 h 793"/>
                <a:gd name="T100" fmla="*/ 0 w 10"/>
                <a:gd name="T101" fmla="*/ 0 h 793"/>
                <a:gd name="T102" fmla="*/ 0 w 10"/>
                <a:gd name="T103" fmla="*/ 38 h 793"/>
                <a:gd name="T104" fmla="*/ 10 w 10"/>
                <a:gd name="T105" fmla="*/ 38 h 793"/>
                <a:gd name="T106" fmla="*/ 10 w 10"/>
                <a:gd name="T107" fmla="*/ 0 h 793"/>
                <a:gd name="T108" fmla="*/ 0 w 10"/>
                <a:gd name="T109" fmla="*/ 0 h 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 h="793">
                  <a:moveTo>
                    <a:pt x="0" y="755"/>
                  </a:moveTo>
                  <a:lnTo>
                    <a:pt x="0" y="793"/>
                  </a:lnTo>
                  <a:lnTo>
                    <a:pt x="10" y="793"/>
                  </a:lnTo>
                  <a:lnTo>
                    <a:pt x="10" y="755"/>
                  </a:lnTo>
                  <a:lnTo>
                    <a:pt x="0" y="755"/>
                  </a:lnTo>
                  <a:moveTo>
                    <a:pt x="0" y="679"/>
                  </a:moveTo>
                  <a:lnTo>
                    <a:pt x="0" y="717"/>
                  </a:lnTo>
                  <a:lnTo>
                    <a:pt x="10" y="717"/>
                  </a:lnTo>
                  <a:lnTo>
                    <a:pt x="10" y="679"/>
                  </a:lnTo>
                  <a:lnTo>
                    <a:pt x="0" y="679"/>
                  </a:lnTo>
                  <a:moveTo>
                    <a:pt x="0" y="603"/>
                  </a:moveTo>
                  <a:lnTo>
                    <a:pt x="0" y="641"/>
                  </a:lnTo>
                  <a:lnTo>
                    <a:pt x="10" y="641"/>
                  </a:lnTo>
                  <a:lnTo>
                    <a:pt x="10" y="603"/>
                  </a:lnTo>
                  <a:lnTo>
                    <a:pt x="0" y="603"/>
                  </a:lnTo>
                  <a:moveTo>
                    <a:pt x="0" y="530"/>
                  </a:moveTo>
                  <a:lnTo>
                    <a:pt x="0" y="568"/>
                  </a:lnTo>
                  <a:lnTo>
                    <a:pt x="10" y="568"/>
                  </a:lnTo>
                  <a:lnTo>
                    <a:pt x="10" y="530"/>
                  </a:lnTo>
                  <a:lnTo>
                    <a:pt x="0" y="530"/>
                  </a:lnTo>
                  <a:moveTo>
                    <a:pt x="0" y="454"/>
                  </a:moveTo>
                  <a:lnTo>
                    <a:pt x="0" y="492"/>
                  </a:lnTo>
                  <a:lnTo>
                    <a:pt x="10" y="492"/>
                  </a:lnTo>
                  <a:lnTo>
                    <a:pt x="10" y="454"/>
                  </a:lnTo>
                  <a:lnTo>
                    <a:pt x="0" y="454"/>
                  </a:lnTo>
                  <a:moveTo>
                    <a:pt x="0" y="379"/>
                  </a:moveTo>
                  <a:lnTo>
                    <a:pt x="0" y="416"/>
                  </a:lnTo>
                  <a:lnTo>
                    <a:pt x="10" y="416"/>
                  </a:lnTo>
                  <a:lnTo>
                    <a:pt x="10" y="379"/>
                  </a:lnTo>
                  <a:lnTo>
                    <a:pt x="0" y="379"/>
                  </a:lnTo>
                  <a:moveTo>
                    <a:pt x="0" y="303"/>
                  </a:moveTo>
                  <a:lnTo>
                    <a:pt x="0" y="341"/>
                  </a:lnTo>
                  <a:lnTo>
                    <a:pt x="10" y="341"/>
                  </a:lnTo>
                  <a:lnTo>
                    <a:pt x="10" y="303"/>
                  </a:lnTo>
                  <a:lnTo>
                    <a:pt x="0" y="303"/>
                  </a:lnTo>
                  <a:moveTo>
                    <a:pt x="0" y="227"/>
                  </a:moveTo>
                  <a:lnTo>
                    <a:pt x="0" y="265"/>
                  </a:lnTo>
                  <a:lnTo>
                    <a:pt x="10" y="265"/>
                  </a:lnTo>
                  <a:lnTo>
                    <a:pt x="10" y="227"/>
                  </a:lnTo>
                  <a:lnTo>
                    <a:pt x="0" y="227"/>
                  </a:lnTo>
                  <a:moveTo>
                    <a:pt x="0" y="151"/>
                  </a:moveTo>
                  <a:lnTo>
                    <a:pt x="0" y="189"/>
                  </a:lnTo>
                  <a:lnTo>
                    <a:pt x="10" y="189"/>
                  </a:lnTo>
                  <a:lnTo>
                    <a:pt x="10" y="151"/>
                  </a:lnTo>
                  <a:lnTo>
                    <a:pt x="0" y="151"/>
                  </a:lnTo>
                  <a:moveTo>
                    <a:pt x="0" y="76"/>
                  </a:moveTo>
                  <a:lnTo>
                    <a:pt x="0" y="113"/>
                  </a:lnTo>
                  <a:lnTo>
                    <a:pt x="10" y="113"/>
                  </a:lnTo>
                  <a:lnTo>
                    <a:pt x="10" y="76"/>
                  </a:lnTo>
                  <a:lnTo>
                    <a:pt x="0" y="76"/>
                  </a:lnTo>
                  <a:moveTo>
                    <a:pt x="0" y="0"/>
                  </a:moveTo>
                  <a:lnTo>
                    <a:pt x="0" y="38"/>
                  </a:lnTo>
                  <a:lnTo>
                    <a:pt x="10" y="38"/>
                  </a:lnTo>
                  <a:lnTo>
                    <a:pt x="1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4" name="Rectangle 667"/>
            <p:cNvSpPr>
              <a:spLocks noChangeArrowheads="1"/>
            </p:cNvSpPr>
            <p:nvPr/>
          </p:nvSpPr>
          <p:spPr bwMode="auto">
            <a:xfrm>
              <a:off x="1654" y="2982"/>
              <a:ext cx="10" cy="18"/>
            </a:xfrm>
            <a:prstGeom prst="rect">
              <a:avLst/>
            </a:prstGeom>
            <a:solidFill>
              <a:srgbClr val="231F2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5" name="Freeform 668"/>
            <p:cNvSpPr>
              <a:spLocks/>
            </p:cNvSpPr>
            <p:nvPr/>
          </p:nvSpPr>
          <p:spPr bwMode="auto">
            <a:xfrm>
              <a:off x="1654" y="2982"/>
              <a:ext cx="10" cy="18"/>
            </a:xfrm>
            <a:custGeom>
              <a:avLst/>
              <a:gdLst>
                <a:gd name="T0" fmla="*/ 0 w 10"/>
                <a:gd name="T1" fmla="*/ 0 h 18"/>
                <a:gd name="T2" fmla="*/ 0 w 10"/>
                <a:gd name="T3" fmla="*/ 18 h 18"/>
                <a:gd name="T4" fmla="*/ 10 w 10"/>
                <a:gd name="T5" fmla="*/ 18 h 18"/>
                <a:gd name="T6" fmla="*/ 10 w 10"/>
                <a:gd name="T7" fmla="*/ 0 h 18"/>
              </a:gdLst>
              <a:ahLst/>
              <a:cxnLst>
                <a:cxn ang="0">
                  <a:pos x="T0" y="T1"/>
                </a:cxn>
                <a:cxn ang="0">
                  <a:pos x="T2" y="T3"/>
                </a:cxn>
                <a:cxn ang="0">
                  <a:pos x="T4" y="T5"/>
                </a:cxn>
                <a:cxn ang="0">
                  <a:pos x="T6" y="T7"/>
                </a:cxn>
              </a:cxnLst>
              <a:rect l="0" t="0" r="r" b="b"/>
              <a:pathLst>
                <a:path w="10" h="18">
                  <a:moveTo>
                    <a:pt x="0" y="0"/>
                  </a:moveTo>
                  <a:lnTo>
                    <a:pt x="0" y="18"/>
                  </a:lnTo>
                  <a:lnTo>
                    <a:pt x="10" y="18"/>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6" name="Freeform 669"/>
            <p:cNvSpPr>
              <a:spLocks noEditPoints="1"/>
            </p:cNvSpPr>
            <p:nvPr/>
          </p:nvSpPr>
          <p:spPr bwMode="auto">
            <a:xfrm>
              <a:off x="885" y="2094"/>
              <a:ext cx="923" cy="0"/>
            </a:xfrm>
            <a:custGeom>
              <a:avLst/>
              <a:gdLst>
                <a:gd name="T0" fmla="*/ 199 w 923"/>
                <a:gd name="T1" fmla="*/ 0 w 923"/>
                <a:gd name="T2" fmla="*/ 0 w 923"/>
                <a:gd name="T3" fmla="*/ 199 w 923"/>
                <a:gd name="T4" fmla="*/ 199 w 923"/>
                <a:gd name="T5" fmla="*/ 923 w 923"/>
                <a:gd name="T6" fmla="*/ 691 w 923"/>
                <a:gd name="T7" fmla="*/ 691 w 923"/>
                <a:gd name="T8" fmla="*/ 769 w 923"/>
                <a:gd name="T9" fmla="*/ 779 w 923"/>
                <a:gd name="T10" fmla="*/ 923 w 92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923">
                  <a:moveTo>
                    <a:pt x="199" y="0"/>
                  </a:moveTo>
                  <a:lnTo>
                    <a:pt x="0" y="0"/>
                  </a:lnTo>
                  <a:lnTo>
                    <a:pt x="0" y="0"/>
                  </a:lnTo>
                  <a:lnTo>
                    <a:pt x="199" y="0"/>
                  </a:lnTo>
                  <a:lnTo>
                    <a:pt x="199" y="0"/>
                  </a:lnTo>
                  <a:close/>
                  <a:moveTo>
                    <a:pt x="923" y="0"/>
                  </a:moveTo>
                  <a:lnTo>
                    <a:pt x="691" y="0"/>
                  </a:lnTo>
                  <a:lnTo>
                    <a:pt x="691" y="0"/>
                  </a:lnTo>
                  <a:lnTo>
                    <a:pt x="769" y="0"/>
                  </a:lnTo>
                  <a:lnTo>
                    <a:pt x="779" y="0"/>
                  </a:lnTo>
                  <a:lnTo>
                    <a:pt x="923" y="0"/>
                  </a:ln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7" name="Freeform 670"/>
            <p:cNvSpPr>
              <a:spLocks noEditPoints="1"/>
            </p:cNvSpPr>
            <p:nvPr/>
          </p:nvSpPr>
          <p:spPr bwMode="auto">
            <a:xfrm>
              <a:off x="885" y="2094"/>
              <a:ext cx="923" cy="0"/>
            </a:xfrm>
            <a:custGeom>
              <a:avLst/>
              <a:gdLst>
                <a:gd name="T0" fmla="*/ 199 w 923"/>
                <a:gd name="T1" fmla="*/ 0 w 923"/>
                <a:gd name="T2" fmla="*/ 0 w 923"/>
                <a:gd name="T3" fmla="*/ 199 w 923"/>
                <a:gd name="T4" fmla="*/ 199 w 923"/>
                <a:gd name="T5" fmla="*/ 923 w 923"/>
                <a:gd name="T6" fmla="*/ 691 w 923"/>
                <a:gd name="T7" fmla="*/ 691 w 923"/>
                <a:gd name="T8" fmla="*/ 769 w 923"/>
                <a:gd name="T9" fmla="*/ 779 w 923"/>
                <a:gd name="T10" fmla="*/ 923 w 92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923">
                  <a:moveTo>
                    <a:pt x="199" y="0"/>
                  </a:moveTo>
                  <a:lnTo>
                    <a:pt x="0" y="0"/>
                  </a:lnTo>
                  <a:lnTo>
                    <a:pt x="0" y="0"/>
                  </a:lnTo>
                  <a:lnTo>
                    <a:pt x="199" y="0"/>
                  </a:lnTo>
                  <a:lnTo>
                    <a:pt x="199" y="0"/>
                  </a:lnTo>
                  <a:moveTo>
                    <a:pt x="923" y="0"/>
                  </a:moveTo>
                  <a:lnTo>
                    <a:pt x="691" y="0"/>
                  </a:lnTo>
                  <a:lnTo>
                    <a:pt x="691" y="0"/>
                  </a:lnTo>
                  <a:lnTo>
                    <a:pt x="769" y="0"/>
                  </a:lnTo>
                  <a:lnTo>
                    <a:pt x="779" y="0"/>
                  </a:lnTo>
                  <a:lnTo>
                    <a:pt x="9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8" name="Freeform 671"/>
            <p:cNvSpPr>
              <a:spLocks noEditPoints="1"/>
            </p:cNvSpPr>
            <p:nvPr/>
          </p:nvSpPr>
          <p:spPr bwMode="auto">
            <a:xfrm>
              <a:off x="601" y="2094"/>
              <a:ext cx="1654" cy="109"/>
            </a:xfrm>
            <a:custGeom>
              <a:avLst/>
              <a:gdLst>
                <a:gd name="T0" fmla="*/ 592 w 1654"/>
                <a:gd name="T1" fmla="*/ 0 h 109"/>
                <a:gd name="T2" fmla="*/ 483 w 1654"/>
                <a:gd name="T3" fmla="*/ 0 h 109"/>
                <a:gd name="T4" fmla="*/ 284 w 1654"/>
                <a:gd name="T5" fmla="*/ 0 h 109"/>
                <a:gd name="T6" fmla="*/ 0 w 1654"/>
                <a:gd name="T7" fmla="*/ 0 h 109"/>
                <a:gd name="T8" fmla="*/ 0 w 1654"/>
                <a:gd name="T9" fmla="*/ 109 h 109"/>
                <a:gd name="T10" fmla="*/ 537 w 1654"/>
                <a:gd name="T11" fmla="*/ 109 h 109"/>
                <a:gd name="T12" fmla="*/ 537 w 1654"/>
                <a:gd name="T13" fmla="*/ 0 h 109"/>
                <a:gd name="T14" fmla="*/ 592 w 1654"/>
                <a:gd name="T15" fmla="*/ 0 h 109"/>
                <a:gd name="T16" fmla="*/ 592 w 1654"/>
                <a:gd name="T17" fmla="*/ 0 h 109"/>
                <a:gd name="T18" fmla="*/ 1053 w 1654"/>
                <a:gd name="T19" fmla="*/ 0 h 109"/>
                <a:gd name="T20" fmla="*/ 975 w 1654"/>
                <a:gd name="T21" fmla="*/ 0 h 109"/>
                <a:gd name="T22" fmla="*/ 601 w 1654"/>
                <a:gd name="T23" fmla="*/ 0 h 109"/>
                <a:gd name="T24" fmla="*/ 601 w 1654"/>
                <a:gd name="T25" fmla="*/ 0 h 109"/>
                <a:gd name="T26" fmla="*/ 1053 w 1654"/>
                <a:gd name="T27" fmla="*/ 0 h 109"/>
                <a:gd name="T28" fmla="*/ 1053 w 1654"/>
                <a:gd name="T29" fmla="*/ 0 h 109"/>
                <a:gd name="T30" fmla="*/ 1654 w 1654"/>
                <a:gd name="T31" fmla="*/ 0 h 109"/>
                <a:gd name="T32" fmla="*/ 1207 w 1654"/>
                <a:gd name="T33" fmla="*/ 0 h 109"/>
                <a:gd name="T34" fmla="*/ 1063 w 1654"/>
                <a:gd name="T35" fmla="*/ 0 h 109"/>
                <a:gd name="T36" fmla="*/ 1063 w 1654"/>
                <a:gd name="T37" fmla="*/ 0 h 109"/>
                <a:gd name="T38" fmla="*/ 1117 w 1654"/>
                <a:gd name="T39" fmla="*/ 0 h 109"/>
                <a:gd name="T40" fmla="*/ 1117 w 1654"/>
                <a:gd name="T41" fmla="*/ 109 h 109"/>
                <a:gd name="T42" fmla="*/ 1654 w 1654"/>
                <a:gd name="T43" fmla="*/ 109 h 109"/>
                <a:gd name="T44" fmla="*/ 1654 w 1654"/>
                <a:gd name="T4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4" h="109">
                  <a:moveTo>
                    <a:pt x="592" y="0"/>
                  </a:moveTo>
                  <a:lnTo>
                    <a:pt x="483" y="0"/>
                  </a:lnTo>
                  <a:lnTo>
                    <a:pt x="284" y="0"/>
                  </a:lnTo>
                  <a:lnTo>
                    <a:pt x="0" y="0"/>
                  </a:lnTo>
                  <a:lnTo>
                    <a:pt x="0" y="109"/>
                  </a:lnTo>
                  <a:lnTo>
                    <a:pt x="537" y="109"/>
                  </a:lnTo>
                  <a:lnTo>
                    <a:pt x="537" y="0"/>
                  </a:lnTo>
                  <a:lnTo>
                    <a:pt x="592" y="0"/>
                  </a:lnTo>
                  <a:lnTo>
                    <a:pt x="592" y="0"/>
                  </a:lnTo>
                  <a:close/>
                  <a:moveTo>
                    <a:pt x="1053" y="0"/>
                  </a:moveTo>
                  <a:lnTo>
                    <a:pt x="975" y="0"/>
                  </a:lnTo>
                  <a:lnTo>
                    <a:pt x="601" y="0"/>
                  </a:lnTo>
                  <a:lnTo>
                    <a:pt x="601" y="0"/>
                  </a:lnTo>
                  <a:lnTo>
                    <a:pt x="1053" y="0"/>
                  </a:lnTo>
                  <a:lnTo>
                    <a:pt x="1053" y="0"/>
                  </a:lnTo>
                  <a:close/>
                  <a:moveTo>
                    <a:pt x="1654" y="0"/>
                  </a:moveTo>
                  <a:lnTo>
                    <a:pt x="1207" y="0"/>
                  </a:lnTo>
                  <a:lnTo>
                    <a:pt x="1063" y="0"/>
                  </a:lnTo>
                  <a:lnTo>
                    <a:pt x="1063" y="0"/>
                  </a:lnTo>
                  <a:lnTo>
                    <a:pt x="1117" y="0"/>
                  </a:lnTo>
                  <a:lnTo>
                    <a:pt x="1117" y="109"/>
                  </a:lnTo>
                  <a:lnTo>
                    <a:pt x="1654" y="109"/>
                  </a:lnTo>
                  <a:lnTo>
                    <a:pt x="1654" y="0"/>
                  </a:lnTo>
                  <a:close/>
                </a:path>
              </a:pathLst>
            </a:custGeom>
            <a:solidFill>
              <a:srgbClr val="263D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9" name="Freeform 672"/>
            <p:cNvSpPr>
              <a:spLocks noEditPoints="1"/>
            </p:cNvSpPr>
            <p:nvPr/>
          </p:nvSpPr>
          <p:spPr bwMode="auto">
            <a:xfrm>
              <a:off x="601" y="2094"/>
              <a:ext cx="1654" cy="109"/>
            </a:xfrm>
            <a:custGeom>
              <a:avLst/>
              <a:gdLst>
                <a:gd name="T0" fmla="*/ 592 w 1654"/>
                <a:gd name="T1" fmla="*/ 0 h 109"/>
                <a:gd name="T2" fmla="*/ 483 w 1654"/>
                <a:gd name="T3" fmla="*/ 0 h 109"/>
                <a:gd name="T4" fmla="*/ 284 w 1654"/>
                <a:gd name="T5" fmla="*/ 0 h 109"/>
                <a:gd name="T6" fmla="*/ 0 w 1654"/>
                <a:gd name="T7" fmla="*/ 0 h 109"/>
                <a:gd name="T8" fmla="*/ 0 w 1654"/>
                <a:gd name="T9" fmla="*/ 109 h 109"/>
                <a:gd name="T10" fmla="*/ 537 w 1654"/>
                <a:gd name="T11" fmla="*/ 109 h 109"/>
                <a:gd name="T12" fmla="*/ 537 w 1654"/>
                <a:gd name="T13" fmla="*/ 0 h 109"/>
                <a:gd name="T14" fmla="*/ 592 w 1654"/>
                <a:gd name="T15" fmla="*/ 0 h 109"/>
                <a:gd name="T16" fmla="*/ 592 w 1654"/>
                <a:gd name="T17" fmla="*/ 0 h 109"/>
                <a:gd name="T18" fmla="*/ 1053 w 1654"/>
                <a:gd name="T19" fmla="*/ 0 h 109"/>
                <a:gd name="T20" fmla="*/ 975 w 1654"/>
                <a:gd name="T21" fmla="*/ 0 h 109"/>
                <a:gd name="T22" fmla="*/ 601 w 1654"/>
                <a:gd name="T23" fmla="*/ 0 h 109"/>
                <a:gd name="T24" fmla="*/ 601 w 1654"/>
                <a:gd name="T25" fmla="*/ 0 h 109"/>
                <a:gd name="T26" fmla="*/ 1053 w 1654"/>
                <a:gd name="T27" fmla="*/ 0 h 109"/>
                <a:gd name="T28" fmla="*/ 1053 w 1654"/>
                <a:gd name="T29" fmla="*/ 0 h 109"/>
                <a:gd name="T30" fmla="*/ 1654 w 1654"/>
                <a:gd name="T31" fmla="*/ 0 h 109"/>
                <a:gd name="T32" fmla="*/ 1207 w 1654"/>
                <a:gd name="T33" fmla="*/ 0 h 109"/>
                <a:gd name="T34" fmla="*/ 1063 w 1654"/>
                <a:gd name="T35" fmla="*/ 0 h 109"/>
                <a:gd name="T36" fmla="*/ 1063 w 1654"/>
                <a:gd name="T37" fmla="*/ 0 h 109"/>
                <a:gd name="T38" fmla="*/ 1117 w 1654"/>
                <a:gd name="T39" fmla="*/ 0 h 109"/>
                <a:gd name="T40" fmla="*/ 1117 w 1654"/>
                <a:gd name="T41" fmla="*/ 109 h 109"/>
                <a:gd name="T42" fmla="*/ 1654 w 1654"/>
                <a:gd name="T43" fmla="*/ 109 h 109"/>
                <a:gd name="T44" fmla="*/ 1654 w 1654"/>
                <a:gd name="T4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54" h="109">
                  <a:moveTo>
                    <a:pt x="592" y="0"/>
                  </a:moveTo>
                  <a:lnTo>
                    <a:pt x="483" y="0"/>
                  </a:lnTo>
                  <a:lnTo>
                    <a:pt x="284" y="0"/>
                  </a:lnTo>
                  <a:lnTo>
                    <a:pt x="0" y="0"/>
                  </a:lnTo>
                  <a:lnTo>
                    <a:pt x="0" y="109"/>
                  </a:lnTo>
                  <a:lnTo>
                    <a:pt x="537" y="109"/>
                  </a:lnTo>
                  <a:lnTo>
                    <a:pt x="537" y="0"/>
                  </a:lnTo>
                  <a:lnTo>
                    <a:pt x="592" y="0"/>
                  </a:lnTo>
                  <a:lnTo>
                    <a:pt x="592" y="0"/>
                  </a:lnTo>
                  <a:moveTo>
                    <a:pt x="1053" y="0"/>
                  </a:moveTo>
                  <a:lnTo>
                    <a:pt x="975" y="0"/>
                  </a:lnTo>
                  <a:lnTo>
                    <a:pt x="601" y="0"/>
                  </a:lnTo>
                  <a:lnTo>
                    <a:pt x="601" y="0"/>
                  </a:lnTo>
                  <a:lnTo>
                    <a:pt x="1053" y="0"/>
                  </a:lnTo>
                  <a:lnTo>
                    <a:pt x="1053" y="0"/>
                  </a:lnTo>
                  <a:moveTo>
                    <a:pt x="1654" y="0"/>
                  </a:moveTo>
                  <a:lnTo>
                    <a:pt x="1207" y="0"/>
                  </a:lnTo>
                  <a:lnTo>
                    <a:pt x="1063" y="0"/>
                  </a:lnTo>
                  <a:lnTo>
                    <a:pt x="1063" y="0"/>
                  </a:lnTo>
                  <a:lnTo>
                    <a:pt x="1117" y="0"/>
                  </a:lnTo>
                  <a:lnTo>
                    <a:pt x="1117" y="109"/>
                  </a:lnTo>
                  <a:lnTo>
                    <a:pt x="1654" y="109"/>
                  </a:lnTo>
                  <a:lnTo>
                    <a:pt x="165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0" name="Freeform 673"/>
            <p:cNvSpPr>
              <a:spLocks noEditPoints="1"/>
            </p:cNvSpPr>
            <p:nvPr/>
          </p:nvSpPr>
          <p:spPr bwMode="auto">
            <a:xfrm>
              <a:off x="1138" y="2094"/>
              <a:ext cx="580" cy="109"/>
            </a:xfrm>
            <a:custGeom>
              <a:avLst/>
              <a:gdLst>
                <a:gd name="T0" fmla="*/ 55 w 580"/>
                <a:gd name="T1" fmla="*/ 95 h 109"/>
                <a:gd name="T2" fmla="*/ 55 w 580"/>
                <a:gd name="T3" fmla="*/ 57 h 109"/>
                <a:gd name="T4" fmla="*/ 64 w 580"/>
                <a:gd name="T5" fmla="*/ 57 h 109"/>
                <a:gd name="T6" fmla="*/ 64 w 580"/>
                <a:gd name="T7" fmla="*/ 95 h 109"/>
                <a:gd name="T8" fmla="*/ 55 w 580"/>
                <a:gd name="T9" fmla="*/ 95 h 109"/>
                <a:gd name="T10" fmla="*/ 516 w 580"/>
                <a:gd name="T11" fmla="*/ 95 h 109"/>
                <a:gd name="T12" fmla="*/ 516 w 580"/>
                <a:gd name="T13" fmla="*/ 57 h 109"/>
                <a:gd name="T14" fmla="*/ 526 w 580"/>
                <a:gd name="T15" fmla="*/ 57 h 109"/>
                <a:gd name="T16" fmla="*/ 526 w 580"/>
                <a:gd name="T17" fmla="*/ 95 h 109"/>
                <a:gd name="T18" fmla="*/ 516 w 580"/>
                <a:gd name="T19" fmla="*/ 95 h 109"/>
                <a:gd name="T20" fmla="*/ 580 w 580"/>
                <a:gd name="T21" fmla="*/ 0 h 109"/>
                <a:gd name="T22" fmla="*/ 526 w 580"/>
                <a:gd name="T23" fmla="*/ 0 h 109"/>
                <a:gd name="T24" fmla="*/ 526 w 580"/>
                <a:gd name="T25" fmla="*/ 19 h 109"/>
                <a:gd name="T26" fmla="*/ 516 w 580"/>
                <a:gd name="T27" fmla="*/ 19 h 109"/>
                <a:gd name="T28" fmla="*/ 516 w 580"/>
                <a:gd name="T29" fmla="*/ 0 h 109"/>
                <a:gd name="T30" fmla="*/ 64 w 580"/>
                <a:gd name="T31" fmla="*/ 0 h 109"/>
                <a:gd name="T32" fmla="*/ 64 w 580"/>
                <a:gd name="T33" fmla="*/ 19 h 109"/>
                <a:gd name="T34" fmla="*/ 55 w 580"/>
                <a:gd name="T35" fmla="*/ 19 h 109"/>
                <a:gd name="T36" fmla="*/ 55 w 580"/>
                <a:gd name="T37" fmla="*/ 0 h 109"/>
                <a:gd name="T38" fmla="*/ 0 w 580"/>
                <a:gd name="T39" fmla="*/ 0 h 109"/>
                <a:gd name="T40" fmla="*/ 0 w 580"/>
                <a:gd name="T41" fmla="*/ 109 h 109"/>
                <a:gd name="T42" fmla="*/ 580 w 580"/>
                <a:gd name="T43" fmla="*/ 109 h 109"/>
                <a:gd name="T44" fmla="*/ 580 w 580"/>
                <a:gd name="T4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0" h="109">
                  <a:moveTo>
                    <a:pt x="55" y="95"/>
                  </a:moveTo>
                  <a:lnTo>
                    <a:pt x="55" y="57"/>
                  </a:lnTo>
                  <a:lnTo>
                    <a:pt x="64" y="57"/>
                  </a:lnTo>
                  <a:lnTo>
                    <a:pt x="64" y="95"/>
                  </a:lnTo>
                  <a:lnTo>
                    <a:pt x="55" y="95"/>
                  </a:lnTo>
                  <a:close/>
                  <a:moveTo>
                    <a:pt x="516" y="95"/>
                  </a:moveTo>
                  <a:lnTo>
                    <a:pt x="516" y="57"/>
                  </a:lnTo>
                  <a:lnTo>
                    <a:pt x="526" y="57"/>
                  </a:lnTo>
                  <a:lnTo>
                    <a:pt x="526" y="95"/>
                  </a:lnTo>
                  <a:lnTo>
                    <a:pt x="516" y="95"/>
                  </a:lnTo>
                  <a:close/>
                  <a:moveTo>
                    <a:pt x="580" y="0"/>
                  </a:moveTo>
                  <a:lnTo>
                    <a:pt x="526" y="0"/>
                  </a:lnTo>
                  <a:lnTo>
                    <a:pt x="526" y="19"/>
                  </a:lnTo>
                  <a:lnTo>
                    <a:pt x="516" y="19"/>
                  </a:lnTo>
                  <a:lnTo>
                    <a:pt x="516" y="0"/>
                  </a:lnTo>
                  <a:lnTo>
                    <a:pt x="64" y="0"/>
                  </a:lnTo>
                  <a:lnTo>
                    <a:pt x="64" y="19"/>
                  </a:lnTo>
                  <a:lnTo>
                    <a:pt x="55" y="19"/>
                  </a:lnTo>
                  <a:lnTo>
                    <a:pt x="55" y="0"/>
                  </a:lnTo>
                  <a:lnTo>
                    <a:pt x="0" y="0"/>
                  </a:lnTo>
                  <a:lnTo>
                    <a:pt x="0" y="109"/>
                  </a:lnTo>
                  <a:lnTo>
                    <a:pt x="580" y="109"/>
                  </a:lnTo>
                  <a:lnTo>
                    <a:pt x="580" y="0"/>
                  </a:lnTo>
                  <a:close/>
                </a:path>
              </a:pathLst>
            </a:custGeom>
            <a:solidFill>
              <a:srgbClr val="485C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1" name="Freeform 674"/>
            <p:cNvSpPr>
              <a:spLocks noEditPoints="1"/>
            </p:cNvSpPr>
            <p:nvPr/>
          </p:nvSpPr>
          <p:spPr bwMode="auto">
            <a:xfrm>
              <a:off x="1138" y="2094"/>
              <a:ext cx="580" cy="109"/>
            </a:xfrm>
            <a:custGeom>
              <a:avLst/>
              <a:gdLst>
                <a:gd name="T0" fmla="*/ 55 w 580"/>
                <a:gd name="T1" fmla="*/ 95 h 109"/>
                <a:gd name="T2" fmla="*/ 55 w 580"/>
                <a:gd name="T3" fmla="*/ 57 h 109"/>
                <a:gd name="T4" fmla="*/ 64 w 580"/>
                <a:gd name="T5" fmla="*/ 57 h 109"/>
                <a:gd name="T6" fmla="*/ 64 w 580"/>
                <a:gd name="T7" fmla="*/ 95 h 109"/>
                <a:gd name="T8" fmla="*/ 55 w 580"/>
                <a:gd name="T9" fmla="*/ 95 h 109"/>
                <a:gd name="T10" fmla="*/ 516 w 580"/>
                <a:gd name="T11" fmla="*/ 95 h 109"/>
                <a:gd name="T12" fmla="*/ 516 w 580"/>
                <a:gd name="T13" fmla="*/ 57 h 109"/>
                <a:gd name="T14" fmla="*/ 526 w 580"/>
                <a:gd name="T15" fmla="*/ 57 h 109"/>
                <a:gd name="T16" fmla="*/ 526 w 580"/>
                <a:gd name="T17" fmla="*/ 95 h 109"/>
                <a:gd name="T18" fmla="*/ 516 w 580"/>
                <a:gd name="T19" fmla="*/ 95 h 109"/>
                <a:gd name="T20" fmla="*/ 580 w 580"/>
                <a:gd name="T21" fmla="*/ 0 h 109"/>
                <a:gd name="T22" fmla="*/ 526 w 580"/>
                <a:gd name="T23" fmla="*/ 0 h 109"/>
                <a:gd name="T24" fmla="*/ 526 w 580"/>
                <a:gd name="T25" fmla="*/ 19 h 109"/>
                <a:gd name="T26" fmla="*/ 516 w 580"/>
                <a:gd name="T27" fmla="*/ 19 h 109"/>
                <a:gd name="T28" fmla="*/ 516 w 580"/>
                <a:gd name="T29" fmla="*/ 0 h 109"/>
                <a:gd name="T30" fmla="*/ 64 w 580"/>
                <a:gd name="T31" fmla="*/ 0 h 109"/>
                <a:gd name="T32" fmla="*/ 64 w 580"/>
                <a:gd name="T33" fmla="*/ 19 h 109"/>
                <a:gd name="T34" fmla="*/ 55 w 580"/>
                <a:gd name="T35" fmla="*/ 19 h 109"/>
                <a:gd name="T36" fmla="*/ 55 w 580"/>
                <a:gd name="T37" fmla="*/ 0 h 109"/>
                <a:gd name="T38" fmla="*/ 0 w 580"/>
                <a:gd name="T39" fmla="*/ 0 h 109"/>
                <a:gd name="T40" fmla="*/ 0 w 580"/>
                <a:gd name="T41" fmla="*/ 109 h 109"/>
                <a:gd name="T42" fmla="*/ 580 w 580"/>
                <a:gd name="T43" fmla="*/ 109 h 109"/>
                <a:gd name="T44" fmla="*/ 580 w 580"/>
                <a:gd name="T45"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0" h="109">
                  <a:moveTo>
                    <a:pt x="55" y="95"/>
                  </a:moveTo>
                  <a:lnTo>
                    <a:pt x="55" y="57"/>
                  </a:lnTo>
                  <a:lnTo>
                    <a:pt x="64" y="57"/>
                  </a:lnTo>
                  <a:lnTo>
                    <a:pt x="64" y="95"/>
                  </a:lnTo>
                  <a:lnTo>
                    <a:pt x="55" y="95"/>
                  </a:lnTo>
                  <a:moveTo>
                    <a:pt x="516" y="95"/>
                  </a:moveTo>
                  <a:lnTo>
                    <a:pt x="516" y="57"/>
                  </a:lnTo>
                  <a:lnTo>
                    <a:pt x="526" y="57"/>
                  </a:lnTo>
                  <a:lnTo>
                    <a:pt x="526" y="95"/>
                  </a:lnTo>
                  <a:lnTo>
                    <a:pt x="516" y="95"/>
                  </a:lnTo>
                  <a:moveTo>
                    <a:pt x="580" y="0"/>
                  </a:moveTo>
                  <a:lnTo>
                    <a:pt x="526" y="0"/>
                  </a:lnTo>
                  <a:lnTo>
                    <a:pt x="526" y="19"/>
                  </a:lnTo>
                  <a:lnTo>
                    <a:pt x="516" y="19"/>
                  </a:lnTo>
                  <a:lnTo>
                    <a:pt x="516" y="0"/>
                  </a:lnTo>
                  <a:lnTo>
                    <a:pt x="64" y="0"/>
                  </a:lnTo>
                  <a:lnTo>
                    <a:pt x="64" y="19"/>
                  </a:lnTo>
                  <a:lnTo>
                    <a:pt x="55" y="19"/>
                  </a:lnTo>
                  <a:lnTo>
                    <a:pt x="55" y="0"/>
                  </a:lnTo>
                  <a:lnTo>
                    <a:pt x="0" y="0"/>
                  </a:lnTo>
                  <a:lnTo>
                    <a:pt x="0" y="109"/>
                  </a:lnTo>
                  <a:lnTo>
                    <a:pt x="580" y="109"/>
                  </a:lnTo>
                  <a:lnTo>
                    <a:pt x="58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2" name="Freeform 675"/>
            <p:cNvSpPr>
              <a:spLocks/>
            </p:cNvSpPr>
            <p:nvPr/>
          </p:nvSpPr>
          <p:spPr bwMode="auto">
            <a:xfrm>
              <a:off x="1193" y="2094"/>
              <a:ext cx="9" cy="19"/>
            </a:xfrm>
            <a:custGeom>
              <a:avLst/>
              <a:gdLst>
                <a:gd name="T0" fmla="*/ 9 w 9"/>
                <a:gd name="T1" fmla="*/ 0 h 19"/>
                <a:gd name="T2" fmla="*/ 0 w 9"/>
                <a:gd name="T3" fmla="*/ 0 h 19"/>
                <a:gd name="T4" fmla="*/ 0 w 9"/>
                <a:gd name="T5" fmla="*/ 0 h 19"/>
                <a:gd name="T6" fmla="*/ 0 w 9"/>
                <a:gd name="T7" fmla="*/ 19 h 19"/>
                <a:gd name="T8" fmla="*/ 9 w 9"/>
                <a:gd name="T9" fmla="*/ 19 h 19"/>
                <a:gd name="T10" fmla="*/ 9 w 9"/>
                <a:gd name="T11" fmla="*/ 0 h 19"/>
                <a:gd name="T12" fmla="*/ 9 w 9"/>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9" y="0"/>
                  </a:moveTo>
                  <a:lnTo>
                    <a:pt x="0" y="0"/>
                  </a:lnTo>
                  <a:lnTo>
                    <a:pt x="0" y="0"/>
                  </a:lnTo>
                  <a:lnTo>
                    <a:pt x="0" y="19"/>
                  </a:lnTo>
                  <a:lnTo>
                    <a:pt x="9" y="19"/>
                  </a:lnTo>
                  <a:lnTo>
                    <a:pt x="9" y="0"/>
                  </a:lnTo>
                  <a:lnTo>
                    <a:pt x="9" y="0"/>
                  </a:lnTo>
                  <a:close/>
                </a:path>
              </a:pathLst>
            </a:custGeom>
            <a:solidFill>
              <a:srgbClr val="1F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3" name="Freeform 676"/>
            <p:cNvSpPr>
              <a:spLocks/>
            </p:cNvSpPr>
            <p:nvPr/>
          </p:nvSpPr>
          <p:spPr bwMode="auto">
            <a:xfrm>
              <a:off x="1193" y="2094"/>
              <a:ext cx="9" cy="19"/>
            </a:xfrm>
            <a:custGeom>
              <a:avLst/>
              <a:gdLst>
                <a:gd name="T0" fmla="*/ 9 w 9"/>
                <a:gd name="T1" fmla="*/ 0 h 19"/>
                <a:gd name="T2" fmla="*/ 0 w 9"/>
                <a:gd name="T3" fmla="*/ 0 h 19"/>
                <a:gd name="T4" fmla="*/ 0 w 9"/>
                <a:gd name="T5" fmla="*/ 0 h 19"/>
                <a:gd name="T6" fmla="*/ 0 w 9"/>
                <a:gd name="T7" fmla="*/ 19 h 19"/>
                <a:gd name="T8" fmla="*/ 9 w 9"/>
                <a:gd name="T9" fmla="*/ 19 h 19"/>
                <a:gd name="T10" fmla="*/ 9 w 9"/>
                <a:gd name="T11" fmla="*/ 0 h 19"/>
                <a:gd name="T12" fmla="*/ 9 w 9"/>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9" h="19">
                  <a:moveTo>
                    <a:pt x="9" y="0"/>
                  </a:moveTo>
                  <a:lnTo>
                    <a:pt x="0" y="0"/>
                  </a:lnTo>
                  <a:lnTo>
                    <a:pt x="0" y="0"/>
                  </a:lnTo>
                  <a:lnTo>
                    <a:pt x="0" y="19"/>
                  </a:lnTo>
                  <a:lnTo>
                    <a:pt x="9" y="19"/>
                  </a:lnTo>
                  <a:lnTo>
                    <a:pt x="9" y="0"/>
                  </a:lnTo>
                  <a:lnTo>
                    <a:pt x="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4" name="Rectangle 677"/>
            <p:cNvSpPr>
              <a:spLocks noChangeArrowheads="1"/>
            </p:cNvSpPr>
            <p:nvPr/>
          </p:nvSpPr>
          <p:spPr bwMode="auto">
            <a:xfrm>
              <a:off x="1193" y="2151"/>
              <a:ext cx="9" cy="38"/>
            </a:xfrm>
            <a:prstGeom prst="rect">
              <a:avLst/>
            </a:prstGeom>
            <a:solidFill>
              <a:srgbClr val="1F1C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5" name="Rectangle 678"/>
            <p:cNvSpPr>
              <a:spLocks noChangeArrowheads="1"/>
            </p:cNvSpPr>
            <p:nvPr/>
          </p:nvSpPr>
          <p:spPr bwMode="auto">
            <a:xfrm>
              <a:off x="1193" y="2151"/>
              <a:ext cx="9"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6" name="Freeform 679"/>
            <p:cNvSpPr>
              <a:spLocks/>
            </p:cNvSpPr>
            <p:nvPr/>
          </p:nvSpPr>
          <p:spPr bwMode="auto">
            <a:xfrm>
              <a:off x="1654" y="2094"/>
              <a:ext cx="10" cy="19"/>
            </a:xfrm>
            <a:custGeom>
              <a:avLst/>
              <a:gdLst>
                <a:gd name="T0" fmla="*/ 10 w 10"/>
                <a:gd name="T1" fmla="*/ 0 h 19"/>
                <a:gd name="T2" fmla="*/ 0 w 10"/>
                <a:gd name="T3" fmla="*/ 0 h 19"/>
                <a:gd name="T4" fmla="*/ 0 w 10"/>
                <a:gd name="T5" fmla="*/ 0 h 19"/>
                <a:gd name="T6" fmla="*/ 0 w 10"/>
                <a:gd name="T7" fmla="*/ 19 h 19"/>
                <a:gd name="T8" fmla="*/ 10 w 10"/>
                <a:gd name="T9" fmla="*/ 19 h 19"/>
                <a:gd name="T10" fmla="*/ 10 w 10"/>
                <a:gd name="T11" fmla="*/ 0 h 19"/>
                <a:gd name="T12" fmla="*/ 10 w 1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0" h="19">
                  <a:moveTo>
                    <a:pt x="10" y="0"/>
                  </a:moveTo>
                  <a:lnTo>
                    <a:pt x="0" y="0"/>
                  </a:lnTo>
                  <a:lnTo>
                    <a:pt x="0" y="0"/>
                  </a:lnTo>
                  <a:lnTo>
                    <a:pt x="0" y="19"/>
                  </a:lnTo>
                  <a:lnTo>
                    <a:pt x="10" y="19"/>
                  </a:lnTo>
                  <a:lnTo>
                    <a:pt x="10" y="0"/>
                  </a:lnTo>
                  <a:lnTo>
                    <a:pt x="10" y="0"/>
                  </a:lnTo>
                  <a:close/>
                </a:path>
              </a:pathLst>
            </a:custGeom>
            <a:solidFill>
              <a:srgbClr val="1F1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7" name="Freeform 680"/>
            <p:cNvSpPr>
              <a:spLocks/>
            </p:cNvSpPr>
            <p:nvPr/>
          </p:nvSpPr>
          <p:spPr bwMode="auto">
            <a:xfrm>
              <a:off x="1654" y="2094"/>
              <a:ext cx="10" cy="19"/>
            </a:xfrm>
            <a:custGeom>
              <a:avLst/>
              <a:gdLst>
                <a:gd name="T0" fmla="*/ 10 w 10"/>
                <a:gd name="T1" fmla="*/ 0 h 19"/>
                <a:gd name="T2" fmla="*/ 0 w 10"/>
                <a:gd name="T3" fmla="*/ 0 h 19"/>
                <a:gd name="T4" fmla="*/ 0 w 10"/>
                <a:gd name="T5" fmla="*/ 0 h 19"/>
                <a:gd name="T6" fmla="*/ 0 w 10"/>
                <a:gd name="T7" fmla="*/ 19 h 19"/>
                <a:gd name="T8" fmla="*/ 10 w 10"/>
                <a:gd name="T9" fmla="*/ 19 h 19"/>
                <a:gd name="T10" fmla="*/ 10 w 10"/>
                <a:gd name="T11" fmla="*/ 0 h 19"/>
                <a:gd name="T12" fmla="*/ 10 w 10"/>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10" h="19">
                  <a:moveTo>
                    <a:pt x="10" y="0"/>
                  </a:moveTo>
                  <a:lnTo>
                    <a:pt x="0" y="0"/>
                  </a:lnTo>
                  <a:lnTo>
                    <a:pt x="0" y="0"/>
                  </a:lnTo>
                  <a:lnTo>
                    <a:pt x="0" y="19"/>
                  </a:lnTo>
                  <a:lnTo>
                    <a:pt x="10" y="19"/>
                  </a:lnTo>
                  <a:lnTo>
                    <a:pt x="10" y="0"/>
                  </a:lnTo>
                  <a:lnTo>
                    <a:pt x="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8" name="Rectangle 681"/>
            <p:cNvSpPr>
              <a:spLocks noChangeArrowheads="1"/>
            </p:cNvSpPr>
            <p:nvPr/>
          </p:nvSpPr>
          <p:spPr bwMode="auto">
            <a:xfrm>
              <a:off x="1654" y="2151"/>
              <a:ext cx="10" cy="38"/>
            </a:xfrm>
            <a:prstGeom prst="rect">
              <a:avLst/>
            </a:prstGeom>
            <a:solidFill>
              <a:srgbClr val="1F1C1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9" name="Rectangle 682"/>
            <p:cNvSpPr>
              <a:spLocks noChangeArrowheads="1"/>
            </p:cNvSpPr>
            <p:nvPr/>
          </p:nvSpPr>
          <p:spPr bwMode="auto">
            <a:xfrm>
              <a:off x="1654" y="2151"/>
              <a:ext cx="10" cy="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0" name="Freeform 683"/>
            <p:cNvSpPr>
              <a:spLocks/>
            </p:cNvSpPr>
            <p:nvPr/>
          </p:nvSpPr>
          <p:spPr bwMode="auto">
            <a:xfrm>
              <a:off x="1195" y="1910"/>
              <a:ext cx="466" cy="239"/>
            </a:xfrm>
            <a:custGeom>
              <a:avLst/>
              <a:gdLst>
                <a:gd name="T0" fmla="*/ 183 w 197"/>
                <a:gd name="T1" fmla="*/ 0 h 101"/>
                <a:gd name="T2" fmla="*/ 14 w 197"/>
                <a:gd name="T3" fmla="*/ 0 h 101"/>
                <a:gd name="T4" fmla="*/ 0 w 197"/>
                <a:gd name="T5" fmla="*/ 15 h 101"/>
                <a:gd name="T6" fmla="*/ 0 w 197"/>
                <a:gd name="T7" fmla="*/ 101 h 101"/>
                <a:gd name="T8" fmla="*/ 26 w 197"/>
                <a:gd name="T9" fmla="*/ 101 h 101"/>
                <a:gd name="T10" fmla="*/ 26 w 197"/>
                <a:gd name="T11" fmla="*/ 30 h 101"/>
                <a:gd name="T12" fmla="*/ 171 w 197"/>
                <a:gd name="T13" fmla="*/ 30 h 101"/>
                <a:gd name="T14" fmla="*/ 171 w 197"/>
                <a:gd name="T15" fmla="*/ 101 h 101"/>
                <a:gd name="T16" fmla="*/ 197 w 197"/>
                <a:gd name="T17" fmla="*/ 101 h 101"/>
                <a:gd name="T18" fmla="*/ 197 w 197"/>
                <a:gd name="T19" fmla="*/ 15 h 101"/>
                <a:gd name="T20" fmla="*/ 183 w 197"/>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7" h="101">
                  <a:moveTo>
                    <a:pt x="183" y="0"/>
                  </a:moveTo>
                  <a:cubicBezTo>
                    <a:pt x="14" y="0"/>
                    <a:pt x="14" y="0"/>
                    <a:pt x="14" y="0"/>
                  </a:cubicBezTo>
                  <a:cubicBezTo>
                    <a:pt x="7" y="0"/>
                    <a:pt x="0" y="7"/>
                    <a:pt x="0" y="15"/>
                  </a:cubicBezTo>
                  <a:cubicBezTo>
                    <a:pt x="0" y="101"/>
                    <a:pt x="0" y="101"/>
                    <a:pt x="0" y="101"/>
                  </a:cubicBezTo>
                  <a:cubicBezTo>
                    <a:pt x="26" y="101"/>
                    <a:pt x="26" y="101"/>
                    <a:pt x="26" y="101"/>
                  </a:cubicBezTo>
                  <a:cubicBezTo>
                    <a:pt x="26" y="30"/>
                    <a:pt x="26" y="30"/>
                    <a:pt x="26" y="30"/>
                  </a:cubicBezTo>
                  <a:cubicBezTo>
                    <a:pt x="171" y="30"/>
                    <a:pt x="171" y="30"/>
                    <a:pt x="171" y="30"/>
                  </a:cubicBezTo>
                  <a:cubicBezTo>
                    <a:pt x="171" y="101"/>
                    <a:pt x="171" y="101"/>
                    <a:pt x="171" y="101"/>
                  </a:cubicBezTo>
                  <a:cubicBezTo>
                    <a:pt x="197" y="101"/>
                    <a:pt x="197" y="101"/>
                    <a:pt x="197" y="101"/>
                  </a:cubicBezTo>
                  <a:cubicBezTo>
                    <a:pt x="197" y="15"/>
                    <a:pt x="197" y="15"/>
                    <a:pt x="197" y="15"/>
                  </a:cubicBezTo>
                  <a:cubicBezTo>
                    <a:pt x="197" y="7"/>
                    <a:pt x="191" y="0"/>
                    <a:pt x="183" y="0"/>
                  </a:cubicBezTo>
                  <a:close/>
                </a:path>
              </a:pathLst>
            </a:custGeom>
            <a:solidFill>
              <a:srgbClr val="1724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1" name="Freeform 684"/>
            <p:cNvSpPr>
              <a:spLocks noEditPoints="1"/>
            </p:cNvSpPr>
            <p:nvPr/>
          </p:nvSpPr>
          <p:spPr bwMode="auto">
            <a:xfrm>
              <a:off x="641" y="2096"/>
              <a:ext cx="1574" cy="864"/>
            </a:xfrm>
            <a:custGeom>
              <a:avLst/>
              <a:gdLst>
                <a:gd name="T0" fmla="*/ 661 w 665"/>
                <a:gd name="T1" fmla="*/ 17 h 365"/>
                <a:gd name="T2" fmla="*/ 661 w 665"/>
                <a:gd name="T3" fmla="*/ 33 h 365"/>
                <a:gd name="T4" fmla="*/ 665 w 665"/>
                <a:gd name="T5" fmla="*/ 65 h 365"/>
                <a:gd name="T6" fmla="*/ 665 w 665"/>
                <a:gd name="T7" fmla="*/ 113 h 365"/>
                <a:gd name="T8" fmla="*/ 665 w 665"/>
                <a:gd name="T9" fmla="*/ 113 h 365"/>
                <a:gd name="T10" fmla="*/ 661 w 665"/>
                <a:gd name="T11" fmla="*/ 145 h 365"/>
                <a:gd name="T12" fmla="*/ 661 w 665"/>
                <a:gd name="T13" fmla="*/ 161 h 365"/>
                <a:gd name="T14" fmla="*/ 665 w 665"/>
                <a:gd name="T15" fmla="*/ 193 h 365"/>
                <a:gd name="T16" fmla="*/ 665 w 665"/>
                <a:gd name="T17" fmla="*/ 241 h 365"/>
                <a:gd name="T18" fmla="*/ 665 w 665"/>
                <a:gd name="T19" fmla="*/ 241 h 365"/>
                <a:gd name="T20" fmla="*/ 661 w 665"/>
                <a:gd name="T21" fmla="*/ 273 h 365"/>
                <a:gd name="T22" fmla="*/ 665 w 665"/>
                <a:gd name="T23" fmla="*/ 289 h 365"/>
                <a:gd name="T24" fmla="*/ 665 w 665"/>
                <a:gd name="T25" fmla="*/ 305 h 365"/>
                <a:gd name="T26" fmla="*/ 649 w 665"/>
                <a:gd name="T27" fmla="*/ 333 h 365"/>
                <a:gd name="T28" fmla="*/ 639 w 665"/>
                <a:gd name="T29" fmla="*/ 345 h 365"/>
                <a:gd name="T30" fmla="*/ 613 w 665"/>
                <a:gd name="T31" fmla="*/ 363 h 365"/>
                <a:gd name="T32" fmla="*/ 564 w 665"/>
                <a:gd name="T33" fmla="*/ 365 h 365"/>
                <a:gd name="T34" fmla="*/ 564 w 665"/>
                <a:gd name="T35" fmla="*/ 365 h 365"/>
                <a:gd name="T36" fmla="*/ 532 w 665"/>
                <a:gd name="T37" fmla="*/ 361 h 365"/>
                <a:gd name="T38" fmla="*/ 516 w 665"/>
                <a:gd name="T39" fmla="*/ 361 h 365"/>
                <a:gd name="T40" fmla="*/ 484 w 665"/>
                <a:gd name="T41" fmla="*/ 365 h 365"/>
                <a:gd name="T42" fmla="*/ 436 w 665"/>
                <a:gd name="T43" fmla="*/ 365 h 365"/>
                <a:gd name="T44" fmla="*/ 436 w 665"/>
                <a:gd name="T45" fmla="*/ 365 h 365"/>
                <a:gd name="T46" fmla="*/ 404 w 665"/>
                <a:gd name="T47" fmla="*/ 361 h 365"/>
                <a:gd name="T48" fmla="*/ 388 w 665"/>
                <a:gd name="T49" fmla="*/ 361 h 365"/>
                <a:gd name="T50" fmla="*/ 356 w 665"/>
                <a:gd name="T51" fmla="*/ 365 h 365"/>
                <a:gd name="T52" fmla="*/ 308 w 665"/>
                <a:gd name="T53" fmla="*/ 365 h 365"/>
                <a:gd name="T54" fmla="*/ 308 w 665"/>
                <a:gd name="T55" fmla="*/ 365 h 365"/>
                <a:gd name="T56" fmla="*/ 276 w 665"/>
                <a:gd name="T57" fmla="*/ 361 h 365"/>
                <a:gd name="T58" fmla="*/ 260 w 665"/>
                <a:gd name="T59" fmla="*/ 361 h 365"/>
                <a:gd name="T60" fmla="*/ 228 w 665"/>
                <a:gd name="T61" fmla="*/ 365 h 365"/>
                <a:gd name="T62" fmla="*/ 180 w 665"/>
                <a:gd name="T63" fmla="*/ 365 h 365"/>
                <a:gd name="T64" fmla="*/ 180 w 665"/>
                <a:gd name="T65" fmla="*/ 365 h 365"/>
                <a:gd name="T66" fmla="*/ 148 w 665"/>
                <a:gd name="T67" fmla="*/ 361 h 365"/>
                <a:gd name="T68" fmla="*/ 132 w 665"/>
                <a:gd name="T69" fmla="*/ 361 h 365"/>
                <a:gd name="T70" fmla="*/ 100 w 665"/>
                <a:gd name="T71" fmla="*/ 365 h 365"/>
                <a:gd name="T72" fmla="*/ 52 w 665"/>
                <a:gd name="T73" fmla="*/ 363 h 365"/>
                <a:gd name="T74" fmla="*/ 52 w 665"/>
                <a:gd name="T75" fmla="*/ 363 h 365"/>
                <a:gd name="T76" fmla="*/ 26 w 665"/>
                <a:gd name="T77" fmla="*/ 344 h 365"/>
                <a:gd name="T78" fmla="*/ 16 w 665"/>
                <a:gd name="T79" fmla="*/ 333 h 365"/>
                <a:gd name="T80" fmla="*/ 0 w 665"/>
                <a:gd name="T81" fmla="*/ 296 h 365"/>
                <a:gd name="T82" fmla="*/ 4 w 665"/>
                <a:gd name="T83" fmla="*/ 288 h 365"/>
                <a:gd name="T84" fmla="*/ 4 w 665"/>
                <a:gd name="T85" fmla="*/ 272 h 365"/>
                <a:gd name="T86" fmla="*/ 0 w 665"/>
                <a:gd name="T87" fmla="*/ 240 h 365"/>
                <a:gd name="T88" fmla="*/ 0 w 665"/>
                <a:gd name="T89" fmla="*/ 192 h 365"/>
                <a:gd name="T90" fmla="*/ 0 w 665"/>
                <a:gd name="T91" fmla="*/ 192 h 365"/>
                <a:gd name="T92" fmla="*/ 4 w 665"/>
                <a:gd name="T93" fmla="*/ 160 h 365"/>
                <a:gd name="T94" fmla="*/ 4 w 665"/>
                <a:gd name="T95" fmla="*/ 144 h 365"/>
                <a:gd name="T96" fmla="*/ 0 w 665"/>
                <a:gd name="T97" fmla="*/ 112 h 365"/>
                <a:gd name="T98" fmla="*/ 0 w 665"/>
                <a:gd name="T99" fmla="*/ 64 h 365"/>
                <a:gd name="T100" fmla="*/ 0 w 665"/>
                <a:gd name="T101" fmla="*/ 64 h 365"/>
                <a:gd name="T102" fmla="*/ 4 w 665"/>
                <a:gd name="T103" fmla="*/ 32 h 365"/>
                <a:gd name="T104" fmla="*/ 4 w 665"/>
                <a:gd name="T105" fmla="*/ 16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65" h="365">
                  <a:moveTo>
                    <a:pt x="665" y="17"/>
                  </a:moveTo>
                  <a:cubicBezTo>
                    <a:pt x="665" y="1"/>
                    <a:pt x="665" y="1"/>
                    <a:pt x="665" y="1"/>
                  </a:cubicBezTo>
                  <a:cubicBezTo>
                    <a:pt x="661" y="1"/>
                    <a:pt x="661" y="1"/>
                    <a:pt x="661" y="1"/>
                  </a:cubicBezTo>
                  <a:cubicBezTo>
                    <a:pt x="661" y="17"/>
                    <a:pt x="661" y="17"/>
                    <a:pt x="661" y="17"/>
                  </a:cubicBezTo>
                  <a:lnTo>
                    <a:pt x="665" y="17"/>
                  </a:lnTo>
                  <a:close/>
                  <a:moveTo>
                    <a:pt x="665" y="49"/>
                  </a:moveTo>
                  <a:cubicBezTo>
                    <a:pt x="665" y="33"/>
                    <a:pt x="665" y="33"/>
                    <a:pt x="665" y="33"/>
                  </a:cubicBezTo>
                  <a:cubicBezTo>
                    <a:pt x="661" y="33"/>
                    <a:pt x="661" y="33"/>
                    <a:pt x="661" y="33"/>
                  </a:cubicBezTo>
                  <a:cubicBezTo>
                    <a:pt x="661" y="49"/>
                    <a:pt x="661" y="49"/>
                    <a:pt x="661" y="49"/>
                  </a:cubicBezTo>
                  <a:lnTo>
                    <a:pt x="665" y="49"/>
                  </a:lnTo>
                  <a:close/>
                  <a:moveTo>
                    <a:pt x="665" y="81"/>
                  </a:moveTo>
                  <a:cubicBezTo>
                    <a:pt x="665" y="65"/>
                    <a:pt x="665" y="65"/>
                    <a:pt x="665" y="65"/>
                  </a:cubicBezTo>
                  <a:cubicBezTo>
                    <a:pt x="661" y="65"/>
                    <a:pt x="661" y="65"/>
                    <a:pt x="661" y="65"/>
                  </a:cubicBezTo>
                  <a:cubicBezTo>
                    <a:pt x="661" y="81"/>
                    <a:pt x="661" y="81"/>
                    <a:pt x="661" y="81"/>
                  </a:cubicBezTo>
                  <a:lnTo>
                    <a:pt x="665" y="81"/>
                  </a:lnTo>
                  <a:close/>
                  <a:moveTo>
                    <a:pt x="665" y="113"/>
                  </a:moveTo>
                  <a:cubicBezTo>
                    <a:pt x="665" y="97"/>
                    <a:pt x="665" y="97"/>
                    <a:pt x="665" y="97"/>
                  </a:cubicBezTo>
                  <a:cubicBezTo>
                    <a:pt x="661" y="97"/>
                    <a:pt x="661" y="97"/>
                    <a:pt x="661" y="97"/>
                  </a:cubicBezTo>
                  <a:cubicBezTo>
                    <a:pt x="661" y="113"/>
                    <a:pt x="661" y="113"/>
                    <a:pt x="661" y="113"/>
                  </a:cubicBezTo>
                  <a:lnTo>
                    <a:pt x="665" y="113"/>
                  </a:lnTo>
                  <a:close/>
                  <a:moveTo>
                    <a:pt x="665" y="145"/>
                  </a:moveTo>
                  <a:cubicBezTo>
                    <a:pt x="665" y="129"/>
                    <a:pt x="665" y="129"/>
                    <a:pt x="665" y="129"/>
                  </a:cubicBezTo>
                  <a:cubicBezTo>
                    <a:pt x="661" y="129"/>
                    <a:pt x="661" y="129"/>
                    <a:pt x="661" y="129"/>
                  </a:cubicBezTo>
                  <a:cubicBezTo>
                    <a:pt x="661" y="145"/>
                    <a:pt x="661" y="145"/>
                    <a:pt x="661" y="145"/>
                  </a:cubicBezTo>
                  <a:lnTo>
                    <a:pt x="665" y="145"/>
                  </a:lnTo>
                  <a:close/>
                  <a:moveTo>
                    <a:pt x="665" y="177"/>
                  </a:moveTo>
                  <a:cubicBezTo>
                    <a:pt x="665" y="161"/>
                    <a:pt x="665" y="161"/>
                    <a:pt x="665" y="161"/>
                  </a:cubicBezTo>
                  <a:cubicBezTo>
                    <a:pt x="661" y="161"/>
                    <a:pt x="661" y="161"/>
                    <a:pt x="661" y="161"/>
                  </a:cubicBezTo>
                  <a:cubicBezTo>
                    <a:pt x="661" y="177"/>
                    <a:pt x="661" y="177"/>
                    <a:pt x="661" y="177"/>
                  </a:cubicBezTo>
                  <a:lnTo>
                    <a:pt x="665" y="177"/>
                  </a:lnTo>
                  <a:close/>
                  <a:moveTo>
                    <a:pt x="665" y="209"/>
                  </a:moveTo>
                  <a:cubicBezTo>
                    <a:pt x="665" y="193"/>
                    <a:pt x="665" y="193"/>
                    <a:pt x="665" y="193"/>
                  </a:cubicBezTo>
                  <a:cubicBezTo>
                    <a:pt x="661" y="193"/>
                    <a:pt x="661" y="193"/>
                    <a:pt x="661" y="193"/>
                  </a:cubicBezTo>
                  <a:cubicBezTo>
                    <a:pt x="661" y="209"/>
                    <a:pt x="661" y="209"/>
                    <a:pt x="661" y="209"/>
                  </a:cubicBezTo>
                  <a:lnTo>
                    <a:pt x="665" y="209"/>
                  </a:lnTo>
                  <a:close/>
                  <a:moveTo>
                    <a:pt x="665" y="241"/>
                  </a:moveTo>
                  <a:cubicBezTo>
                    <a:pt x="665" y="225"/>
                    <a:pt x="665" y="225"/>
                    <a:pt x="665" y="225"/>
                  </a:cubicBezTo>
                  <a:cubicBezTo>
                    <a:pt x="661" y="225"/>
                    <a:pt x="661" y="225"/>
                    <a:pt x="661" y="225"/>
                  </a:cubicBezTo>
                  <a:cubicBezTo>
                    <a:pt x="661" y="241"/>
                    <a:pt x="661" y="241"/>
                    <a:pt x="661" y="241"/>
                  </a:cubicBezTo>
                  <a:lnTo>
                    <a:pt x="665" y="241"/>
                  </a:lnTo>
                  <a:close/>
                  <a:moveTo>
                    <a:pt x="665" y="273"/>
                  </a:moveTo>
                  <a:cubicBezTo>
                    <a:pt x="665" y="257"/>
                    <a:pt x="665" y="257"/>
                    <a:pt x="665" y="257"/>
                  </a:cubicBezTo>
                  <a:cubicBezTo>
                    <a:pt x="661" y="257"/>
                    <a:pt x="661" y="257"/>
                    <a:pt x="661" y="257"/>
                  </a:cubicBezTo>
                  <a:cubicBezTo>
                    <a:pt x="661" y="273"/>
                    <a:pt x="661" y="273"/>
                    <a:pt x="661" y="273"/>
                  </a:cubicBezTo>
                  <a:lnTo>
                    <a:pt x="665" y="273"/>
                  </a:lnTo>
                  <a:close/>
                  <a:moveTo>
                    <a:pt x="665" y="305"/>
                  </a:moveTo>
                  <a:cubicBezTo>
                    <a:pt x="665" y="302"/>
                    <a:pt x="665" y="299"/>
                    <a:pt x="665" y="296"/>
                  </a:cubicBezTo>
                  <a:cubicBezTo>
                    <a:pt x="665" y="289"/>
                    <a:pt x="665" y="289"/>
                    <a:pt x="665" y="289"/>
                  </a:cubicBezTo>
                  <a:cubicBezTo>
                    <a:pt x="661" y="289"/>
                    <a:pt x="661" y="289"/>
                    <a:pt x="661" y="289"/>
                  </a:cubicBezTo>
                  <a:cubicBezTo>
                    <a:pt x="661" y="296"/>
                    <a:pt x="661" y="296"/>
                    <a:pt x="661" y="296"/>
                  </a:cubicBezTo>
                  <a:cubicBezTo>
                    <a:pt x="661" y="299"/>
                    <a:pt x="661" y="302"/>
                    <a:pt x="661" y="305"/>
                  </a:cubicBezTo>
                  <a:lnTo>
                    <a:pt x="665" y="305"/>
                  </a:lnTo>
                  <a:close/>
                  <a:moveTo>
                    <a:pt x="653" y="335"/>
                  </a:moveTo>
                  <a:cubicBezTo>
                    <a:pt x="656" y="331"/>
                    <a:pt x="658" y="326"/>
                    <a:pt x="660" y="321"/>
                  </a:cubicBezTo>
                  <a:cubicBezTo>
                    <a:pt x="657" y="319"/>
                    <a:pt x="657" y="319"/>
                    <a:pt x="657" y="319"/>
                  </a:cubicBezTo>
                  <a:cubicBezTo>
                    <a:pt x="655" y="324"/>
                    <a:pt x="652" y="329"/>
                    <a:pt x="649" y="333"/>
                  </a:cubicBezTo>
                  <a:lnTo>
                    <a:pt x="653" y="335"/>
                  </a:lnTo>
                  <a:close/>
                  <a:moveTo>
                    <a:pt x="628" y="357"/>
                  </a:moveTo>
                  <a:cubicBezTo>
                    <a:pt x="633" y="354"/>
                    <a:pt x="637" y="351"/>
                    <a:pt x="642" y="348"/>
                  </a:cubicBezTo>
                  <a:cubicBezTo>
                    <a:pt x="639" y="345"/>
                    <a:pt x="639" y="345"/>
                    <a:pt x="639" y="345"/>
                  </a:cubicBezTo>
                  <a:cubicBezTo>
                    <a:pt x="635" y="348"/>
                    <a:pt x="631" y="351"/>
                    <a:pt x="626" y="353"/>
                  </a:cubicBezTo>
                  <a:lnTo>
                    <a:pt x="628" y="357"/>
                  </a:lnTo>
                  <a:close/>
                  <a:moveTo>
                    <a:pt x="596" y="365"/>
                  </a:moveTo>
                  <a:cubicBezTo>
                    <a:pt x="602" y="365"/>
                    <a:pt x="607" y="364"/>
                    <a:pt x="613" y="363"/>
                  </a:cubicBezTo>
                  <a:cubicBezTo>
                    <a:pt x="612" y="359"/>
                    <a:pt x="612" y="359"/>
                    <a:pt x="612" y="359"/>
                  </a:cubicBezTo>
                  <a:cubicBezTo>
                    <a:pt x="607" y="360"/>
                    <a:pt x="602" y="361"/>
                    <a:pt x="596" y="361"/>
                  </a:cubicBezTo>
                  <a:lnTo>
                    <a:pt x="596" y="365"/>
                  </a:lnTo>
                  <a:close/>
                  <a:moveTo>
                    <a:pt x="564" y="365"/>
                  </a:moveTo>
                  <a:cubicBezTo>
                    <a:pt x="580" y="365"/>
                    <a:pt x="580" y="365"/>
                    <a:pt x="580" y="365"/>
                  </a:cubicBezTo>
                  <a:cubicBezTo>
                    <a:pt x="580" y="361"/>
                    <a:pt x="580" y="361"/>
                    <a:pt x="580" y="361"/>
                  </a:cubicBezTo>
                  <a:cubicBezTo>
                    <a:pt x="564" y="361"/>
                    <a:pt x="564" y="361"/>
                    <a:pt x="564" y="361"/>
                  </a:cubicBezTo>
                  <a:lnTo>
                    <a:pt x="564" y="365"/>
                  </a:lnTo>
                  <a:close/>
                  <a:moveTo>
                    <a:pt x="532" y="365"/>
                  </a:moveTo>
                  <a:cubicBezTo>
                    <a:pt x="548" y="365"/>
                    <a:pt x="548" y="365"/>
                    <a:pt x="548" y="365"/>
                  </a:cubicBezTo>
                  <a:cubicBezTo>
                    <a:pt x="548" y="361"/>
                    <a:pt x="548" y="361"/>
                    <a:pt x="548" y="361"/>
                  </a:cubicBezTo>
                  <a:cubicBezTo>
                    <a:pt x="532" y="361"/>
                    <a:pt x="532" y="361"/>
                    <a:pt x="532" y="361"/>
                  </a:cubicBezTo>
                  <a:lnTo>
                    <a:pt x="532" y="365"/>
                  </a:lnTo>
                  <a:close/>
                  <a:moveTo>
                    <a:pt x="500" y="365"/>
                  </a:moveTo>
                  <a:cubicBezTo>
                    <a:pt x="516" y="365"/>
                    <a:pt x="516" y="365"/>
                    <a:pt x="516" y="365"/>
                  </a:cubicBezTo>
                  <a:cubicBezTo>
                    <a:pt x="516" y="361"/>
                    <a:pt x="516" y="361"/>
                    <a:pt x="516" y="361"/>
                  </a:cubicBezTo>
                  <a:cubicBezTo>
                    <a:pt x="500" y="361"/>
                    <a:pt x="500" y="361"/>
                    <a:pt x="500" y="361"/>
                  </a:cubicBezTo>
                  <a:lnTo>
                    <a:pt x="500" y="365"/>
                  </a:lnTo>
                  <a:close/>
                  <a:moveTo>
                    <a:pt x="468" y="365"/>
                  </a:moveTo>
                  <a:cubicBezTo>
                    <a:pt x="484" y="365"/>
                    <a:pt x="484" y="365"/>
                    <a:pt x="484" y="365"/>
                  </a:cubicBezTo>
                  <a:cubicBezTo>
                    <a:pt x="484" y="361"/>
                    <a:pt x="484" y="361"/>
                    <a:pt x="484" y="361"/>
                  </a:cubicBezTo>
                  <a:cubicBezTo>
                    <a:pt x="468" y="361"/>
                    <a:pt x="468" y="361"/>
                    <a:pt x="468" y="361"/>
                  </a:cubicBezTo>
                  <a:lnTo>
                    <a:pt x="468" y="365"/>
                  </a:lnTo>
                  <a:close/>
                  <a:moveTo>
                    <a:pt x="436" y="365"/>
                  </a:moveTo>
                  <a:cubicBezTo>
                    <a:pt x="452" y="365"/>
                    <a:pt x="452" y="365"/>
                    <a:pt x="452" y="365"/>
                  </a:cubicBezTo>
                  <a:cubicBezTo>
                    <a:pt x="452" y="361"/>
                    <a:pt x="452" y="361"/>
                    <a:pt x="452" y="361"/>
                  </a:cubicBezTo>
                  <a:cubicBezTo>
                    <a:pt x="436" y="361"/>
                    <a:pt x="436" y="361"/>
                    <a:pt x="436" y="361"/>
                  </a:cubicBezTo>
                  <a:lnTo>
                    <a:pt x="436" y="365"/>
                  </a:lnTo>
                  <a:close/>
                  <a:moveTo>
                    <a:pt x="404" y="365"/>
                  </a:moveTo>
                  <a:cubicBezTo>
                    <a:pt x="420" y="365"/>
                    <a:pt x="420" y="365"/>
                    <a:pt x="420" y="365"/>
                  </a:cubicBezTo>
                  <a:cubicBezTo>
                    <a:pt x="420" y="361"/>
                    <a:pt x="420" y="361"/>
                    <a:pt x="420" y="361"/>
                  </a:cubicBezTo>
                  <a:cubicBezTo>
                    <a:pt x="404" y="361"/>
                    <a:pt x="404" y="361"/>
                    <a:pt x="404" y="361"/>
                  </a:cubicBezTo>
                  <a:lnTo>
                    <a:pt x="404" y="365"/>
                  </a:lnTo>
                  <a:close/>
                  <a:moveTo>
                    <a:pt x="372" y="365"/>
                  </a:moveTo>
                  <a:cubicBezTo>
                    <a:pt x="388" y="365"/>
                    <a:pt x="388" y="365"/>
                    <a:pt x="388" y="365"/>
                  </a:cubicBezTo>
                  <a:cubicBezTo>
                    <a:pt x="388" y="361"/>
                    <a:pt x="388" y="361"/>
                    <a:pt x="388" y="361"/>
                  </a:cubicBezTo>
                  <a:cubicBezTo>
                    <a:pt x="372" y="361"/>
                    <a:pt x="372" y="361"/>
                    <a:pt x="372" y="361"/>
                  </a:cubicBezTo>
                  <a:lnTo>
                    <a:pt x="372" y="365"/>
                  </a:lnTo>
                  <a:close/>
                  <a:moveTo>
                    <a:pt x="340" y="365"/>
                  </a:moveTo>
                  <a:cubicBezTo>
                    <a:pt x="356" y="365"/>
                    <a:pt x="356" y="365"/>
                    <a:pt x="356" y="365"/>
                  </a:cubicBezTo>
                  <a:cubicBezTo>
                    <a:pt x="356" y="361"/>
                    <a:pt x="356" y="361"/>
                    <a:pt x="356" y="361"/>
                  </a:cubicBezTo>
                  <a:cubicBezTo>
                    <a:pt x="340" y="361"/>
                    <a:pt x="340" y="361"/>
                    <a:pt x="340" y="361"/>
                  </a:cubicBezTo>
                  <a:lnTo>
                    <a:pt x="340" y="365"/>
                  </a:lnTo>
                  <a:close/>
                  <a:moveTo>
                    <a:pt x="308" y="365"/>
                  </a:moveTo>
                  <a:cubicBezTo>
                    <a:pt x="324" y="365"/>
                    <a:pt x="324" y="365"/>
                    <a:pt x="324" y="365"/>
                  </a:cubicBezTo>
                  <a:cubicBezTo>
                    <a:pt x="324" y="361"/>
                    <a:pt x="324" y="361"/>
                    <a:pt x="324" y="361"/>
                  </a:cubicBezTo>
                  <a:cubicBezTo>
                    <a:pt x="308" y="361"/>
                    <a:pt x="308" y="361"/>
                    <a:pt x="308" y="361"/>
                  </a:cubicBezTo>
                  <a:lnTo>
                    <a:pt x="308" y="365"/>
                  </a:lnTo>
                  <a:close/>
                  <a:moveTo>
                    <a:pt x="276" y="365"/>
                  </a:moveTo>
                  <a:cubicBezTo>
                    <a:pt x="292" y="365"/>
                    <a:pt x="292" y="365"/>
                    <a:pt x="292" y="365"/>
                  </a:cubicBezTo>
                  <a:cubicBezTo>
                    <a:pt x="292" y="361"/>
                    <a:pt x="292" y="361"/>
                    <a:pt x="292" y="361"/>
                  </a:cubicBezTo>
                  <a:cubicBezTo>
                    <a:pt x="276" y="361"/>
                    <a:pt x="276" y="361"/>
                    <a:pt x="276" y="361"/>
                  </a:cubicBezTo>
                  <a:lnTo>
                    <a:pt x="276" y="365"/>
                  </a:lnTo>
                  <a:close/>
                  <a:moveTo>
                    <a:pt x="244" y="365"/>
                  </a:moveTo>
                  <a:cubicBezTo>
                    <a:pt x="260" y="365"/>
                    <a:pt x="260" y="365"/>
                    <a:pt x="260" y="365"/>
                  </a:cubicBezTo>
                  <a:cubicBezTo>
                    <a:pt x="260" y="361"/>
                    <a:pt x="260" y="361"/>
                    <a:pt x="260" y="361"/>
                  </a:cubicBezTo>
                  <a:cubicBezTo>
                    <a:pt x="244" y="361"/>
                    <a:pt x="244" y="361"/>
                    <a:pt x="244" y="361"/>
                  </a:cubicBezTo>
                  <a:lnTo>
                    <a:pt x="244" y="365"/>
                  </a:lnTo>
                  <a:close/>
                  <a:moveTo>
                    <a:pt x="212" y="365"/>
                  </a:moveTo>
                  <a:cubicBezTo>
                    <a:pt x="228" y="365"/>
                    <a:pt x="228" y="365"/>
                    <a:pt x="228" y="365"/>
                  </a:cubicBezTo>
                  <a:cubicBezTo>
                    <a:pt x="228" y="361"/>
                    <a:pt x="228" y="361"/>
                    <a:pt x="228" y="361"/>
                  </a:cubicBezTo>
                  <a:cubicBezTo>
                    <a:pt x="212" y="361"/>
                    <a:pt x="212" y="361"/>
                    <a:pt x="212" y="361"/>
                  </a:cubicBezTo>
                  <a:lnTo>
                    <a:pt x="212" y="365"/>
                  </a:lnTo>
                  <a:close/>
                  <a:moveTo>
                    <a:pt x="180" y="365"/>
                  </a:moveTo>
                  <a:cubicBezTo>
                    <a:pt x="196" y="365"/>
                    <a:pt x="196" y="365"/>
                    <a:pt x="196" y="365"/>
                  </a:cubicBezTo>
                  <a:cubicBezTo>
                    <a:pt x="196" y="361"/>
                    <a:pt x="196" y="361"/>
                    <a:pt x="196" y="361"/>
                  </a:cubicBezTo>
                  <a:cubicBezTo>
                    <a:pt x="180" y="361"/>
                    <a:pt x="180" y="361"/>
                    <a:pt x="180" y="361"/>
                  </a:cubicBezTo>
                  <a:lnTo>
                    <a:pt x="180" y="365"/>
                  </a:lnTo>
                  <a:close/>
                  <a:moveTo>
                    <a:pt x="148" y="365"/>
                  </a:moveTo>
                  <a:cubicBezTo>
                    <a:pt x="164" y="365"/>
                    <a:pt x="164" y="365"/>
                    <a:pt x="164" y="365"/>
                  </a:cubicBezTo>
                  <a:cubicBezTo>
                    <a:pt x="164" y="361"/>
                    <a:pt x="164" y="361"/>
                    <a:pt x="164" y="361"/>
                  </a:cubicBezTo>
                  <a:cubicBezTo>
                    <a:pt x="148" y="361"/>
                    <a:pt x="148" y="361"/>
                    <a:pt x="148" y="361"/>
                  </a:cubicBezTo>
                  <a:lnTo>
                    <a:pt x="148" y="365"/>
                  </a:lnTo>
                  <a:close/>
                  <a:moveTo>
                    <a:pt x="116" y="365"/>
                  </a:moveTo>
                  <a:cubicBezTo>
                    <a:pt x="132" y="365"/>
                    <a:pt x="132" y="365"/>
                    <a:pt x="132" y="365"/>
                  </a:cubicBezTo>
                  <a:cubicBezTo>
                    <a:pt x="132" y="361"/>
                    <a:pt x="132" y="361"/>
                    <a:pt x="132" y="361"/>
                  </a:cubicBezTo>
                  <a:cubicBezTo>
                    <a:pt x="116" y="361"/>
                    <a:pt x="116" y="361"/>
                    <a:pt x="116" y="361"/>
                  </a:cubicBezTo>
                  <a:lnTo>
                    <a:pt x="116" y="365"/>
                  </a:lnTo>
                  <a:close/>
                  <a:moveTo>
                    <a:pt x="84" y="365"/>
                  </a:moveTo>
                  <a:cubicBezTo>
                    <a:pt x="100" y="365"/>
                    <a:pt x="100" y="365"/>
                    <a:pt x="100" y="365"/>
                  </a:cubicBezTo>
                  <a:cubicBezTo>
                    <a:pt x="100" y="361"/>
                    <a:pt x="100" y="361"/>
                    <a:pt x="100" y="361"/>
                  </a:cubicBezTo>
                  <a:cubicBezTo>
                    <a:pt x="84" y="361"/>
                    <a:pt x="84" y="361"/>
                    <a:pt x="84" y="361"/>
                  </a:cubicBezTo>
                  <a:lnTo>
                    <a:pt x="84" y="365"/>
                  </a:lnTo>
                  <a:close/>
                  <a:moveTo>
                    <a:pt x="52" y="363"/>
                  </a:moveTo>
                  <a:cubicBezTo>
                    <a:pt x="57" y="364"/>
                    <a:pt x="63" y="365"/>
                    <a:pt x="68" y="365"/>
                  </a:cubicBezTo>
                  <a:cubicBezTo>
                    <a:pt x="68" y="361"/>
                    <a:pt x="68" y="361"/>
                    <a:pt x="68" y="361"/>
                  </a:cubicBezTo>
                  <a:cubicBezTo>
                    <a:pt x="63" y="361"/>
                    <a:pt x="58" y="360"/>
                    <a:pt x="53" y="359"/>
                  </a:cubicBezTo>
                  <a:lnTo>
                    <a:pt x="52" y="363"/>
                  </a:lnTo>
                  <a:close/>
                  <a:moveTo>
                    <a:pt x="23" y="347"/>
                  </a:moveTo>
                  <a:cubicBezTo>
                    <a:pt x="27" y="351"/>
                    <a:pt x="32" y="354"/>
                    <a:pt x="37" y="357"/>
                  </a:cubicBezTo>
                  <a:cubicBezTo>
                    <a:pt x="39" y="353"/>
                    <a:pt x="39" y="353"/>
                    <a:pt x="39" y="353"/>
                  </a:cubicBezTo>
                  <a:cubicBezTo>
                    <a:pt x="34" y="351"/>
                    <a:pt x="30" y="348"/>
                    <a:pt x="26" y="344"/>
                  </a:cubicBezTo>
                  <a:lnTo>
                    <a:pt x="23" y="347"/>
                  </a:lnTo>
                  <a:close/>
                  <a:moveTo>
                    <a:pt x="5" y="320"/>
                  </a:moveTo>
                  <a:cubicBezTo>
                    <a:pt x="7" y="326"/>
                    <a:pt x="9" y="330"/>
                    <a:pt x="12" y="335"/>
                  </a:cubicBezTo>
                  <a:cubicBezTo>
                    <a:pt x="16" y="333"/>
                    <a:pt x="16" y="333"/>
                    <a:pt x="16" y="333"/>
                  </a:cubicBezTo>
                  <a:cubicBezTo>
                    <a:pt x="13" y="328"/>
                    <a:pt x="10" y="324"/>
                    <a:pt x="8" y="319"/>
                  </a:cubicBezTo>
                  <a:lnTo>
                    <a:pt x="5" y="320"/>
                  </a:lnTo>
                  <a:close/>
                  <a:moveTo>
                    <a:pt x="0" y="288"/>
                  </a:moveTo>
                  <a:cubicBezTo>
                    <a:pt x="0" y="296"/>
                    <a:pt x="0" y="296"/>
                    <a:pt x="0" y="296"/>
                  </a:cubicBezTo>
                  <a:cubicBezTo>
                    <a:pt x="0" y="299"/>
                    <a:pt x="0" y="302"/>
                    <a:pt x="1" y="304"/>
                  </a:cubicBezTo>
                  <a:cubicBezTo>
                    <a:pt x="5" y="304"/>
                    <a:pt x="5" y="304"/>
                    <a:pt x="5" y="304"/>
                  </a:cubicBezTo>
                  <a:cubicBezTo>
                    <a:pt x="4" y="301"/>
                    <a:pt x="4" y="298"/>
                    <a:pt x="4" y="296"/>
                  </a:cubicBezTo>
                  <a:cubicBezTo>
                    <a:pt x="4" y="288"/>
                    <a:pt x="4" y="288"/>
                    <a:pt x="4" y="288"/>
                  </a:cubicBezTo>
                  <a:lnTo>
                    <a:pt x="0" y="288"/>
                  </a:lnTo>
                  <a:close/>
                  <a:moveTo>
                    <a:pt x="0" y="256"/>
                  </a:moveTo>
                  <a:cubicBezTo>
                    <a:pt x="0" y="272"/>
                    <a:pt x="0" y="272"/>
                    <a:pt x="0" y="272"/>
                  </a:cubicBezTo>
                  <a:cubicBezTo>
                    <a:pt x="4" y="272"/>
                    <a:pt x="4" y="272"/>
                    <a:pt x="4" y="272"/>
                  </a:cubicBezTo>
                  <a:cubicBezTo>
                    <a:pt x="4" y="256"/>
                    <a:pt x="4" y="256"/>
                    <a:pt x="4" y="256"/>
                  </a:cubicBezTo>
                  <a:lnTo>
                    <a:pt x="0" y="256"/>
                  </a:lnTo>
                  <a:close/>
                  <a:moveTo>
                    <a:pt x="0" y="224"/>
                  </a:moveTo>
                  <a:cubicBezTo>
                    <a:pt x="0" y="240"/>
                    <a:pt x="0" y="240"/>
                    <a:pt x="0" y="240"/>
                  </a:cubicBezTo>
                  <a:cubicBezTo>
                    <a:pt x="4" y="240"/>
                    <a:pt x="4" y="240"/>
                    <a:pt x="4" y="240"/>
                  </a:cubicBezTo>
                  <a:cubicBezTo>
                    <a:pt x="4" y="224"/>
                    <a:pt x="4" y="224"/>
                    <a:pt x="4" y="224"/>
                  </a:cubicBezTo>
                  <a:lnTo>
                    <a:pt x="0" y="224"/>
                  </a:lnTo>
                  <a:close/>
                  <a:moveTo>
                    <a:pt x="0" y="192"/>
                  </a:moveTo>
                  <a:cubicBezTo>
                    <a:pt x="0" y="208"/>
                    <a:pt x="0" y="208"/>
                    <a:pt x="0" y="208"/>
                  </a:cubicBezTo>
                  <a:cubicBezTo>
                    <a:pt x="4" y="208"/>
                    <a:pt x="4" y="208"/>
                    <a:pt x="4" y="208"/>
                  </a:cubicBezTo>
                  <a:cubicBezTo>
                    <a:pt x="4" y="192"/>
                    <a:pt x="4" y="192"/>
                    <a:pt x="4" y="192"/>
                  </a:cubicBezTo>
                  <a:lnTo>
                    <a:pt x="0" y="192"/>
                  </a:lnTo>
                  <a:close/>
                  <a:moveTo>
                    <a:pt x="0" y="160"/>
                  </a:moveTo>
                  <a:cubicBezTo>
                    <a:pt x="0" y="176"/>
                    <a:pt x="0" y="176"/>
                    <a:pt x="0" y="176"/>
                  </a:cubicBezTo>
                  <a:cubicBezTo>
                    <a:pt x="4" y="176"/>
                    <a:pt x="4" y="176"/>
                    <a:pt x="4" y="176"/>
                  </a:cubicBezTo>
                  <a:cubicBezTo>
                    <a:pt x="4" y="160"/>
                    <a:pt x="4" y="160"/>
                    <a:pt x="4" y="160"/>
                  </a:cubicBezTo>
                  <a:lnTo>
                    <a:pt x="0" y="160"/>
                  </a:lnTo>
                  <a:close/>
                  <a:moveTo>
                    <a:pt x="0" y="128"/>
                  </a:moveTo>
                  <a:cubicBezTo>
                    <a:pt x="0" y="144"/>
                    <a:pt x="0" y="144"/>
                    <a:pt x="0" y="144"/>
                  </a:cubicBezTo>
                  <a:cubicBezTo>
                    <a:pt x="4" y="144"/>
                    <a:pt x="4" y="144"/>
                    <a:pt x="4" y="144"/>
                  </a:cubicBezTo>
                  <a:cubicBezTo>
                    <a:pt x="4" y="128"/>
                    <a:pt x="4" y="128"/>
                    <a:pt x="4" y="128"/>
                  </a:cubicBezTo>
                  <a:lnTo>
                    <a:pt x="0" y="128"/>
                  </a:lnTo>
                  <a:close/>
                  <a:moveTo>
                    <a:pt x="0" y="96"/>
                  </a:moveTo>
                  <a:cubicBezTo>
                    <a:pt x="0" y="112"/>
                    <a:pt x="0" y="112"/>
                    <a:pt x="0" y="112"/>
                  </a:cubicBezTo>
                  <a:cubicBezTo>
                    <a:pt x="4" y="112"/>
                    <a:pt x="4" y="112"/>
                    <a:pt x="4" y="112"/>
                  </a:cubicBezTo>
                  <a:cubicBezTo>
                    <a:pt x="4" y="96"/>
                    <a:pt x="4" y="96"/>
                    <a:pt x="4" y="96"/>
                  </a:cubicBezTo>
                  <a:lnTo>
                    <a:pt x="0" y="96"/>
                  </a:lnTo>
                  <a:close/>
                  <a:moveTo>
                    <a:pt x="0" y="64"/>
                  </a:moveTo>
                  <a:cubicBezTo>
                    <a:pt x="0" y="80"/>
                    <a:pt x="0" y="80"/>
                    <a:pt x="0" y="80"/>
                  </a:cubicBezTo>
                  <a:cubicBezTo>
                    <a:pt x="4" y="80"/>
                    <a:pt x="4" y="80"/>
                    <a:pt x="4" y="80"/>
                  </a:cubicBezTo>
                  <a:cubicBezTo>
                    <a:pt x="4" y="64"/>
                    <a:pt x="4" y="64"/>
                    <a:pt x="4" y="64"/>
                  </a:cubicBezTo>
                  <a:lnTo>
                    <a:pt x="0" y="64"/>
                  </a:lnTo>
                  <a:close/>
                  <a:moveTo>
                    <a:pt x="0" y="32"/>
                  </a:moveTo>
                  <a:cubicBezTo>
                    <a:pt x="0" y="48"/>
                    <a:pt x="0" y="48"/>
                    <a:pt x="0" y="48"/>
                  </a:cubicBezTo>
                  <a:cubicBezTo>
                    <a:pt x="4" y="48"/>
                    <a:pt x="4" y="48"/>
                    <a:pt x="4" y="48"/>
                  </a:cubicBezTo>
                  <a:cubicBezTo>
                    <a:pt x="4" y="32"/>
                    <a:pt x="4" y="32"/>
                    <a:pt x="4" y="32"/>
                  </a:cubicBezTo>
                  <a:lnTo>
                    <a:pt x="0" y="32"/>
                  </a:lnTo>
                  <a:close/>
                  <a:moveTo>
                    <a:pt x="0" y="0"/>
                  </a:moveTo>
                  <a:cubicBezTo>
                    <a:pt x="0" y="16"/>
                    <a:pt x="0" y="16"/>
                    <a:pt x="0" y="16"/>
                  </a:cubicBezTo>
                  <a:cubicBezTo>
                    <a:pt x="4" y="16"/>
                    <a:pt x="4" y="16"/>
                    <a:pt x="4" y="16"/>
                  </a:cubicBezTo>
                  <a:cubicBezTo>
                    <a:pt x="4" y="0"/>
                    <a:pt x="4" y="0"/>
                    <a:pt x="4" y="0"/>
                  </a:cubicBezTo>
                  <a:lnTo>
                    <a:pt x="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2" name="Freeform 685"/>
            <p:cNvSpPr>
              <a:spLocks/>
            </p:cNvSpPr>
            <p:nvPr/>
          </p:nvSpPr>
          <p:spPr bwMode="auto">
            <a:xfrm>
              <a:off x="1283" y="2880"/>
              <a:ext cx="293" cy="120"/>
            </a:xfrm>
            <a:custGeom>
              <a:avLst/>
              <a:gdLst>
                <a:gd name="T0" fmla="*/ 124 w 124"/>
                <a:gd name="T1" fmla="*/ 51 h 51"/>
                <a:gd name="T2" fmla="*/ 124 w 124"/>
                <a:gd name="T3" fmla="*/ 27 h 51"/>
                <a:gd name="T4" fmla="*/ 96 w 124"/>
                <a:gd name="T5" fmla="*/ 0 h 51"/>
                <a:gd name="T6" fmla="*/ 27 w 124"/>
                <a:gd name="T7" fmla="*/ 0 h 51"/>
                <a:gd name="T8" fmla="*/ 0 w 124"/>
                <a:gd name="T9" fmla="*/ 27 h 51"/>
                <a:gd name="T10" fmla="*/ 0 w 124"/>
                <a:gd name="T11" fmla="*/ 51 h 51"/>
                <a:gd name="T12" fmla="*/ 124 w 124"/>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124" h="51">
                  <a:moveTo>
                    <a:pt x="124" y="51"/>
                  </a:moveTo>
                  <a:cubicBezTo>
                    <a:pt x="124" y="27"/>
                    <a:pt x="124" y="27"/>
                    <a:pt x="124" y="27"/>
                  </a:cubicBezTo>
                  <a:cubicBezTo>
                    <a:pt x="124" y="12"/>
                    <a:pt x="111" y="0"/>
                    <a:pt x="96" y="0"/>
                  </a:cubicBezTo>
                  <a:cubicBezTo>
                    <a:pt x="27" y="0"/>
                    <a:pt x="27" y="0"/>
                    <a:pt x="27" y="0"/>
                  </a:cubicBezTo>
                  <a:cubicBezTo>
                    <a:pt x="12" y="0"/>
                    <a:pt x="0" y="12"/>
                    <a:pt x="0" y="27"/>
                  </a:cubicBezTo>
                  <a:cubicBezTo>
                    <a:pt x="0" y="51"/>
                    <a:pt x="0" y="51"/>
                    <a:pt x="0" y="51"/>
                  </a:cubicBezTo>
                  <a:lnTo>
                    <a:pt x="124" y="51"/>
                  </a:lnTo>
                  <a:close/>
                </a:path>
              </a:pathLst>
            </a:custGeom>
            <a:solidFill>
              <a:srgbClr val="DE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3" name="Oval 686"/>
            <p:cNvSpPr>
              <a:spLocks noChangeArrowheads="1"/>
            </p:cNvSpPr>
            <p:nvPr/>
          </p:nvSpPr>
          <p:spPr bwMode="auto">
            <a:xfrm>
              <a:off x="1638" y="1578"/>
              <a:ext cx="1708" cy="1709"/>
            </a:xfrm>
            <a:prstGeom prst="ellipse">
              <a:avLst/>
            </a:prstGeom>
            <a:solidFill>
              <a:srgbClr val="DF29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4" name="Oval 687"/>
            <p:cNvSpPr>
              <a:spLocks noChangeArrowheads="1"/>
            </p:cNvSpPr>
            <p:nvPr/>
          </p:nvSpPr>
          <p:spPr bwMode="auto">
            <a:xfrm>
              <a:off x="1829" y="1770"/>
              <a:ext cx="1325" cy="1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5" name="Oval 688"/>
            <p:cNvSpPr>
              <a:spLocks noChangeArrowheads="1"/>
            </p:cNvSpPr>
            <p:nvPr/>
          </p:nvSpPr>
          <p:spPr bwMode="auto">
            <a:xfrm>
              <a:off x="2002" y="1943"/>
              <a:ext cx="980" cy="979"/>
            </a:xfrm>
            <a:prstGeom prst="ellipse">
              <a:avLst/>
            </a:prstGeom>
            <a:solidFill>
              <a:srgbClr val="DF29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6" name="Oval 689"/>
            <p:cNvSpPr>
              <a:spLocks noChangeArrowheads="1"/>
            </p:cNvSpPr>
            <p:nvPr/>
          </p:nvSpPr>
          <p:spPr bwMode="auto">
            <a:xfrm>
              <a:off x="2175" y="2115"/>
              <a:ext cx="634" cy="63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7" name="Oval 690"/>
            <p:cNvSpPr>
              <a:spLocks noChangeArrowheads="1"/>
            </p:cNvSpPr>
            <p:nvPr/>
          </p:nvSpPr>
          <p:spPr bwMode="auto">
            <a:xfrm>
              <a:off x="2348" y="2288"/>
              <a:ext cx="288" cy="289"/>
            </a:xfrm>
            <a:prstGeom prst="ellipse">
              <a:avLst/>
            </a:prstGeom>
            <a:solidFill>
              <a:srgbClr val="DF29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8" name="Freeform 691"/>
            <p:cNvSpPr>
              <a:spLocks/>
            </p:cNvSpPr>
            <p:nvPr/>
          </p:nvSpPr>
          <p:spPr bwMode="auto">
            <a:xfrm>
              <a:off x="2492" y="1749"/>
              <a:ext cx="696" cy="695"/>
            </a:xfrm>
            <a:custGeom>
              <a:avLst/>
              <a:gdLst>
                <a:gd name="T0" fmla="*/ 591 w 696"/>
                <a:gd name="T1" fmla="*/ 253 h 695"/>
                <a:gd name="T2" fmla="*/ 696 w 696"/>
                <a:gd name="T3" fmla="*/ 149 h 695"/>
                <a:gd name="T4" fmla="*/ 580 w 696"/>
                <a:gd name="T5" fmla="*/ 118 h 695"/>
                <a:gd name="T6" fmla="*/ 547 w 696"/>
                <a:gd name="T7" fmla="*/ 0 h 695"/>
                <a:gd name="T8" fmla="*/ 442 w 696"/>
                <a:gd name="T9" fmla="*/ 104 h 695"/>
                <a:gd name="T10" fmla="*/ 468 w 696"/>
                <a:gd name="T11" fmla="*/ 201 h 695"/>
                <a:gd name="T12" fmla="*/ 116 w 696"/>
                <a:gd name="T13" fmla="*/ 553 h 695"/>
                <a:gd name="T14" fmla="*/ 66 w 696"/>
                <a:gd name="T15" fmla="*/ 454 h 695"/>
                <a:gd name="T16" fmla="*/ 33 w 696"/>
                <a:gd name="T17" fmla="*/ 575 h 695"/>
                <a:gd name="T18" fmla="*/ 0 w 696"/>
                <a:gd name="T19" fmla="*/ 695 h 695"/>
                <a:gd name="T20" fmla="*/ 123 w 696"/>
                <a:gd name="T21" fmla="*/ 665 h 695"/>
                <a:gd name="T22" fmla="*/ 244 w 696"/>
                <a:gd name="T23" fmla="*/ 631 h 695"/>
                <a:gd name="T24" fmla="*/ 144 w 696"/>
                <a:gd name="T25" fmla="*/ 582 h 695"/>
                <a:gd name="T26" fmla="*/ 497 w 696"/>
                <a:gd name="T27" fmla="*/ 227 h 695"/>
                <a:gd name="T28" fmla="*/ 591 w 696"/>
                <a:gd name="T29" fmla="*/ 253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6" h="695">
                  <a:moveTo>
                    <a:pt x="591" y="253"/>
                  </a:moveTo>
                  <a:lnTo>
                    <a:pt x="696" y="149"/>
                  </a:lnTo>
                  <a:lnTo>
                    <a:pt x="580" y="118"/>
                  </a:lnTo>
                  <a:lnTo>
                    <a:pt x="547" y="0"/>
                  </a:lnTo>
                  <a:lnTo>
                    <a:pt x="442" y="104"/>
                  </a:lnTo>
                  <a:lnTo>
                    <a:pt x="468" y="201"/>
                  </a:lnTo>
                  <a:lnTo>
                    <a:pt x="116" y="553"/>
                  </a:lnTo>
                  <a:lnTo>
                    <a:pt x="66" y="454"/>
                  </a:lnTo>
                  <a:lnTo>
                    <a:pt x="33" y="575"/>
                  </a:lnTo>
                  <a:lnTo>
                    <a:pt x="0" y="695"/>
                  </a:lnTo>
                  <a:lnTo>
                    <a:pt x="123" y="665"/>
                  </a:lnTo>
                  <a:lnTo>
                    <a:pt x="244" y="631"/>
                  </a:lnTo>
                  <a:lnTo>
                    <a:pt x="144" y="582"/>
                  </a:lnTo>
                  <a:lnTo>
                    <a:pt x="497" y="227"/>
                  </a:lnTo>
                  <a:lnTo>
                    <a:pt x="591" y="253"/>
                  </a:lnTo>
                  <a:close/>
                </a:path>
              </a:pathLst>
            </a:custGeom>
            <a:solidFill>
              <a:srgbClr val="F99B1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9" name="Freeform 692"/>
            <p:cNvSpPr>
              <a:spLocks/>
            </p:cNvSpPr>
            <p:nvPr/>
          </p:nvSpPr>
          <p:spPr bwMode="auto">
            <a:xfrm>
              <a:off x="2492" y="1749"/>
              <a:ext cx="580" cy="695"/>
            </a:xfrm>
            <a:custGeom>
              <a:avLst/>
              <a:gdLst>
                <a:gd name="T0" fmla="*/ 580 w 580"/>
                <a:gd name="T1" fmla="*/ 118 h 695"/>
                <a:gd name="T2" fmla="*/ 547 w 580"/>
                <a:gd name="T3" fmla="*/ 0 h 695"/>
                <a:gd name="T4" fmla="*/ 442 w 580"/>
                <a:gd name="T5" fmla="*/ 104 h 695"/>
                <a:gd name="T6" fmla="*/ 468 w 580"/>
                <a:gd name="T7" fmla="*/ 201 h 695"/>
                <a:gd name="T8" fmla="*/ 116 w 580"/>
                <a:gd name="T9" fmla="*/ 553 h 695"/>
                <a:gd name="T10" fmla="*/ 66 w 580"/>
                <a:gd name="T11" fmla="*/ 454 h 695"/>
                <a:gd name="T12" fmla="*/ 33 w 580"/>
                <a:gd name="T13" fmla="*/ 575 h 695"/>
                <a:gd name="T14" fmla="*/ 0 w 580"/>
                <a:gd name="T15" fmla="*/ 695 h 695"/>
                <a:gd name="T16" fmla="*/ 580 w 580"/>
                <a:gd name="T17" fmla="*/ 118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695">
                  <a:moveTo>
                    <a:pt x="580" y="118"/>
                  </a:moveTo>
                  <a:lnTo>
                    <a:pt x="547" y="0"/>
                  </a:lnTo>
                  <a:lnTo>
                    <a:pt x="442" y="104"/>
                  </a:lnTo>
                  <a:lnTo>
                    <a:pt x="468" y="201"/>
                  </a:lnTo>
                  <a:lnTo>
                    <a:pt x="116" y="553"/>
                  </a:lnTo>
                  <a:lnTo>
                    <a:pt x="66" y="454"/>
                  </a:lnTo>
                  <a:lnTo>
                    <a:pt x="33" y="575"/>
                  </a:lnTo>
                  <a:lnTo>
                    <a:pt x="0" y="695"/>
                  </a:lnTo>
                  <a:lnTo>
                    <a:pt x="580" y="118"/>
                  </a:lnTo>
                  <a:close/>
                </a:path>
              </a:pathLst>
            </a:custGeom>
            <a:solidFill>
              <a:srgbClr val="FEC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0" name="Freeform 693"/>
            <p:cNvSpPr>
              <a:spLocks/>
            </p:cNvSpPr>
            <p:nvPr/>
          </p:nvSpPr>
          <p:spPr bwMode="auto">
            <a:xfrm>
              <a:off x="405" y="3157"/>
              <a:ext cx="627" cy="87"/>
            </a:xfrm>
            <a:custGeom>
              <a:avLst/>
              <a:gdLst>
                <a:gd name="T0" fmla="*/ 229 w 265"/>
                <a:gd name="T1" fmla="*/ 0 h 37"/>
                <a:gd name="T2" fmla="*/ 37 w 265"/>
                <a:gd name="T3" fmla="*/ 0 h 37"/>
                <a:gd name="T4" fmla="*/ 0 w 265"/>
                <a:gd name="T5" fmla="*/ 37 h 37"/>
                <a:gd name="T6" fmla="*/ 265 w 265"/>
                <a:gd name="T7" fmla="*/ 37 h 37"/>
                <a:gd name="T8" fmla="*/ 229 w 265"/>
                <a:gd name="T9" fmla="*/ 0 h 37"/>
              </a:gdLst>
              <a:ahLst/>
              <a:cxnLst>
                <a:cxn ang="0">
                  <a:pos x="T0" y="T1"/>
                </a:cxn>
                <a:cxn ang="0">
                  <a:pos x="T2" y="T3"/>
                </a:cxn>
                <a:cxn ang="0">
                  <a:pos x="T4" y="T5"/>
                </a:cxn>
                <a:cxn ang="0">
                  <a:pos x="T6" y="T7"/>
                </a:cxn>
                <a:cxn ang="0">
                  <a:pos x="T8" y="T9"/>
                </a:cxn>
              </a:cxnLst>
              <a:rect l="0" t="0" r="r" b="b"/>
              <a:pathLst>
                <a:path w="265" h="37">
                  <a:moveTo>
                    <a:pt x="229" y="0"/>
                  </a:moveTo>
                  <a:cubicBezTo>
                    <a:pt x="37" y="0"/>
                    <a:pt x="37" y="0"/>
                    <a:pt x="37" y="0"/>
                  </a:cubicBezTo>
                  <a:cubicBezTo>
                    <a:pt x="37" y="20"/>
                    <a:pt x="20" y="37"/>
                    <a:pt x="0" y="37"/>
                  </a:cubicBezTo>
                  <a:cubicBezTo>
                    <a:pt x="265" y="37"/>
                    <a:pt x="265" y="37"/>
                    <a:pt x="265" y="37"/>
                  </a:cubicBezTo>
                  <a:cubicBezTo>
                    <a:pt x="245" y="37"/>
                    <a:pt x="229" y="20"/>
                    <a:pt x="22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1" name="Rectangle 694"/>
            <p:cNvSpPr>
              <a:spLocks noChangeArrowheads="1"/>
            </p:cNvSpPr>
            <p:nvPr/>
          </p:nvSpPr>
          <p:spPr bwMode="auto">
            <a:xfrm>
              <a:off x="426" y="3306"/>
              <a:ext cx="584" cy="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2" name="Oval 695"/>
            <p:cNvSpPr>
              <a:spLocks noChangeArrowheads="1"/>
            </p:cNvSpPr>
            <p:nvPr/>
          </p:nvSpPr>
          <p:spPr bwMode="auto">
            <a:xfrm>
              <a:off x="530" y="2295"/>
              <a:ext cx="364" cy="36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3" name="Freeform 696"/>
            <p:cNvSpPr>
              <a:spLocks/>
            </p:cNvSpPr>
            <p:nvPr/>
          </p:nvSpPr>
          <p:spPr bwMode="auto">
            <a:xfrm>
              <a:off x="554" y="2319"/>
              <a:ext cx="340" cy="341"/>
            </a:xfrm>
            <a:custGeom>
              <a:avLst/>
              <a:gdLst>
                <a:gd name="T0" fmla="*/ 105 w 144"/>
                <a:gd name="T1" fmla="*/ 0 h 144"/>
                <a:gd name="T2" fmla="*/ 126 w 144"/>
                <a:gd name="T3" fmla="*/ 52 h 144"/>
                <a:gd name="T4" fmla="*/ 52 w 144"/>
                <a:gd name="T5" fmla="*/ 127 h 144"/>
                <a:gd name="T6" fmla="*/ 0 w 144"/>
                <a:gd name="T7" fmla="*/ 105 h 144"/>
                <a:gd name="T8" fmla="*/ 67 w 144"/>
                <a:gd name="T9" fmla="*/ 144 h 144"/>
                <a:gd name="T10" fmla="*/ 144 w 144"/>
                <a:gd name="T11" fmla="*/ 67 h 144"/>
                <a:gd name="T12" fmla="*/ 105 w 144"/>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144" h="144">
                  <a:moveTo>
                    <a:pt x="105" y="0"/>
                  </a:moveTo>
                  <a:cubicBezTo>
                    <a:pt x="118" y="14"/>
                    <a:pt x="126" y="32"/>
                    <a:pt x="126" y="52"/>
                  </a:cubicBezTo>
                  <a:cubicBezTo>
                    <a:pt x="126" y="93"/>
                    <a:pt x="93" y="127"/>
                    <a:pt x="52" y="127"/>
                  </a:cubicBezTo>
                  <a:cubicBezTo>
                    <a:pt x="32" y="127"/>
                    <a:pt x="13" y="119"/>
                    <a:pt x="0" y="105"/>
                  </a:cubicBezTo>
                  <a:cubicBezTo>
                    <a:pt x="13" y="129"/>
                    <a:pt x="38" y="144"/>
                    <a:pt x="67" y="144"/>
                  </a:cubicBezTo>
                  <a:cubicBezTo>
                    <a:pt x="110" y="144"/>
                    <a:pt x="144" y="110"/>
                    <a:pt x="144" y="67"/>
                  </a:cubicBezTo>
                  <a:cubicBezTo>
                    <a:pt x="144" y="38"/>
                    <a:pt x="129" y="13"/>
                    <a:pt x="105" y="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4" name="Freeform 697"/>
            <p:cNvSpPr>
              <a:spLocks/>
            </p:cNvSpPr>
            <p:nvPr/>
          </p:nvSpPr>
          <p:spPr bwMode="auto">
            <a:xfrm>
              <a:off x="530" y="2648"/>
              <a:ext cx="364" cy="40"/>
            </a:xfrm>
            <a:custGeom>
              <a:avLst/>
              <a:gdLst>
                <a:gd name="T0" fmla="*/ 154 w 154"/>
                <a:gd name="T1" fmla="*/ 9 h 17"/>
                <a:gd name="T2" fmla="*/ 152 w 154"/>
                <a:gd name="T3" fmla="*/ 15 h 17"/>
                <a:gd name="T4" fmla="*/ 146 w 154"/>
                <a:gd name="T5" fmla="*/ 17 h 17"/>
                <a:gd name="T6" fmla="*/ 8 w 154"/>
                <a:gd name="T7" fmla="*/ 17 h 17"/>
                <a:gd name="T8" fmla="*/ 2 w 154"/>
                <a:gd name="T9" fmla="*/ 15 h 17"/>
                <a:gd name="T10" fmla="*/ 0 w 154"/>
                <a:gd name="T11" fmla="*/ 9 h 17"/>
                <a:gd name="T12" fmla="*/ 0 w 154"/>
                <a:gd name="T13" fmla="*/ 8 h 17"/>
                <a:gd name="T14" fmla="*/ 2 w 154"/>
                <a:gd name="T15" fmla="*/ 3 h 17"/>
                <a:gd name="T16" fmla="*/ 8 w 154"/>
                <a:gd name="T17" fmla="*/ 0 h 17"/>
                <a:gd name="T18" fmla="*/ 146 w 154"/>
                <a:gd name="T19" fmla="*/ 0 h 17"/>
                <a:gd name="T20" fmla="*/ 152 w 154"/>
                <a:gd name="T21" fmla="*/ 3 h 17"/>
                <a:gd name="T22" fmla="*/ 154 w 154"/>
                <a:gd name="T23" fmla="*/ 8 h 17"/>
                <a:gd name="T24" fmla="*/ 154 w 154"/>
                <a:gd name="T25"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4" h="17">
                  <a:moveTo>
                    <a:pt x="154" y="9"/>
                  </a:moveTo>
                  <a:cubicBezTo>
                    <a:pt x="154" y="11"/>
                    <a:pt x="153" y="14"/>
                    <a:pt x="152" y="15"/>
                  </a:cubicBezTo>
                  <a:cubicBezTo>
                    <a:pt x="150" y="17"/>
                    <a:pt x="148" y="17"/>
                    <a:pt x="146" y="17"/>
                  </a:cubicBezTo>
                  <a:cubicBezTo>
                    <a:pt x="8" y="17"/>
                    <a:pt x="8" y="17"/>
                    <a:pt x="8" y="17"/>
                  </a:cubicBezTo>
                  <a:cubicBezTo>
                    <a:pt x="6" y="17"/>
                    <a:pt x="4" y="17"/>
                    <a:pt x="2" y="15"/>
                  </a:cubicBezTo>
                  <a:cubicBezTo>
                    <a:pt x="0" y="14"/>
                    <a:pt x="0" y="11"/>
                    <a:pt x="0" y="9"/>
                  </a:cubicBezTo>
                  <a:cubicBezTo>
                    <a:pt x="0" y="8"/>
                    <a:pt x="0" y="8"/>
                    <a:pt x="0" y="8"/>
                  </a:cubicBezTo>
                  <a:cubicBezTo>
                    <a:pt x="0" y="6"/>
                    <a:pt x="0" y="4"/>
                    <a:pt x="2" y="3"/>
                  </a:cubicBezTo>
                  <a:cubicBezTo>
                    <a:pt x="4" y="1"/>
                    <a:pt x="6" y="0"/>
                    <a:pt x="8" y="0"/>
                  </a:cubicBezTo>
                  <a:cubicBezTo>
                    <a:pt x="146" y="0"/>
                    <a:pt x="146" y="0"/>
                    <a:pt x="146" y="0"/>
                  </a:cubicBezTo>
                  <a:cubicBezTo>
                    <a:pt x="148" y="0"/>
                    <a:pt x="150" y="1"/>
                    <a:pt x="152" y="3"/>
                  </a:cubicBezTo>
                  <a:cubicBezTo>
                    <a:pt x="153" y="4"/>
                    <a:pt x="154" y="6"/>
                    <a:pt x="154" y="8"/>
                  </a:cubicBezTo>
                  <a:lnTo>
                    <a:pt x="154" y="9"/>
                  </a:lnTo>
                  <a:close/>
                </a:path>
              </a:pathLst>
            </a:custGeom>
            <a:solidFill>
              <a:srgbClr val="DE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5" name="Freeform 698"/>
            <p:cNvSpPr>
              <a:spLocks/>
            </p:cNvSpPr>
            <p:nvPr/>
          </p:nvSpPr>
          <p:spPr bwMode="auto">
            <a:xfrm>
              <a:off x="492" y="2688"/>
              <a:ext cx="440" cy="438"/>
            </a:xfrm>
            <a:custGeom>
              <a:avLst/>
              <a:gdLst>
                <a:gd name="T0" fmla="*/ 119 w 186"/>
                <a:gd name="T1" fmla="*/ 50 h 185"/>
                <a:gd name="T2" fmla="*/ 119 w 186"/>
                <a:gd name="T3" fmla="*/ 35 h 185"/>
                <a:gd name="T4" fmla="*/ 154 w 186"/>
                <a:gd name="T5" fmla="*/ 0 h 185"/>
                <a:gd name="T6" fmla="*/ 119 w 186"/>
                <a:gd name="T7" fmla="*/ 0 h 185"/>
                <a:gd name="T8" fmla="*/ 67 w 186"/>
                <a:gd name="T9" fmla="*/ 0 h 185"/>
                <a:gd name="T10" fmla="*/ 32 w 186"/>
                <a:gd name="T11" fmla="*/ 0 h 185"/>
                <a:gd name="T12" fmla="*/ 67 w 186"/>
                <a:gd name="T13" fmla="*/ 35 h 185"/>
                <a:gd name="T14" fmla="*/ 67 w 186"/>
                <a:gd name="T15" fmla="*/ 50 h 185"/>
                <a:gd name="T16" fmla="*/ 0 w 186"/>
                <a:gd name="T17" fmla="*/ 185 h 185"/>
                <a:gd name="T18" fmla="*/ 67 w 186"/>
                <a:gd name="T19" fmla="*/ 185 h 185"/>
                <a:gd name="T20" fmla="*/ 119 w 186"/>
                <a:gd name="T21" fmla="*/ 185 h 185"/>
                <a:gd name="T22" fmla="*/ 186 w 186"/>
                <a:gd name="T23" fmla="*/ 185 h 185"/>
                <a:gd name="T24" fmla="*/ 119 w 186"/>
                <a:gd name="T25" fmla="*/ 5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185">
                  <a:moveTo>
                    <a:pt x="119" y="50"/>
                  </a:moveTo>
                  <a:cubicBezTo>
                    <a:pt x="119" y="35"/>
                    <a:pt x="119" y="35"/>
                    <a:pt x="119" y="35"/>
                  </a:cubicBezTo>
                  <a:cubicBezTo>
                    <a:pt x="119" y="16"/>
                    <a:pt x="134" y="0"/>
                    <a:pt x="154" y="0"/>
                  </a:cubicBezTo>
                  <a:cubicBezTo>
                    <a:pt x="119" y="0"/>
                    <a:pt x="119" y="0"/>
                    <a:pt x="119" y="0"/>
                  </a:cubicBezTo>
                  <a:cubicBezTo>
                    <a:pt x="67" y="0"/>
                    <a:pt x="67" y="0"/>
                    <a:pt x="67" y="0"/>
                  </a:cubicBezTo>
                  <a:cubicBezTo>
                    <a:pt x="32" y="0"/>
                    <a:pt x="32" y="0"/>
                    <a:pt x="32" y="0"/>
                  </a:cubicBezTo>
                  <a:cubicBezTo>
                    <a:pt x="52" y="0"/>
                    <a:pt x="67" y="16"/>
                    <a:pt x="67" y="35"/>
                  </a:cubicBezTo>
                  <a:cubicBezTo>
                    <a:pt x="67" y="50"/>
                    <a:pt x="67" y="50"/>
                    <a:pt x="67" y="50"/>
                  </a:cubicBezTo>
                  <a:cubicBezTo>
                    <a:pt x="67" y="105"/>
                    <a:pt x="41" y="154"/>
                    <a:pt x="0" y="185"/>
                  </a:cubicBezTo>
                  <a:cubicBezTo>
                    <a:pt x="67" y="185"/>
                    <a:pt x="67" y="185"/>
                    <a:pt x="67" y="185"/>
                  </a:cubicBezTo>
                  <a:cubicBezTo>
                    <a:pt x="119" y="185"/>
                    <a:pt x="119" y="185"/>
                    <a:pt x="119" y="185"/>
                  </a:cubicBezTo>
                  <a:cubicBezTo>
                    <a:pt x="186" y="185"/>
                    <a:pt x="186" y="185"/>
                    <a:pt x="186" y="185"/>
                  </a:cubicBezTo>
                  <a:cubicBezTo>
                    <a:pt x="145" y="154"/>
                    <a:pt x="119" y="105"/>
                    <a:pt x="119" y="5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6" name="Freeform 699"/>
            <p:cNvSpPr>
              <a:spLocks/>
            </p:cNvSpPr>
            <p:nvPr/>
          </p:nvSpPr>
          <p:spPr bwMode="auto">
            <a:xfrm>
              <a:off x="743" y="2688"/>
              <a:ext cx="189" cy="438"/>
            </a:xfrm>
            <a:custGeom>
              <a:avLst/>
              <a:gdLst>
                <a:gd name="T0" fmla="*/ 13 w 80"/>
                <a:gd name="T1" fmla="*/ 50 h 185"/>
                <a:gd name="T2" fmla="*/ 13 w 80"/>
                <a:gd name="T3" fmla="*/ 35 h 185"/>
                <a:gd name="T4" fmla="*/ 48 w 80"/>
                <a:gd name="T5" fmla="*/ 0 h 185"/>
                <a:gd name="T6" fmla="*/ 35 w 80"/>
                <a:gd name="T7" fmla="*/ 0 h 185"/>
                <a:gd name="T8" fmla="*/ 0 w 80"/>
                <a:gd name="T9" fmla="*/ 35 h 185"/>
                <a:gd name="T10" fmla="*/ 0 w 80"/>
                <a:gd name="T11" fmla="*/ 50 h 185"/>
                <a:gd name="T12" fmla="*/ 68 w 80"/>
                <a:gd name="T13" fmla="*/ 185 h 185"/>
                <a:gd name="T14" fmla="*/ 80 w 80"/>
                <a:gd name="T15" fmla="*/ 185 h 185"/>
                <a:gd name="T16" fmla="*/ 13 w 80"/>
                <a:gd name="T17" fmla="*/ 5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185">
                  <a:moveTo>
                    <a:pt x="13" y="50"/>
                  </a:moveTo>
                  <a:cubicBezTo>
                    <a:pt x="13" y="35"/>
                    <a:pt x="13" y="35"/>
                    <a:pt x="13" y="35"/>
                  </a:cubicBezTo>
                  <a:cubicBezTo>
                    <a:pt x="13" y="16"/>
                    <a:pt x="28" y="0"/>
                    <a:pt x="48" y="0"/>
                  </a:cubicBezTo>
                  <a:cubicBezTo>
                    <a:pt x="35" y="0"/>
                    <a:pt x="35" y="0"/>
                    <a:pt x="35" y="0"/>
                  </a:cubicBezTo>
                  <a:cubicBezTo>
                    <a:pt x="16" y="0"/>
                    <a:pt x="0" y="16"/>
                    <a:pt x="0" y="35"/>
                  </a:cubicBezTo>
                  <a:cubicBezTo>
                    <a:pt x="0" y="50"/>
                    <a:pt x="0" y="50"/>
                    <a:pt x="0" y="50"/>
                  </a:cubicBezTo>
                  <a:cubicBezTo>
                    <a:pt x="0" y="105"/>
                    <a:pt x="27" y="154"/>
                    <a:pt x="68" y="185"/>
                  </a:cubicBezTo>
                  <a:cubicBezTo>
                    <a:pt x="80" y="185"/>
                    <a:pt x="80" y="185"/>
                    <a:pt x="80" y="185"/>
                  </a:cubicBezTo>
                  <a:cubicBezTo>
                    <a:pt x="39" y="154"/>
                    <a:pt x="13" y="105"/>
                    <a:pt x="13" y="50"/>
                  </a:cubicBezTo>
                  <a:close/>
                </a:path>
              </a:pathLst>
            </a:custGeom>
            <a:solidFill>
              <a:srgbClr val="F1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7" name="Freeform 700"/>
            <p:cNvSpPr>
              <a:spLocks/>
            </p:cNvSpPr>
            <p:nvPr/>
          </p:nvSpPr>
          <p:spPr bwMode="auto">
            <a:xfrm>
              <a:off x="471" y="3126"/>
              <a:ext cx="494" cy="31"/>
            </a:xfrm>
            <a:custGeom>
              <a:avLst/>
              <a:gdLst>
                <a:gd name="T0" fmla="*/ 209 w 209"/>
                <a:gd name="T1" fmla="*/ 7 h 13"/>
                <a:gd name="T2" fmla="*/ 207 w 209"/>
                <a:gd name="T3" fmla="*/ 11 h 13"/>
                <a:gd name="T4" fmla="*/ 202 w 209"/>
                <a:gd name="T5" fmla="*/ 13 h 13"/>
                <a:gd name="T6" fmla="*/ 7 w 209"/>
                <a:gd name="T7" fmla="*/ 13 h 13"/>
                <a:gd name="T8" fmla="*/ 2 w 209"/>
                <a:gd name="T9" fmla="*/ 11 h 13"/>
                <a:gd name="T10" fmla="*/ 0 w 209"/>
                <a:gd name="T11" fmla="*/ 7 h 13"/>
                <a:gd name="T12" fmla="*/ 2 w 209"/>
                <a:gd name="T13" fmla="*/ 2 h 13"/>
                <a:gd name="T14" fmla="*/ 7 w 209"/>
                <a:gd name="T15" fmla="*/ 0 h 13"/>
                <a:gd name="T16" fmla="*/ 202 w 209"/>
                <a:gd name="T17" fmla="*/ 0 h 13"/>
                <a:gd name="T18" fmla="*/ 207 w 209"/>
                <a:gd name="T19" fmla="*/ 2 h 13"/>
                <a:gd name="T20" fmla="*/ 209 w 209"/>
                <a:gd name="T21"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3">
                  <a:moveTo>
                    <a:pt x="209" y="7"/>
                  </a:moveTo>
                  <a:cubicBezTo>
                    <a:pt x="209" y="8"/>
                    <a:pt x="208" y="10"/>
                    <a:pt x="207" y="11"/>
                  </a:cubicBezTo>
                  <a:cubicBezTo>
                    <a:pt x="206" y="13"/>
                    <a:pt x="204" y="13"/>
                    <a:pt x="202" y="13"/>
                  </a:cubicBezTo>
                  <a:cubicBezTo>
                    <a:pt x="7" y="13"/>
                    <a:pt x="7" y="13"/>
                    <a:pt x="7" y="13"/>
                  </a:cubicBezTo>
                  <a:cubicBezTo>
                    <a:pt x="5" y="13"/>
                    <a:pt x="3" y="13"/>
                    <a:pt x="2" y="11"/>
                  </a:cubicBezTo>
                  <a:cubicBezTo>
                    <a:pt x="1" y="10"/>
                    <a:pt x="0" y="8"/>
                    <a:pt x="0" y="7"/>
                  </a:cubicBezTo>
                  <a:cubicBezTo>
                    <a:pt x="0" y="5"/>
                    <a:pt x="1" y="3"/>
                    <a:pt x="2" y="2"/>
                  </a:cubicBezTo>
                  <a:cubicBezTo>
                    <a:pt x="3" y="1"/>
                    <a:pt x="5" y="0"/>
                    <a:pt x="7" y="0"/>
                  </a:cubicBezTo>
                  <a:cubicBezTo>
                    <a:pt x="202" y="0"/>
                    <a:pt x="202" y="0"/>
                    <a:pt x="202" y="0"/>
                  </a:cubicBezTo>
                  <a:cubicBezTo>
                    <a:pt x="204" y="0"/>
                    <a:pt x="206" y="1"/>
                    <a:pt x="207" y="2"/>
                  </a:cubicBezTo>
                  <a:cubicBezTo>
                    <a:pt x="208" y="3"/>
                    <a:pt x="209" y="5"/>
                    <a:pt x="209" y="7"/>
                  </a:cubicBezTo>
                  <a:close/>
                </a:path>
              </a:pathLst>
            </a:custGeom>
            <a:solidFill>
              <a:srgbClr val="DE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8" name="Freeform 701"/>
            <p:cNvSpPr>
              <a:spLocks/>
            </p:cNvSpPr>
            <p:nvPr/>
          </p:nvSpPr>
          <p:spPr bwMode="auto">
            <a:xfrm>
              <a:off x="405" y="3244"/>
              <a:ext cx="627" cy="62"/>
            </a:xfrm>
            <a:custGeom>
              <a:avLst/>
              <a:gdLst>
                <a:gd name="T0" fmla="*/ 0 w 265"/>
                <a:gd name="T1" fmla="*/ 0 h 26"/>
                <a:gd name="T2" fmla="*/ 0 w 265"/>
                <a:gd name="T3" fmla="*/ 17 h 26"/>
                <a:gd name="T4" fmla="*/ 3 w 265"/>
                <a:gd name="T5" fmla="*/ 24 h 26"/>
                <a:gd name="T6" fmla="*/ 9 w 265"/>
                <a:gd name="T7" fmla="*/ 26 h 26"/>
                <a:gd name="T8" fmla="*/ 256 w 265"/>
                <a:gd name="T9" fmla="*/ 26 h 26"/>
                <a:gd name="T10" fmla="*/ 262 w 265"/>
                <a:gd name="T11" fmla="*/ 24 h 26"/>
                <a:gd name="T12" fmla="*/ 265 w 265"/>
                <a:gd name="T13" fmla="*/ 17 h 26"/>
                <a:gd name="T14" fmla="*/ 265 w 265"/>
                <a:gd name="T15" fmla="*/ 0 h 26"/>
                <a:gd name="T16" fmla="*/ 0 w 265"/>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5" h="26">
                  <a:moveTo>
                    <a:pt x="0" y="0"/>
                  </a:moveTo>
                  <a:cubicBezTo>
                    <a:pt x="0" y="17"/>
                    <a:pt x="0" y="17"/>
                    <a:pt x="0" y="17"/>
                  </a:cubicBezTo>
                  <a:cubicBezTo>
                    <a:pt x="0" y="19"/>
                    <a:pt x="1" y="22"/>
                    <a:pt x="3" y="24"/>
                  </a:cubicBezTo>
                  <a:cubicBezTo>
                    <a:pt x="5" y="26"/>
                    <a:pt x="7" y="26"/>
                    <a:pt x="9" y="26"/>
                  </a:cubicBezTo>
                  <a:cubicBezTo>
                    <a:pt x="256" y="26"/>
                    <a:pt x="256" y="26"/>
                    <a:pt x="256" y="26"/>
                  </a:cubicBezTo>
                  <a:cubicBezTo>
                    <a:pt x="258" y="26"/>
                    <a:pt x="261" y="26"/>
                    <a:pt x="262" y="24"/>
                  </a:cubicBezTo>
                  <a:cubicBezTo>
                    <a:pt x="264" y="22"/>
                    <a:pt x="265" y="19"/>
                    <a:pt x="265" y="17"/>
                  </a:cubicBezTo>
                  <a:cubicBezTo>
                    <a:pt x="265" y="0"/>
                    <a:pt x="265" y="0"/>
                    <a:pt x="265" y="0"/>
                  </a:cubicBezTo>
                  <a:lnTo>
                    <a:pt x="0" y="0"/>
                  </a:lnTo>
                  <a:close/>
                </a:path>
              </a:pathLst>
            </a:custGeom>
            <a:solidFill>
              <a:srgbClr val="DE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9" name="Freeform 702"/>
            <p:cNvSpPr>
              <a:spLocks/>
            </p:cNvSpPr>
            <p:nvPr/>
          </p:nvSpPr>
          <p:spPr bwMode="auto">
            <a:xfrm>
              <a:off x="405" y="3322"/>
              <a:ext cx="627" cy="48"/>
            </a:xfrm>
            <a:custGeom>
              <a:avLst/>
              <a:gdLst>
                <a:gd name="T0" fmla="*/ 265 w 265"/>
                <a:gd name="T1" fmla="*/ 11 h 20"/>
                <a:gd name="T2" fmla="*/ 262 w 265"/>
                <a:gd name="T3" fmla="*/ 17 h 20"/>
                <a:gd name="T4" fmla="*/ 256 w 265"/>
                <a:gd name="T5" fmla="*/ 20 h 20"/>
                <a:gd name="T6" fmla="*/ 9 w 265"/>
                <a:gd name="T7" fmla="*/ 20 h 20"/>
                <a:gd name="T8" fmla="*/ 3 w 265"/>
                <a:gd name="T9" fmla="*/ 17 h 20"/>
                <a:gd name="T10" fmla="*/ 0 w 265"/>
                <a:gd name="T11" fmla="*/ 11 h 20"/>
                <a:gd name="T12" fmla="*/ 0 w 265"/>
                <a:gd name="T13" fmla="*/ 9 h 20"/>
                <a:gd name="T14" fmla="*/ 3 w 265"/>
                <a:gd name="T15" fmla="*/ 3 h 20"/>
                <a:gd name="T16" fmla="*/ 9 w 265"/>
                <a:gd name="T17" fmla="*/ 0 h 20"/>
                <a:gd name="T18" fmla="*/ 256 w 265"/>
                <a:gd name="T19" fmla="*/ 0 h 20"/>
                <a:gd name="T20" fmla="*/ 262 w 265"/>
                <a:gd name="T21" fmla="*/ 3 h 20"/>
                <a:gd name="T22" fmla="*/ 265 w 265"/>
                <a:gd name="T23" fmla="*/ 9 h 20"/>
                <a:gd name="T24" fmla="*/ 265 w 265"/>
                <a:gd name="T25"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5" h="20">
                  <a:moveTo>
                    <a:pt x="265" y="11"/>
                  </a:moveTo>
                  <a:cubicBezTo>
                    <a:pt x="265" y="13"/>
                    <a:pt x="264" y="15"/>
                    <a:pt x="262" y="17"/>
                  </a:cubicBezTo>
                  <a:cubicBezTo>
                    <a:pt x="261" y="19"/>
                    <a:pt x="258" y="20"/>
                    <a:pt x="256" y="20"/>
                  </a:cubicBezTo>
                  <a:cubicBezTo>
                    <a:pt x="9" y="20"/>
                    <a:pt x="9" y="20"/>
                    <a:pt x="9" y="20"/>
                  </a:cubicBezTo>
                  <a:cubicBezTo>
                    <a:pt x="7" y="20"/>
                    <a:pt x="5" y="19"/>
                    <a:pt x="3" y="17"/>
                  </a:cubicBezTo>
                  <a:cubicBezTo>
                    <a:pt x="1" y="15"/>
                    <a:pt x="0" y="13"/>
                    <a:pt x="0" y="11"/>
                  </a:cubicBezTo>
                  <a:cubicBezTo>
                    <a:pt x="0" y="9"/>
                    <a:pt x="0" y="9"/>
                    <a:pt x="0" y="9"/>
                  </a:cubicBezTo>
                  <a:cubicBezTo>
                    <a:pt x="0" y="7"/>
                    <a:pt x="1" y="5"/>
                    <a:pt x="3" y="3"/>
                  </a:cubicBezTo>
                  <a:cubicBezTo>
                    <a:pt x="5" y="1"/>
                    <a:pt x="7" y="0"/>
                    <a:pt x="9" y="0"/>
                  </a:cubicBezTo>
                  <a:cubicBezTo>
                    <a:pt x="256" y="0"/>
                    <a:pt x="256" y="0"/>
                    <a:pt x="256" y="0"/>
                  </a:cubicBezTo>
                  <a:cubicBezTo>
                    <a:pt x="258" y="0"/>
                    <a:pt x="261" y="1"/>
                    <a:pt x="262" y="3"/>
                  </a:cubicBezTo>
                  <a:cubicBezTo>
                    <a:pt x="264" y="5"/>
                    <a:pt x="265" y="7"/>
                    <a:pt x="265" y="9"/>
                  </a:cubicBezTo>
                  <a:lnTo>
                    <a:pt x="265" y="11"/>
                  </a:lnTo>
                  <a:close/>
                </a:path>
              </a:pathLst>
            </a:custGeom>
            <a:solidFill>
              <a:srgbClr val="DEDFE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69" name="Text Placeholder 7"/>
          <p:cNvSpPr txBox="1">
            <a:spLocks/>
          </p:cNvSpPr>
          <p:nvPr/>
        </p:nvSpPr>
        <p:spPr>
          <a:xfrm>
            <a:off x="6095415" y="2981868"/>
            <a:ext cx="5866941"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It is very helpful if the buyer has tangible metrics for success, such as growing revenue by X or reducing operating costs by Y.</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But even if the byer doesn’t have a measurable objective to achieve there is something at stake.  For example for B2B buyers, the wrong decision could result in job loss, while the right decision could help make a major career move. </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Examples of intangible success include impressing peers, widening their sphere of influence, or increasing their ability to control something specific in their environment.</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Success factors resemble benefits, but benefits are reverse-engineered from the capabilities the product can deliver, while success factors are results that actual buyers describe.</a:t>
            </a:r>
            <a:endParaRPr lang="en-GB" sz="1600" b="0" dirty="0">
              <a:solidFill>
                <a:schemeClr val="tx1"/>
              </a:solidFill>
              <a:latin typeface="+mn-lt"/>
            </a:endParaRPr>
          </a:p>
        </p:txBody>
      </p:sp>
      <p:sp>
        <p:nvSpPr>
          <p:cNvPr id="70" name="Text Placeholder 7"/>
          <p:cNvSpPr txBox="1">
            <a:spLocks/>
          </p:cNvSpPr>
          <p:nvPr/>
        </p:nvSpPr>
        <p:spPr>
          <a:xfrm>
            <a:off x="6095415" y="518079"/>
            <a:ext cx="476129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6000" dirty="0">
                <a:solidFill>
                  <a:schemeClr val="tx1"/>
                </a:solidFill>
                <a:latin typeface="Lato Black" panose="020F0A02020204030203" pitchFamily="34" charset="0"/>
              </a:rPr>
              <a:t>SUCCESS FACTORS</a:t>
            </a:r>
          </a:p>
        </p:txBody>
      </p:sp>
      <p:sp>
        <p:nvSpPr>
          <p:cNvPr id="71" name="Text Placeholder 7"/>
          <p:cNvSpPr txBox="1">
            <a:spLocks/>
          </p:cNvSpPr>
          <p:nvPr/>
        </p:nvSpPr>
        <p:spPr>
          <a:xfrm>
            <a:off x="6095415" y="1820048"/>
            <a:ext cx="57166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000"/>
              </a:lnSpc>
              <a:spcBef>
                <a:spcPts val="1200"/>
              </a:spcBef>
              <a:spcAft>
                <a:spcPts val="1200"/>
              </a:spcAft>
            </a:pPr>
            <a:r>
              <a:rPr lang="en-GB" sz="1600" b="0" spc="50" dirty="0">
                <a:solidFill>
                  <a:schemeClr val="accent1"/>
                </a:solidFill>
                <a:latin typeface="Lato Black" panose="020F0A02020204030203" pitchFamily="34" charset="0"/>
              </a:rPr>
              <a:t>For any priority initiative that you will target in your marketing, ”success factors” identifies the tangible and intangible rewards this buyer persona associates with success.</a:t>
            </a:r>
            <a:endParaRPr lang="en-GB" sz="1600" b="0" dirty="0">
              <a:solidFill>
                <a:schemeClr val="accent1"/>
              </a:solidFill>
              <a:latin typeface="Lato Black" panose="020F0A02020204030203" pitchFamily="34" charset="0"/>
            </a:endParaRPr>
          </a:p>
        </p:txBody>
      </p:sp>
    </p:spTree>
    <p:extLst>
      <p:ext uri="{BB962C8B-B14F-4D97-AF65-F5344CB8AC3E}">
        <p14:creationId xmlns:p14="http://schemas.microsoft.com/office/powerpoint/2010/main" val="1203678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7"/>
                                        </p:tgtEl>
                                        <p:attrNameLst>
                                          <p:attrName>style.visibility</p:attrName>
                                        </p:attrNameLst>
                                      </p:cBhvr>
                                      <p:to>
                                        <p:strVal val="visible"/>
                                      </p:to>
                                    </p:set>
                                    <p:animEffect transition="in" filter="fade">
                                      <p:cBhvr>
                                        <p:cTn id="7" dur="500"/>
                                        <p:tgtEl>
                                          <p:spTgt spid="2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ipe(left)">
                                      <p:cBhvr>
                                        <p:cTn id="11" dur="250"/>
                                        <p:tgtEl>
                                          <p:spTgt spid="70"/>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71"/>
                                        </p:tgtEl>
                                        <p:attrNameLst>
                                          <p:attrName>style.visibility</p:attrName>
                                        </p:attrNameLst>
                                      </p:cBhvr>
                                      <p:to>
                                        <p:strVal val="visible"/>
                                      </p:to>
                                    </p:set>
                                    <p:animEffect transition="in" filter="wipe(left)">
                                      <p:cBhvr>
                                        <p:cTn id="15" dur="250"/>
                                        <p:tgtEl>
                                          <p:spTgt spid="71"/>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69"/>
                                        </p:tgtEl>
                                        <p:attrNameLst>
                                          <p:attrName>style.visibility</p:attrName>
                                        </p:attrNameLst>
                                      </p:cBhvr>
                                      <p:to>
                                        <p:strVal val="visible"/>
                                      </p:to>
                                    </p:set>
                                    <p:animEffect transition="in" filter="wipe(left)">
                                      <p:cBhvr>
                                        <p:cTn id="19" dur="2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 Placeholder 7"/>
          <p:cNvSpPr txBox="1">
            <a:spLocks/>
          </p:cNvSpPr>
          <p:nvPr/>
        </p:nvSpPr>
        <p:spPr>
          <a:xfrm>
            <a:off x="142996" y="865950"/>
            <a:ext cx="80991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PERCEIVED BARRIERS</a:t>
            </a:r>
          </a:p>
        </p:txBody>
      </p:sp>
      <p:sp>
        <p:nvSpPr>
          <p:cNvPr id="272" name="Text Placeholder 7">
            <a:extLst>
              <a:ext uri="{FF2B5EF4-FFF2-40B4-BE49-F238E27FC236}">
                <a16:creationId xmlns:a16="http://schemas.microsoft.com/office/drawing/2014/main" id="{9E797A2D-4C3D-954D-AB9F-5CDE78925869}"/>
              </a:ext>
            </a:extLst>
          </p:cNvPr>
          <p:cNvSpPr txBox="1">
            <a:spLocks/>
          </p:cNvSpPr>
          <p:nvPr/>
        </p:nvSpPr>
        <p:spPr>
          <a:xfrm>
            <a:off x="294368" y="1732060"/>
            <a:ext cx="5805806"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000"/>
              </a:lnSpc>
              <a:spcAft>
                <a:spcPts val="1000"/>
              </a:spcAft>
            </a:pPr>
            <a:r>
              <a:rPr lang="en-GB" sz="1600" b="0" spc="50" dirty="0">
                <a:solidFill>
                  <a:schemeClr val="accent1"/>
                </a:solidFill>
                <a:latin typeface="Lato Black" panose="020F0A02020204030203" pitchFamily="34" charset="0"/>
              </a:rPr>
              <a:t>This insight captures the buyers reasons to question whether your solution or company is capable of achieving the targeted “success factors.”</a:t>
            </a:r>
            <a:endParaRPr lang="en-GB" sz="1600" b="0" dirty="0">
              <a:solidFill>
                <a:schemeClr val="accent1"/>
              </a:solidFill>
              <a:latin typeface="Lato Black" panose="020F0A02020204030203" pitchFamily="34" charset="0"/>
            </a:endParaRPr>
          </a:p>
        </p:txBody>
      </p:sp>
      <p:sp>
        <p:nvSpPr>
          <p:cNvPr id="273" name="Text Placeholder 7">
            <a:extLst>
              <a:ext uri="{FF2B5EF4-FFF2-40B4-BE49-F238E27FC236}">
                <a16:creationId xmlns:a16="http://schemas.microsoft.com/office/drawing/2014/main" id="{AAAAAFC3-71BA-AF4D-B05F-16D9A6B89F56}"/>
              </a:ext>
            </a:extLst>
          </p:cNvPr>
          <p:cNvSpPr txBox="1">
            <a:spLocks/>
          </p:cNvSpPr>
          <p:nvPr/>
        </p:nvSpPr>
        <p:spPr>
          <a:xfrm>
            <a:off x="263047" y="3149515"/>
            <a:ext cx="583712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The most useful part of this insight relates to the personal or business obstacles that this buyer sees as interfering with their chance for success.</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Other “perceived barriers” may result from this buyer’s persona’s prior experiences with your product or company or with other products or services similar to yours.</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Expect to gain insights into product or company specific “perceived barriers” that are no longer (or never were) actually correct.</a:t>
            </a:r>
            <a:endParaRPr lang="en-GB" sz="1600" b="0" dirty="0">
              <a:solidFill>
                <a:schemeClr val="tx1"/>
              </a:solidFill>
              <a:latin typeface="+mn-lt"/>
            </a:endParaRPr>
          </a:p>
        </p:txBody>
      </p:sp>
      <p:grpSp>
        <p:nvGrpSpPr>
          <p:cNvPr id="266" name="Group 17">
            <a:extLst>
              <a:ext uri="{FF2B5EF4-FFF2-40B4-BE49-F238E27FC236}">
                <a16:creationId xmlns:a16="http://schemas.microsoft.com/office/drawing/2014/main" id="{A115368C-0E14-2544-98DF-8381530E7C74}"/>
              </a:ext>
            </a:extLst>
          </p:cNvPr>
          <p:cNvGrpSpPr>
            <a:grpSpLocks noChangeAspect="1"/>
          </p:cNvGrpSpPr>
          <p:nvPr/>
        </p:nvGrpSpPr>
        <p:grpSpPr bwMode="auto">
          <a:xfrm>
            <a:off x="7711857" y="1843984"/>
            <a:ext cx="3436125" cy="3119917"/>
            <a:chOff x="3675" y="2012"/>
            <a:chExt cx="326" cy="296"/>
          </a:xfrm>
        </p:grpSpPr>
        <p:sp>
          <p:nvSpPr>
            <p:cNvPr id="279" name="Freeform 18">
              <a:extLst>
                <a:ext uri="{FF2B5EF4-FFF2-40B4-BE49-F238E27FC236}">
                  <a16:creationId xmlns:a16="http://schemas.microsoft.com/office/drawing/2014/main" id="{DF4CF495-DC32-1845-B1D6-0DEE7877321C}"/>
                </a:ext>
              </a:extLst>
            </p:cNvPr>
            <p:cNvSpPr>
              <a:spLocks/>
            </p:cNvSpPr>
            <p:nvPr/>
          </p:nvSpPr>
          <p:spPr bwMode="auto">
            <a:xfrm>
              <a:off x="3867" y="2012"/>
              <a:ext cx="87" cy="97"/>
            </a:xfrm>
            <a:custGeom>
              <a:avLst/>
              <a:gdLst>
                <a:gd name="T0" fmla="*/ 43 w 45"/>
                <a:gd name="T1" fmla="*/ 21 h 50"/>
                <a:gd name="T2" fmla="*/ 45 w 45"/>
                <a:gd name="T3" fmla="*/ 32 h 50"/>
                <a:gd name="T4" fmla="*/ 45 w 45"/>
                <a:gd name="T5" fmla="*/ 32 h 50"/>
                <a:gd name="T6" fmla="*/ 1 w 45"/>
                <a:gd name="T7" fmla="*/ 50 h 50"/>
                <a:gd name="T8" fmla="*/ 0 w 45"/>
                <a:gd name="T9" fmla="*/ 21 h 50"/>
                <a:gd name="T10" fmla="*/ 22 w 45"/>
                <a:gd name="T11" fmla="*/ 0 h 50"/>
                <a:gd name="T12" fmla="*/ 43 w 45"/>
                <a:gd name="T13" fmla="*/ 21 h 50"/>
              </a:gdLst>
              <a:ahLst/>
              <a:cxnLst>
                <a:cxn ang="0">
                  <a:pos x="T0" y="T1"/>
                </a:cxn>
                <a:cxn ang="0">
                  <a:pos x="T2" y="T3"/>
                </a:cxn>
                <a:cxn ang="0">
                  <a:pos x="T4" y="T5"/>
                </a:cxn>
                <a:cxn ang="0">
                  <a:pos x="T6" y="T7"/>
                </a:cxn>
                <a:cxn ang="0">
                  <a:pos x="T8" y="T9"/>
                </a:cxn>
                <a:cxn ang="0">
                  <a:pos x="T10" y="T11"/>
                </a:cxn>
                <a:cxn ang="0">
                  <a:pos x="T12" y="T13"/>
                </a:cxn>
              </a:cxnLst>
              <a:rect l="0" t="0" r="r" b="b"/>
              <a:pathLst>
                <a:path w="45" h="50">
                  <a:moveTo>
                    <a:pt x="43" y="21"/>
                  </a:moveTo>
                  <a:cubicBezTo>
                    <a:pt x="45" y="32"/>
                    <a:pt x="45" y="32"/>
                    <a:pt x="45" y="32"/>
                  </a:cubicBezTo>
                  <a:cubicBezTo>
                    <a:pt x="45" y="32"/>
                    <a:pt x="45" y="32"/>
                    <a:pt x="45" y="32"/>
                  </a:cubicBezTo>
                  <a:cubicBezTo>
                    <a:pt x="1" y="50"/>
                    <a:pt x="1" y="50"/>
                    <a:pt x="1" y="50"/>
                  </a:cubicBezTo>
                  <a:cubicBezTo>
                    <a:pt x="0" y="21"/>
                    <a:pt x="0" y="21"/>
                    <a:pt x="0" y="21"/>
                  </a:cubicBezTo>
                  <a:cubicBezTo>
                    <a:pt x="0" y="11"/>
                    <a:pt x="11" y="0"/>
                    <a:pt x="22" y="0"/>
                  </a:cubicBezTo>
                  <a:cubicBezTo>
                    <a:pt x="32" y="0"/>
                    <a:pt x="41" y="8"/>
                    <a:pt x="43" y="21"/>
                  </a:cubicBezTo>
                  <a:close/>
                </a:path>
              </a:pathLst>
            </a:custGeom>
            <a:solidFill>
              <a:srgbClr val="363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0" name="Freeform 19">
              <a:extLst>
                <a:ext uri="{FF2B5EF4-FFF2-40B4-BE49-F238E27FC236}">
                  <a16:creationId xmlns:a16="http://schemas.microsoft.com/office/drawing/2014/main" id="{626CB568-00ED-3949-AD5C-CEEF42E02D56}"/>
                </a:ext>
              </a:extLst>
            </p:cNvPr>
            <p:cNvSpPr>
              <a:spLocks/>
            </p:cNvSpPr>
            <p:nvPr/>
          </p:nvSpPr>
          <p:spPr bwMode="auto">
            <a:xfrm>
              <a:off x="3861" y="2063"/>
              <a:ext cx="138" cy="175"/>
            </a:xfrm>
            <a:custGeom>
              <a:avLst/>
              <a:gdLst>
                <a:gd name="T0" fmla="*/ 62 w 71"/>
                <a:gd name="T1" fmla="*/ 27 h 90"/>
                <a:gd name="T2" fmla="*/ 71 w 71"/>
                <a:gd name="T3" fmla="*/ 84 h 90"/>
                <a:gd name="T4" fmla="*/ 0 w 71"/>
                <a:gd name="T5" fmla="*/ 90 h 90"/>
                <a:gd name="T6" fmla="*/ 0 w 71"/>
                <a:gd name="T7" fmla="*/ 30 h 90"/>
                <a:gd name="T8" fmla="*/ 5 w 71"/>
                <a:gd name="T9" fmla="*/ 13 h 90"/>
                <a:gd name="T10" fmla="*/ 31 w 71"/>
                <a:gd name="T11" fmla="*/ 0 h 90"/>
                <a:gd name="T12" fmla="*/ 50 w 71"/>
                <a:gd name="T13" fmla="*/ 6 h 90"/>
                <a:gd name="T14" fmla="*/ 62 w 71"/>
                <a:gd name="T15" fmla="*/ 27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90">
                  <a:moveTo>
                    <a:pt x="62" y="27"/>
                  </a:moveTo>
                  <a:cubicBezTo>
                    <a:pt x="71" y="84"/>
                    <a:pt x="71" y="84"/>
                    <a:pt x="71" y="84"/>
                  </a:cubicBezTo>
                  <a:cubicBezTo>
                    <a:pt x="71" y="84"/>
                    <a:pt x="0" y="90"/>
                    <a:pt x="0" y="90"/>
                  </a:cubicBezTo>
                  <a:cubicBezTo>
                    <a:pt x="0" y="89"/>
                    <a:pt x="0" y="30"/>
                    <a:pt x="0" y="30"/>
                  </a:cubicBezTo>
                  <a:cubicBezTo>
                    <a:pt x="0" y="25"/>
                    <a:pt x="2" y="17"/>
                    <a:pt x="5" y="13"/>
                  </a:cubicBezTo>
                  <a:cubicBezTo>
                    <a:pt x="11" y="5"/>
                    <a:pt x="21" y="0"/>
                    <a:pt x="31" y="0"/>
                  </a:cubicBezTo>
                  <a:cubicBezTo>
                    <a:pt x="38" y="0"/>
                    <a:pt x="45" y="1"/>
                    <a:pt x="50" y="6"/>
                  </a:cubicBezTo>
                  <a:cubicBezTo>
                    <a:pt x="56" y="10"/>
                    <a:pt x="60" y="17"/>
                    <a:pt x="62" y="27"/>
                  </a:cubicBezTo>
                  <a:close/>
                </a:path>
              </a:pathLst>
            </a:custGeom>
            <a:solidFill>
              <a:srgbClr val="5551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1" name="Oval 20">
              <a:extLst>
                <a:ext uri="{FF2B5EF4-FFF2-40B4-BE49-F238E27FC236}">
                  <a16:creationId xmlns:a16="http://schemas.microsoft.com/office/drawing/2014/main" id="{49918067-56DF-AF4E-AEDF-436487427AE3}"/>
                </a:ext>
              </a:extLst>
            </p:cNvPr>
            <p:cNvSpPr>
              <a:spLocks noChangeArrowheads="1"/>
            </p:cNvSpPr>
            <p:nvPr/>
          </p:nvSpPr>
          <p:spPr bwMode="auto">
            <a:xfrm>
              <a:off x="3861" y="2168"/>
              <a:ext cx="140" cy="140"/>
            </a:xfrm>
            <a:prstGeom prst="ellipse">
              <a:avLst/>
            </a:prstGeom>
            <a:solidFill>
              <a:srgbClr val="363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2" name="Freeform 21">
              <a:extLst>
                <a:ext uri="{FF2B5EF4-FFF2-40B4-BE49-F238E27FC236}">
                  <a16:creationId xmlns:a16="http://schemas.microsoft.com/office/drawing/2014/main" id="{FB8A9EE5-8F93-EA46-8B50-17C52EE5559F}"/>
                </a:ext>
              </a:extLst>
            </p:cNvPr>
            <p:cNvSpPr>
              <a:spLocks/>
            </p:cNvSpPr>
            <p:nvPr/>
          </p:nvSpPr>
          <p:spPr bwMode="auto">
            <a:xfrm>
              <a:off x="3877" y="2183"/>
              <a:ext cx="108" cy="109"/>
            </a:xfrm>
            <a:custGeom>
              <a:avLst/>
              <a:gdLst>
                <a:gd name="T0" fmla="*/ 28 w 56"/>
                <a:gd name="T1" fmla="*/ 0 h 56"/>
                <a:gd name="T2" fmla="*/ 56 w 56"/>
                <a:gd name="T3" fmla="*/ 28 h 56"/>
                <a:gd name="T4" fmla="*/ 28 w 56"/>
                <a:gd name="T5" fmla="*/ 56 h 56"/>
                <a:gd name="T6" fmla="*/ 0 w 56"/>
                <a:gd name="T7" fmla="*/ 28 h 56"/>
                <a:gd name="T8" fmla="*/ 1 w 56"/>
                <a:gd name="T9" fmla="*/ 23 h 56"/>
                <a:gd name="T10" fmla="*/ 20 w 56"/>
                <a:gd name="T11" fmla="*/ 1 h 56"/>
                <a:gd name="T12" fmla="*/ 28 w 56"/>
                <a:gd name="T13" fmla="*/ 0 h 56"/>
              </a:gdLst>
              <a:ahLst/>
              <a:cxnLst>
                <a:cxn ang="0">
                  <a:pos x="T0" y="T1"/>
                </a:cxn>
                <a:cxn ang="0">
                  <a:pos x="T2" y="T3"/>
                </a:cxn>
                <a:cxn ang="0">
                  <a:pos x="T4" y="T5"/>
                </a:cxn>
                <a:cxn ang="0">
                  <a:pos x="T6" y="T7"/>
                </a:cxn>
                <a:cxn ang="0">
                  <a:pos x="T8" y="T9"/>
                </a:cxn>
                <a:cxn ang="0">
                  <a:pos x="T10" y="T11"/>
                </a:cxn>
                <a:cxn ang="0">
                  <a:pos x="T12" y="T13"/>
                </a:cxn>
              </a:cxnLst>
              <a:rect l="0" t="0" r="r" b="b"/>
              <a:pathLst>
                <a:path w="56" h="56">
                  <a:moveTo>
                    <a:pt x="28" y="0"/>
                  </a:moveTo>
                  <a:cubicBezTo>
                    <a:pt x="43" y="0"/>
                    <a:pt x="56" y="13"/>
                    <a:pt x="56" y="28"/>
                  </a:cubicBezTo>
                  <a:cubicBezTo>
                    <a:pt x="56" y="43"/>
                    <a:pt x="43" y="56"/>
                    <a:pt x="28" y="56"/>
                  </a:cubicBezTo>
                  <a:cubicBezTo>
                    <a:pt x="13" y="56"/>
                    <a:pt x="0" y="43"/>
                    <a:pt x="0" y="28"/>
                  </a:cubicBezTo>
                  <a:cubicBezTo>
                    <a:pt x="0" y="26"/>
                    <a:pt x="0" y="25"/>
                    <a:pt x="1" y="23"/>
                  </a:cubicBezTo>
                  <a:cubicBezTo>
                    <a:pt x="2" y="13"/>
                    <a:pt x="10" y="4"/>
                    <a:pt x="20" y="1"/>
                  </a:cubicBezTo>
                  <a:cubicBezTo>
                    <a:pt x="22" y="0"/>
                    <a:pt x="25" y="0"/>
                    <a:pt x="28" y="0"/>
                  </a:cubicBezTo>
                  <a:close/>
                </a:path>
              </a:pathLst>
            </a:custGeom>
            <a:solidFill>
              <a:srgbClr val="6EDC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3" name="Freeform 22">
              <a:extLst>
                <a:ext uri="{FF2B5EF4-FFF2-40B4-BE49-F238E27FC236}">
                  <a16:creationId xmlns:a16="http://schemas.microsoft.com/office/drawing/2014/main" id="{F41AD097-BFC4-3F4C-BA8C-99DE78BF023D}"/>
                </a:ext>
              </a:extLst>
            </p:cNvPr>
            <p:cNvSpPr>
              <a:spLocks/>
            </p:cNvSpPr>
            <p:nvPr/>
          </p:nvSpPr>
          <p:spPr bwMode="auto">
            <a:xfrm>
              <a:off x="3890" y="2197"/>
              <a:ext cx="53" cy="51"/>
            </a:xfrm>
            <a:custGeom>
              <a:avLst/>
              <a:gdLst>
                <a:gd name="T0" fmla="*/ 27 w 27"/>
                <a:gd name="T1" fmla="*/ 4 h 26"/>
                <a:gd name="T2" fmla="*/ 23 w 27"/>
                <a:gd name="T3" fmla="*/ 0 h 26"/>
                <a:gd name="T4" fmla="*/ 16 w 27"/>
                <a:gd name="T5" fmla="*/ 1 h 26"/>
                <a:gd name="T6" fmla="*/ 1 w 27"/>
                <a:gd name="T7" fmla="*/ 18 h 26"/>
                <a:gd name="T8" fmla="*/ 0 w 27"/>
                <a:gd name="T9" fmla="*/ 22 h 26"/>
                <a:gd name="T10" fmla="*/ 4 w 27"/>
                <a:gd name="T11" fmla="*/ 26 h 26"/>
                <a:gd name="T12" fmla="*/ 8 w 27"/>
                <a:gd name="T13" fmla="*/ 22 h 26"/>
                <a:gd name="T14" fmla="*/ 8 w 27"/>
                <a:gd name="T15" fmla="*/ 19 h 26"/>
                <a:gd name="T16" fmla="*/ 18 w 27"/>
                <a:gd name="T17" fmla="*/ 8 h 26"/>
                <a:gd name="T18" fmla="*/ 23 w 27"/>
                <a:gd name="T19" fmla="*/ 8 h 26"/>
                <a:gd name="T20" fmla="*/ 27 w 27"/>
                <a:gd name="T21"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6">
                  <a:moveTo>
                    <a:pt x="27" y="4"/>
                  </a:moveTo>
                  <a:cubicBezTo>
                    <a:pt x="27" y="2"/>
                    <a:pt x="25" y="0"/>
                    <a:pt x="23" y="0"/>
                  </a:cubicBezTo>
                  <a:cubicBezTo>
                    <a:pt x="21" y="0"/>
                    <a:pt x="18" y="0"/>
                    <a:pt x="16" y="1"/>
                  </a:cubicBezTo>
                  <a:cubicBezTo>
                    <a:pt x="8" y="3"/>
                    <a:pt x="2" y="10"/>
                    <a:pt x="1" y="18"/>
                  </a:cubicBezTo>
                  <a:cubicBezTo>
                    <a:pt x="0" y="19"/>
                    <a:pt x="0" y="21"/>
                    <a:pt x="0" y="22"/>
                  </a:cubicBezTo>
                  <a:cubicBezTo>
                    <a:pt x="0" y="24"/>
                    <a:pt x="2" y="26"/>
                    <a:pt x="4" y="26"/>
                  </a:cubicBezTo>
                  <a:cubicBezTo>
                    <a:pt x="6" y="26"/>
                    <a:pt x="8" y="24"/>
                    <a:pt x="8" y="22"/>
                  </a:cubicBezTo>
                  <a:cubicBezTo>
                    <a:pt x="8" y="21"/>
                    <a:pt x="8" y="20"/>
                    <a:pt x="8" y="19"/>
                  </a:cubicBezTo>
                  <a:cubicBezTo>
                    <a:pt x="9" y="14"/>
                    <a:pt x="13" y="10"/>
                    <a:pt x="18" y="8"/>
                  </a:cubicBezTo>
                  <a:cubicBezTo>
                    <a:pt x="20" y="8"/>
                    <a:pt x="21" y="8"/>
                    <a:pt x="23" y="8"/>
                  </a:cubicBezTo>
                  <a:cubicBezTo>
                    <a:pt x="25" y="8"/>
                    <a:pt x="27" y="6"/>
                    <a:pt x="2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4" name="Freeform 23">
              <a:extLst>
                <a:ext uri="{FF2B5EF4-FFF2-40B4-BE49-F238E27FC236}">
                  <a16:creationId xmlns:a16="http://schemas.microsoft.com/office/drawing/2014/main" id="{F313B806-582F-9041-B501-512051C1F687}"/>
                </a:ext>
              </a:extLst>
            </p:cNvPr>
            <p:cNvSpPr>
              <a:spLocks/>
            </p:cNvSpPr>
            <p:nvPr/>
          </p:nvSpPr>
          <p:spPr bwMode="auto">
            <a:xfrm>
              <a:off x="3815" y="2084"/>
              <a:ext cx="46" cy="169"/>
            </a:xfrm>
            <a:custGeom>
              <a:avLst/>
              <a:gdLst>
                <a:gd name="T0" fmla="*/ 12 w 24"/>
                <a:gd name="T1" fmla="*/ 87 h 87"/>
                <a:gd name="T2" fmla="*/ 12 w 24"/>
                <a:gd name="T3" fmla="*/ 87 h 87"/>
                <a:gd name="T4" fmla="*/ 0 w 24"/>
                <a:gd name="T5" fmla="*/ 75 h 87"/>
                <a:gd name="T6" fmla="*/ 0 w 24"/>
                <a:gd name="T7" fmla="*/ 12 h 87"/>
                <a:gd name="T8" fmla="*/ 12 w 24"/>
                <a:gd name="T9" fmla="*/ 0 h 87"/>
                <a:gd name="T10" fmla="*/ 12 w 24"/>
                <a:gd name="T11" fmla="*/ 0 h 87"/>
                <a:gd name="T12" fmla="*/ 24 w 24"/>
                <a:gd name="T13" fmla="*/ 12 h 87"/>
                <a:gd name="T14" fmla="*/ 24 w 24"/>
                <a:gd name="T15" fmla="*/ 75 h 87"/>
                <a:gd name="T16" fmla="*/ 12 w 24"/>
                <a:gd name="T1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87">
                  <a:moveTo>
                    <a:pt x="12" y="87"/>
                  </a:moveTo>
                  <a:cubicBezTo>
                    <a:pt x="12" y="87"/>
                    <a:pt x="12" y="87"/>
                    <a:pt x="12" y="87"/>
                  </a:cubicBezTo>
                  <a:cubicBezTo>
                    <a:pt x="5" y="87"/>
                    <a:pt x="0" y="82"/>
                    <a:pt x="0" y="75"/>
                  </a:cubicBezTo>
                  <a:cubicBezTo>
                    <a:pt x="0" y="12"/>
                    <a:pt x="0" y="12"/>
                    <a:pt x="0" y="12"/>
                  </a:cubicBezTo>
                  <a:cubicBezTo>
                    <a:pt x="0" y="6"/>
                    <a:pt x="5" y="0"/>
                    <a:pt x="12" y="0"/>
                  </a:cubicBezTo>
                  <a:cubicBezTo>
                    <a:pt x="12" y="0"/>
                    <a:pt x="12" y="0"/>
                    <a:pt x="12" y="0"/>
                  </a:cubicBezTo>
                  <a:cubicBezTo>
                    <a:pt x="19" y="0"/>
                    <a:pt x="24" y="6"/>
                    <a:pt x="24" y="12"/>
                  </a:cubicBezTo>
                  <a:cubicBezTo>
                    <a:pt x="24" y="75"/>
                    <a:pt x="24" y="75"/>
                    <a:pt x="24" y="75"/>
                  </a:cubicBezTo>
                  <a:cubicBezTo>
                    <a:pt x="24" y="82"/>
                    <a:pt x="19" y="87"/>
                    <a:pt x="12" y="87"/>
                  </a:cubicBezTo>
                  <a:close/>
                </a:path>
              </a:pathLst>
            </a:custGeom>
            <a:solidFill>
              <a:srgbClr val="67648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5" name="Freeform 24">
              <a:extLst>
                <a:ext uri="{FF2B5EF4-FFF2-40B4-BE49-F238E27FC236}">
                  <a16:creationId xmlns:a16="http://schemas.microsoft.com/office/drawing/2014/main" id="{F8131B5D-0F81-664A-9790-00C81DB1BBD0}"/>
                </a:ext>
              </a:extLst>
            </p:cNvPr>
            <p:cNvSpPr>
              <a:spLocks/>
            </p:cNvSpPr>
            <p:nvPr/>
          </p:nvSpPr>
          <p:spPr bwMode="auto">
            <a:xfrm>
              <a:off x="3815" y="2207"/>
              <a:ext cx="46" cy="46"/>
            </a:xfrm>
            <a:custGeom>
              <a:avLst/>
              <a:gdLst>
                <a:gd name="T0" fmla="*/ 24 w 24"/>
                <a:gd name="T1" fmla="*/ 12 h 24"/>
                <a:gd name="T2" fmla="*/ 24 w 24"/>
                <a:gd name="T3" fmla="*/ 13 h 24"/>
                <a:gd name="T4" fmla="*/ 12 w 24"/>
                <a:gd name="T5" fmla="*/ 24 h 24"/>
                <a:gd name="T6" fmla="*/ 0 w 24"/>
                <a:gd name="T7" fmla="*/ 13 h 24"/>
                <a:gd name="T8" fmla="*/ 0 w 24"/>
                <a:gd name="T9" fmla="*/ 12 h 24"/>
                <a:gd name="T10" fmla="*/ 0 w 24"/>
                <a:gd name="T11" fmla="*/ 9 h 24"/>
                <a:gd name="T12" fmla="*/ 12 w 24"/>
                <a:gd name="T13" fmla="*/ 0 h 24"/>
                <a:gd name="T14" fmla="*/ 24 w 24"/>
                <a:gd name="T15" fmla="*/ 10 h 24"/>
                <a:gd name="T16" fmla="*/ 24 w 24"/>
                <a:gd name="T1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24">
                  <a:moveTo>
                    <a:pt x="24" y="12"/>
                  </a:moveTo>
                  <a:cubicBezTo>
                    <a:pt x="24" y="12"/>
                    <a:pt x="24" y="13"/>
                    <a:pt x="24" y="13"/>
                  </a:cubicBezTo>
                  <a:cubicBezTo>
                    <a:pt x="23" y="19"/>
                    <a:pt x="18" y="24"/>
                    <a:pt x="12" y="24"/>
                  </a:cubicBezTo>
                  <a:cubicBezTo>
                    <a:pt x="6" y="24"/>
                    <a:pt x="1" y="19"/>
                    <a:pt x="0" y="13"/>
                  </a:cubicBezTo>
                  <a:cubicBezTo>
                    <a:pt x="0" y="13"/>
                    <a:pt x="0" y="12"/>
                    <a:pt x="0" y="12"/>
                  </a:cubicBezTo>
                  <a:cubicBezTo>
                    <a:pt x="0" y="11"/>
                    <a:pt x="0" y="10"/>
                    <a:pt x="0" y="9"/>
                  </a:cubicBezTo>
                  <a:cubicBezTo>
                    <a:pt x="2" y="4"/>
                    <a:pt x="6" y="0"/>
                    <a:pt x="12" y="0"/>
                  </a:cubicBezTo>
                  <a:cubicBezTo>
                    <a:pt x="18" y="0"/>
                    <a:pt x="23" y="4"/>
                    <a:pt x="24" y="10"/>
                  </a:cubicBezTo>
                  <a:cubicBezTo>
                    <a:pt x="24" y="10"/>
                    <a:pt x="24" y="11"/>
                    <a:pt x="24" y="12"/>
                  </a:cubicBezTo>
                  <a:close/>
                </a:path>
              </a:pathLst>
            </a:custGeom>
            <a:solidFill>
              <a:srgbClr val="363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6" name="Freeform 25">
              <a:extLst>
                <a:ext uri="{FF2B5EF4-FFF2-40B4-BE49-F238E27FC236}">
                  <a16:creationId xmlns:a16="http://schemas.microsoft.com/office/drawing/2014/main" id="{9D1CDB7B-0342-9E48-B8AC-BFE315001557}"/>
                </a:ext>
              </a:extLst>
            </p:cNvPr>
            <p:cNvSpPr>
              <a:spLocks/>
            </p:cNvSpPr>
            <p:nvPr/>
          </p:nvSpPr>
          <p:spPr bwMode="auto">
            <a:xfrm>
              <a:off x="3722" y="2012"/>
              <a:ext cx="87" cy="97"/>
            </a:xfrm>
            <a:custGeom>
              <a:avLst/>
              <a:gdLst>
                <a:gd name="T0" fmla="*/ 2 w 45"/>
                <a:gd name="T1" fmla="*/ 21 h 50"/>
                <a:gd name="T2" fmla="*/ 0 w 45"/>
                <a:gd name="T3" fmla="*/ 32 h 50"/>
                <a:gd name="T4" fmla="*/ 0 w 45"/>
                <a:gd name="T5" fmla="*/ 32 h 50"/>
                <a:gd name="T6" fmla="*/ 44 w 45"/>
                <a:gd name="T7" fmla="*/ 50 h 50"/>
                <a:gd name="T8" fmla="*/ 45 w 45"/>
                <a:gd name="T9" fmla="*/ 21 h 50"/>
                <a:gd name="T10" fmla="*/ 23 w 45"/>
                <a:gd name="T11" fmla="*/ 0 h 50"/>
                <a:gd name="T12" fmla="*/ 2 w 45"/>
                <a:gd name="T13" fmla="*/ 21 h 50"/>
              </a:gdLst>
              <a:ahLst/>
              <a:cxnLst>
                <a:cxn ang="0">
                  <a:pos x="T0" y="T1"/>
                </a:cxn>
                <a:cxn ang="0">
                  <a:pos x="T2" y="T3"/>
                </a:cxn>
                <a:cxn ang="0">
                  <a:pos x="T4" y="T5"/>
                </a:cxn>
                <a:cxn ang="0">
                  <a:pos x="T6" y="T7"/>
                </a:cxn>
                <a:cxn ang="0">
                  <a:pos x="T8" y="T9"/>
                </a:cxn>
                <a:cxn ang="0">
                  <a:pos x="T10" y="T11"/>
                </a:cxn>
                <a:cxn ang="0">
                  <a:pos x="T12" y="T13"/>
                </a:cxn>
              </a:cxnLst>
              <a:rect l="0" t="0" r="r" b="b"/>
              <a:pathLst>
                <a:path w="45" h="50">
                  <a:moveTo>
                    <a:pt x="2" y="21"/>
                  </a:moveTo>
                  <a:cubicBezTo>
                    <a:pt x="0" y="32"/>
                    <a:pt x="0" y="32"/>
                    <a:pt x="0" y="32"/>
                  </a:cubicBezTo>
                  <a:cubicBezTo>
                    <a:pt x="0" y="32"/>
                    <a:pt x="0" y="32"/>
                    <a:pt x="0" y="32"/>
                  </a:cubicBezTo>
                  <a:cubicBezTo>
                    <a:pt x="44" y="50"/>
                    <a:pt x="44" y="50"/>
                    <a:pt x="44" y="50"/>
                  </a:cubicBezTo>
                  <a:cubicBezTo>
                    <a:pt x="45" y="21"/>
                    <a:pt x="45" y="21"/>
                    <a:pt x="45" y="21"/>
                  </a:cubicBezTo>
                  <a:cubicBezTo>
                    <a:pt x="45" y="11"/>
                    <a:pt x="34" y="0"/>
                    <a:pt x="23" y="0"/>
                  </a:cubicBezTo>
                  <a:cubicBezTo>
                    <a:pt x="13" y="0"/>
                    <a:pt x="4" y="8"/>
                    <a:pt x="2" y="21"/>
                  </a:cubicBezTo>
                  <a:close/>
                </a:path>
              </a:pathLst>
            </a:custGeom>
            <a:solidFill>
              <a:srgbClr val="363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7" name="Freeform 26">
              <a:extLst>
                <a:ext uri="{FF2B5EF4-FFF2-40B4-BE49-F238E27FC236}">
                  <a16:creationId xmlns:a16="http://schemas.microsoft.com/office/drawing/2014/main" id="{80CE80D5-F81F-9241-9C6D-97053D57F4E3}"/>
                </a:ext>
              </a:extLst>
            </p:cNvPr>
            <p:cNvSpPr>
              <a:spLocks/>
            </p:cNvSpPr>
            <p:nvPr/>
          </p:nvSpPr>
          <p:spPr bwMode="auto">
            <a:xfrm>
              <a:off x="3677" y="2063"/>
              <a:ext cx="138" cy="175"/>
            </a:xfrm>
            <a:custGeom>
              <a:avLst/>
              <a:gdLst>
                <a:gd name="T0" fmla="*/ 9 w 71"/>
                <a:gd name="T1" fmla="*/ 27 h 90"/>
                <a:gd name="T2" fmla="*/ 0 w 71"/>
                <a:gd name="T3" fmla="*/ 84 h 90"/>
                <a:gd name="T4" fmla="*/ 71 w 71"/>
                <a:gd name="T5" fmla="*/ 90 h 90"/>
                <a:gd name="T6" fmla="*/ 71 w 71"/>
                <a:gd name="T7" fmla="*/ 30 h 90"/>
                <a:gd name="T8" fmla="*/ 66 w 71"/>
                <a:gd name="T9" fmla="*/ 13 h 90"/>
                <a:gd name="T10" fmla="*/ 40 w 71"/>
                <a:gd name="T11" fmla="*/ 0 h 90"/>
                <a:gd name="T12" fmla="*/ 21 w 71"/>
                <a:gd name="T13" fmla="*/ 6 h 90"/>
                <a:gd name="T14" fmla="*/ 9 w 71"/>
                <a:gd name="T15" fmla="*/ 27 h 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 h="90">
                  <a:moveTo>
                    <a:pt x="9" y="27"/>
                  </a:moveTo>
                  <a:cubicBezTo>
                    <a:pt x="0" y="84"/>
                    <a:pt x="0" y="84"/>
                    <a:pt x="0" y="84"/>
                  </a:cubicBezTo>
                  <a:cubicBezTo>
                    <a:pt x="0" y="84"/>
                    <a:pt x="71" y="90"/>
                    <a:pt x="71" y="90"/>
                  </a:cubicBezTo>
                  <a:cubicBezTo>
                    <a:pt x="71" y="89"/>
                    <a:pt x="71" y="30"/>
                    <a:pt x="71" y="30"/>
                  </a:cubicBezTo>
                  <a:cubicBezTo>
                    <a:pt x="71" y="25"/>
                    <a:pt x="69" y="17"/>
                    <a:pt x="66" y="13"/>
                  </a:cubicBezTo>
                  <a:cubicBezTo>
                    <a:pt x="60" y="5"/>
                    <a:pt x="50" y="0"/>
                    <a:pt x="40" y="0"/>
                  </a:cubicBezTo>
                  <a:cubicBezTo>
                    <a:pt x="33" y="0"/>
                    <a:pt x="26" y="1"/>
                    <a:pt x="21" y="6"/>
                  </a:cubicBezTo>
                  <a:cubicBezTo>
                    <a:pt x="15" y="10"/>
                    <a:pt x="11" y="17"/>
                    <a:pt x="9" y="27"/>
                  </a:cubicBezTo>
                  <a:close/>
                </a:path>
              </a:pathLst>
            </a:custGeom>
            <a:solidFill>
              <a:srgbClr val="5551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Oval 27">
              <a:extLst>
                <a:ext uri="{FF2B5EF4-FFF2-40B4-BE49-F238E27FC236}">
                  <a16:creationId xmlns:a16="http://schemas.microsoft.com/office/drawing/2014/main" id="{37D9E8B3-B47E-1846-B03E-EFE3612D6F86}"/>
                </a:ext>
              </a:extLst>
            </p:cNvPr>
            <p:cNvSpPr>
              <a:spLocks noChangeArrowheads="1"/>
            </p:cNvSpPr>
            <p:nvPr/>
          </p:nvSpPr>
          <p:spPr bwMode="auto">
            <a:xfrm>
              <a:off x="3675" y="2168"/>
              <a:ext cx="140" cy="140"/>
            </a:xfrm>
            <a:prstGeom prst="ellipse">
              <a:avLst/>
            </a:prstGeom>
            <a:solidFill>
              <a:srgbClr val="3634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28">
              <a:extLst>
                <a:ext uri="{FF2B5EF4-FFF2-40B4-BE49-F238E27FC236}">
                  <a16:creationId xmlns:a16="http://schemas.microsoft.com/office/drawing/2014/main" id="{3EB4AB78-FF6E-B047-B454-619BAB2EF72A}"/>
                </a:ext>
              </a:extLst>
            </p:cNvPr>
            <p:cNvSpPr>
              <a:spLocks/>
            </p:cNvSpPr>
            <p:nvPr/>
          </p:nvSpPr>
          <p:spPr bwMode="auto">
            <a:xfrm>
              <a:off x="3691" y="2183"/>
              <a:ext cx="108" cy="109"/>
            </a:xfrm>
            <a:custGeom>
              <a:avLst/>
              <a:gdLst>
                <a:gd name="T0" fmla="*/ 36 w 56"/>
                <a:gd name="T1" fmla="*/ 1 h 56"/>
                <a:gd name="T2" fmla="*/ 55 w 56"/>
                <a:gd name="T3" fmla="*/ 23 h 56"/>
                <a:gd name="T4" fmla="*/ 56 w 56"/>
                <a:gd name="T5" fmla="*/ 28 h 56"/>
                <a:gd name="T6" fmla="*/ 28 w 56"/>
                <a:gd name="T7" fmla="*/ 56 h 56"/>
                <a:gd name="T8" fmla="*/ 0 w 56"/>
                <a:gd name="T9" fmla="*/ 28 h 56"/>
                <a:gd name="T10" fmla="*/ 28 w 56"/>
                <a:gd name="T11" fmla="*/ 0 h 56"/>
                <a:gd name="T12" fmla="*/ 36 w 56"/>
                <a:gd name="T13" fmla="*/ 1 h 56"/>
              </a:gdLst>
              <a:ahLst/>
              <a:cxnLst>
                <a:cxn ang="0">
                  <a:pos x="T0" y="T1"/>
                </a:cxn>
                <a:cxn ang="0">
                  <a:pos x="T2" y="T3"/>
                </a:cxn>
                <a:cxn ang="0">
                  <a:pos x="T4" y="T5"/>
                </a:cxn>
                <a:cxn ang="0">
                  <a:pos x="T6" y="T7"/>
                </a:cxn>
                <a:cxn ang="0">
                  <a:pos x="T8" y="T9"/>
                </a:cxn>
                <a:cxn ang="0">
                  <a:pos x="T10" y="T11"/>
                </a:cxn>
                <a:cxn ang="0">
                  <a:pos x="T12" y="T13"/>
                </a:cxn>
              </a:cxnLst>
              <a:rect l="0" t="0" r="r" b="b"/>
              <a:pathLst>
                <a:path w="56" h="56">
                  <a:moveTo>
                    <a:pt x="36" y="1"/>
                  </a:moveTo>
                  <a:cubicBezTo>
                    <a:pt x="46" y="4"/>
                    <a:pt x="54" y="13"/>
                    <a:pt x="55" y="23"/>
                  </a:cubicBezTo>
                  <a:cubicBezTo>
                    <a:pt x="56" y="25"/>
                    <a:pt x="56" y="26"/>
                    <a:pt x="56" y="28"/>
                  </a:cubicBezTo>
                  <a:cubicBezTo>
                    <a:pt x="56" y="43"/>
                    <a:pt x="43" y="56"/>
                    <a:pt x="28" y="56"/>
                  </a:cubicBezTo>
                  <a:cubicBezTo>
                    <a:pt x="13" y="56"/>
                    <a:pt x="0" y="43"/>
                    <a:pt x="0" y="28"/>
                  </a:cubicBezTo>
                  <a:cubicBezTo>
                    <a:pt x="0" y="13"/>
                    <a:pt x="13" y="0"/>
                    <a:pt x="28" y="0"/>
                  </a:cubicBezTo>
                  <a:cubicBezTo>
                    <a:pt x="31" y="0"/>
                    <a:pt x="34" y="0"/>
                    <a:pt x="36" y="1"/>
                  </a:cubicBezTo>
                  <a:close/>
                </a:path>
              </a:pathLst>
            </a:custGeom>
            <a:solidFill>
              <a:srgbClr val="6EDC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0" name="Freeform 29">
              <a:extLst>
                <a:ext uri="{FF2B5EF4-FFF2-40B4-BE49-F238E27FC236}">
                  <a16:creationId xmlns:a16="http://schemas.microsoft.com/office/drawing/2014/main" id="{CEE82FB5-CA54-FC4F-80D8-F2377DD84C40}"/>
                </a:ext>
              </a:extLst>
            </p:cNvPr>
            <p:cNvSpPr>
              <a:spLocks/>
            </p:cNvSpPr>
            <p:nvPr/>
          </p:nvSpPr>
          <p:spPr bwMode="auto">
            <a:xfrm>
              <a:off x="3706" y="2199"/>
              <a:ext cx="52" cy="51"/>
            </a:xfrm>
            <a:custGeom>
              <a:avLst/>
              <a:gdLst>
                <a:gd name="T0" fmla="*/ 27 w 27"/>
                <a:gd name="T1" fmla="*/ 4 h 26"/>
                <a:gd name="T2" fmla="*/ 23 w 27"/>
                <a:gd name="T3" fmla="*/ 0 h 26"/>
                <a:gd name="T4" fmla="*/ 16 w 27"/>
                <a:gd name="T5" fmla="*/ 1 h 26"/>
                <a:gd name="T6" fmla="*/ 0 w 27"/>
                <a:gd name="T7" fmla="*/ 18 h 26"/>
                <a:gd name="T8" fmla="*/ 0 w 27"/>
                <a:gd name="T9" fmla="*/ 23 h 26"/>
                <a:gd name="T10" fmla="*/ 4 w 27"/>
                <a:gd name="T11" fmla="*/ 26 h 26"/>
                <a:gd name="T12" fmla="*/ 8 w 27"/>
                <a:gd name="T13" fmla="*/ 23 h 26"/>
                <a:gd name="T14" fmla="*/ 8 w 27"/>
                <a:gd name="T15" fmla="*/ 20 h 26"/>
                <a:gd name="T16" fmla="*/ 18 w 27"/>
                <a:gd name="T17" fmla="*/ 8 h 26"/>
                <a:gd name="T18" fmla="*/ 23 w 27"/>
                <a:gd name="T19" fmla="*/ 8 h 26"/>
                <a:gd name="T20" fmla="*/ 27 w 27"/>
                <a:gd name="T21" fmla="*/ 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6">
                  <a:moveTo>
                    <a:pt x="27" y="4"/>
                  </a:moveTo>
                  <a:cubicBezTo>
                    <a:pt x="27" y="2"/>
                    <a:pt x="25" y="0"/>
                    <a:pt x="23" y="0"/>
                  </a:cubicBezTo>
                  <a:cubicBezTo>
                    <a:pt x="20" y="0"/>
                    <a:pt x="18" y="0"/>
                    <a:pt x="16" y="1"/>
                  </a:cubicBezTo>
                  <a:cubicBezTo>
                    <a:pt x="8" y="3"/>
                    <a:pt x="2" y="10"/>
                    <a:pt x="0" y="18"/>
                  </a:cubicBezTo>
                  <a:cubicBezTo>
                    <a:pt x="0" y="20"/>
                    <a:pt x="0" y="21"/>
                    <a:pt x="0" y="23"/>
                  </a:cubicBezTo>
                  <a:cubicBezTo>
                    <a:pt x="0" y="25"/>
                    <a:pt x="2" y="26"/>
                    <a:pt x="4" y="26"/>
                  </a:cubicBezTo>
                  <a:cubicBezTo>
                    <a:pt x="6" y="26"/>
                    <a:pt x="8" y="25"/>
                    <a:pt x="8" y="23"/>
                  </a:cubicBezTo>
                  <a:cubicBezTo>
                    <a:pt x="8" y="21"/>
                    <a:pt x="8" y="21"/>
                    <a:pt x="8" y="20"/>
                  </a:cubicBezTo>
                  <a:cubicBezTo>
                    <a:pt x="9" y="14"/>
                    <a:pt x="13" y="10"/>
                    <a:pt x="18" y="8"/>
                  </a:cubicBezTo>
                  <a:cubicBezTo>
                    <a:pt x="20" y="8"/>
                    <a:pt x="21" y="8"/>
                    <a:pt x="23" y="8"/>
                  </a:cubicBezTo>
                  <a:cubicBezTo>
                    <a:pt x="25" y="8"/>
                    <a:pt x="27" y="6"/>
                    <a:pt x="2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08533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wipe(left)">
                                      <p:cBhvr>
                                        <p:cTn id="7" dur="250"/>
                                        <p:tgtEl>
                                          <p:spTgt spid="297"/>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272"/>
                                        </p:tgtEl>
                                        <p:attrNameLst>
                                          <p:attrName>style.visibility</p:attrName>
                                        </p:attrNameLst>
                                      </p:cBhvr>
                                      <p:to>
                                        <p:strVal val="visible"/>
                                      </p:to>
                                    </p:set>
                                    <p:animEffect transition="in" filter="wipe(left)">
                                      <p:cBhvr>
                                        <p:cTn id="11" dur="250"/>
                                        <p:tgtEl>
                                          <p:spTgt spid="272"/>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73"/>
                                        </p:tgtEl>
                                        <p:attrNameLst>
                                          <p:attrName>style.visibility</p:attrName>
                                        </p:attrNameLst>
                                      </p:cBhvr>
                                      <p:to>
                                        <p:strVal val="visible"/>
                                      </p:to>
                                    </p:set>
                                    <p:animEffect transition="in" filter="wipe(left)">
                                      <p:cBhvr>
                                        <p:cTn id="15" dur="250"/>
                                        <p:tgtEl>
                                          <p:spTgt spid="273"/>
                                        </p:tgtEl>
                                      </p:cBhvr>
                                    </p:animEffect>
                                  </p:childTnLst>
                                </p:cTn>
                              </p:par>
                            </p:childTnLst>
                          </p:cTn>
                        </p:par>
                        <p:par>
                          <p:cTn id="16" fill="hold">
                            <p:stCondLst>
                              <p:cond delay="750"/>
                            </p:stCondLst>
                            <p:childTnLst>
                              <p:par>
                                <p:cTn id="17" presetID="53" presetClass="entr" presetSubtype="16" fill="hold" nodeType="afterEffect">
                                  <p:stCondLst>
                                    <p:cond delay="0"/>
                                  </p:stCondLst>
                                  <p:childTnLst>
                                    <p:set>
                                      <p:cBhvr>
                                        <p:cTn id="18" dur="1" fill="hold">
                                          <p:stCondLst>
                                            <p:cond delay="0"/>
                                          </p:stCondLst>
                                        </p:cTn>
                                        <p:tgtEl>
                                          <p:spTgt spid="266"/>
                                        </p:tgtEl>
                                        <p:attrNameLst>
                                          <p:attrName>style.visibility</p:attrName>
                                        </p:attrNameLst>
                                      </p:cBhvr>
                                      <p:to>
                                        <p:strVal val="visible"/>
                                      </p:to>
                                    </p:set>
                                    <p:anim calcmode="lin" valueType="num">
                                      <p:cBhvr>
                                        <p:cTn id="19" dur="500" fill="hold"/>
                                        <p:tgtEl>
                                          <p:spTgt spid="266"/>
                                        </p:tgtEl>
                                        <p:attrNameLst>
                                          <p:attrName>ppt_w</p:attrName>
                                        </p:attrNameLst>
                                      </p:cBhvr>
                                      <p:tavLst>
                                        <p:tav tm="0">
                                          <p:val>
                                            <p:fltVal val="0"/>
                                          </p:val>
                                        </p:tav>
                                        <p:tav tm="100000">
                                          <p:val>
                                            <p:strVal val="#ppt_w"/>
                                          </p:val>
                                        </p:tav>
                                      </p:tavLst>
                                    </p:anim>
                                    <p:anim calcmode="lin" valueType="num">
                                      <p:cBhvr>
                                        <p:cTn id="20" dur="500" fill="hold"/>
                                        <p:tgtEl>
                                          <p:spTgt spid="266"/>
                                        </p:tgtEl>
                                        <p:attrNameLst>
                                          <p:attrName>ppt_h</p:attrName>
                                        </p:attrNameLst>
                                      </p:cBhvr>
                                      <p:tavLst>
                                        <p:tav tm="0">
                                          <p:val>
                                            <p:fltVal val="0"/>
                                          </p:val>
                                        </p:tav>
                                        <p:tav tm="100000">
                                          <p:val>
                                            <p:strVal val="#ppt_h"/>
                                          </p:val>
                                        </p:tav>
                                      </p:tavLst>
                                    </p:anim>
                                    <p:animEffect transition="in" filter="fade">
                                      <p:cBhvr>
                                        <p:cTn id="21" dur="500"/>
                                        <p:tgtEl>
                                          <p:spTgt spid="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 grpId="0"/>
      <p:bldP spid="272" grpId="0"/>
      <p:bldP spid="27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4932" y="2328484"/>
            <a:ext cx="1219246" cy="1435536"/>
          </a:xfrm>
          <a:prstGeom prst="rect">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312D2B"/>
                </a:solidFill>
                <a:latin typeface="Open Sans" panose="020B0606030504020204" pitchFamily="34" charset="0"/>
                <a:ea typeface="Open Sans" panose="020B0606030504020204" pitchFamily="34" charset="0"/>
                <a:cs typeface="Open Sans" panose="020B0606030504020204" pitchFamily="34" charset="0"/>
              </a:rPr>
              <a:t>TOUCH POINTS &amp; </a:t>
            </a:r>
          </a:p>
          <a:p>
            <a:pPr algn="ctr"/>
            <a:r>
              <a:rPr lang="en-US" sz="1100" b="1" dirty="0">
                <a:solidFill>
                  <a:srgbClr val="312D2B"/>
                </a:solidFill>
                <a:latin typeface="Open Sans" panose="020B0606030504020204" pitchFamily="34" charset="0"/>
                <a:ea typeface="Open Sans" panose="020B0606030504020204" pitchFamily="34" charset="0"/>
                <a:cs typeface="Open Sans" panose="020B0606030504020204" pitchFamily="34" charset="0"/>
              </a:rPr>
              <a:t>SCORECARD</a:t>
            </a:r>
          </a:p>
        </p:txBody>
      </p:sp>
      <p:sp>
        <p:nvSpPr>
          <p:cNvPr id="7" name="Chevron 6"/>
          <p:cNvSpPr/>
          <p:nvPr/>
        </p:nvSpPr>
        <p:spPr>
          <a:xfrm>
            <a:off x="8318524" y="2323653"/>
            <a:ext cx="2130109" cy="1440368"/>
          </a:xfrm>
          <a:prstGeom prst="chevron">
            <a:avLst>
              <a:gd name="adj" fmla="val 18643"/>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lIns="274320" rtlCol="0" anchor="ctr"/>
          <a:lstStyle/>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Nurture emails</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Payment process</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Calls-to-action</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Pricing &amp; Offers</a:t>
            </a:r>
          </a:p>
        </p:txBody>
      </p:sp>
      <p:sp>
        <p:nvSpPr>
          <p:cNvPr id="13" name="Chevron 12"/>
          <p:cNvSpPr/>
          <p:nvPr/>
        </p:nvSpPr>
        <p:spPr>
          <a:xfrm>
            <a:off x="4476293" y="1236890"/>
            <a:ext cx="2240280" cy="694800"/>
          </a:xfrm>
          <a:prstGeom prst="chevron">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1">
            <a:noAutofit/>
          </a:bodyP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REGISTER</a:t>
            </a:r>
          </a:p>
        </p:txBody>
      </p:sp>
      <p:sp>
        <p:nvSpPr>
          <p:cNvPr id="24" name="Rectangle 23"/>
          <p:cNvSpPr/>
          <p:nvPr/>
        </p:nvSpPr>
        <p:spPr>
          <a:xfrm>
            <a:off x="1794932" y="1236891"/>
            <a:ext cx="1219246" cy="694957"/>
          </a:xfrm>
          <a:prstGeom prst="rect">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b="1" dirty="0">
                <a:solidFill>
                  <a:srgbClr val="312D2B"/>
                </a:solidFill>
                <a:latin typeface="Open Sans" panose="020B0606030504020204" pitchFamily="34" charset="0"/>
                <a:ea typeface="Open Sans" panose="020B0606030504020204" pitchFamily="34" charset="0"/>
                <a:cs typeface="Open Sans" panose="020B0606030504020204" pitchFamily="34" charset="0"/>
              </a:rPr>
              <a:t>LIFECYCLE STAGE</a:t>
            </a:r>
          </a:p>
        </p:txBody>
      </p:sp>
      <p:sp>
        <p:nvSpPr>
          <p:cNvPr id="25" name="Rectangle 24"/>
          <p:cNvSpPr/>
          <p:nvPr/>
        </p:nvSpPr>
        <p:spPr>
          <a:xfrm>
            <a:off x="1794932" y="5226279"/>
            <a:ext cx="1219246" cy="694957"/>
          </a:xfrm>
          <a:prstGeom prst="rect">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312D2B"/>
                </a:solidFill>
                <a:latin typeface="Open Sans" panose="020B0606030504020204" pitchFamily="34" charset="0"/>
                <a:ea typeface="Open Sans" panose="020B0606030504020204" pitchFamily="34" charset="0"/>
                <a:cs typeface="Open Sans" panose="020B0606030504020204" pitchFamily="34" charset="0"/>
              </a:rPr>
              <a:t>METRICS</a:t>
            </a:r>
          </a:p>
        </p:txBody>
      </p:sp>
      <p:sp>
        <p:nvSpPr>
          <p:cNvPr id="26" name="Rectangle 25"/>
          <p:cNvSpPr/>
          <p:nvPr/>
        </p:nvSpPr>
        <p:spPr>
          <a:xfrm>
            <a:off x="1795751" y="3842614"/>
            <a:ext cx="1219246" cy="983593"/>
          </a:xfrm>
          <a:prstGeom prst="rect">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312D2B"/>
                </a:solidFill>
                <a:latin typeface="Open Sans" panose="020B0606030504020204" pitchFamily="34" charset="0"/>
                <a:ea typeface="Open Sans" panose="020B0606030504020204" pitchFamily="34" charset="0"/>
                <a:cs typeface="Open Sans" panose="020B0606030504020204" pitchFamily="34" charset="0"/>
              </a:rPr>
              <a:t>CHALLENGES</a:t>
            </a:r>
          </a:p>
        </p:txBody>
      </p:sp>
      <p:sp>
        <p:nvSpPr>
          <p:cNvPr id="27" name="Rectangle 26"/>
          <p:cNvSpPr/>
          <p:nvPr/>
        </p:nvSpPr>
        <p:spPr>
          <a:xfrm>
            <a:off x="8335750" y="5226279"/>
            <a:ext cx="2112883"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Tx/>
              <a:buChar char="-"/>
            </a:pPr>
            <a:r>
              <a:rPr lang="en-US" sz="800" dirty="0">
                <a:latin typeface="Open Sans" panose="020B0606030504020204" pitchFamily="34" charset="0"/>
                <a:ea typeface="Open Sans" panose="020B0606030504020204" pitchFamily="34" charset="0"/>
                <a:cs typeface="Open Sans" panose="020B0606030504020204" pitchFamily="34" charset="0"/>
              </a:rPr>
              <a:t>User-to-paid conversion %</a:t>
            </a:r>
          </a:p>
          <a:p>
            <a:pPr marL="171450" indent="-171450">
              <a:buFontTx/>
              <a:buChar char="-"/>
            </a:pPr>
            <a:r>
              <a:rPr lang="en-US" sz="800" dirty="0">
                <a:latin typeface="Open Sans" panose="020B0606030504020204" pitchFamily="34" charset="0"/>
                <a:ea typeface="Open Sans" panose="020B0606030504020204" pitchFamily="34" charset="0"/>
                <a:cs typeface="Open Sans" panose="020B0606030504020204" pitchFamily="34" charset="0"/>
              </a:rPr>
              <a:t>Churn %</a:t>
            </a:r>
          </a:p>
          <a:p>
            <a:pPr marL="171450" indent="-171450">
              <a:buFontTx/>
              <a:buChar char="-"/>
            </a:pPr>
            <a:r>
              <a:rPr lang="en-US" sz="800" dirty="0">
                <a:latin typeface="Open Sans" panose="020B0606030504020204" pitchFamily="34" charset="0"/>
                <a:ea typeface="Open Sans" panose="020B0606030504020204" pitchFamily="34" charset="0"/>
                <a:cs typeface="Open Sans" panose="020B0606030504020204" pitchFamily="34" charset="0"/>
              </a:rPr>
              <a:t>Customer LTV</a:t>
            </a:r>
          </a:p>
        </p:txBody>
      </p:sp>
      <p:sp>
        <p:nvSpPr>
          <p:cNvPr id="28" name="Rectangle 27"/>
          <p:cNvSpPr/>
          <p:nvPr/>
        </p:nvSpPr>
        <p:spPr>
          <a:xfrm>
            <a:off x="8301115" y="3842614"/>
            <a:ext cx="2112882" cy="983593"/>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Only have system emails</a:t>
            </a:r>
          </a:p>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Untested offers and pricing</a:t>
            </a:r>
          </a:p>
          <a:p>
            <a:pPr marL="171450" indent="-171450">
              <a:buFont typeface="Arial"/>
              <a:buChar char="•"/>
            </a:pPr>
            <a:endParaRPr lang="en-US" sz="900" dirty="0">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28"/>
          <p:cNvSpPr/>
          <p:nvPr/>
        </p:nvSpPr>
        <p:spPr>
          <a:xfrm>
            <a:off x="1794932" y="6022052"/>
            <a:ext cx="1219246" cy="694957"/>
          </a:xfrm>
          <a:prstGeom prst="rect">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b="1" dirty="0">
                <a:solidFill>
                  <a:srgbClr val="312D2B"/>
                </a:solidFill>
                <a:latin typeface="Open Sans" panose="020B0606030504020204" pitchFamily="34" charset="0"/>
                <a:ea typeface="Open Sans" panose="020B0606030504020204" pitchFamily="34" charset="0"/>
                <a:cs typeface="Open Sans" panose="020B0606030504020204" pitchFamily="34" charset="0"/>
              </a:rPr>
              <a:t>Improvement Opportunities</a:t>
            </a:r>
          </a:p>
        </p:txBody>
      </p:sp>
      <p:sp>
        <p:nvSpPr>
          <p:cNvPr id="30" name="Rectangle 29"/>
          <p:cNvSpPr/>
          <p:nvPr/>
        </p:nvSpPr>
        <p:spPr>
          <a:xfrm>
            <a:off x="8335750" y="6022052"/>
            <a:ext cx="2112882"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28600" indent="-228600">
              <a:buFont typeface="+mj-lt"/>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Link blog content to nurture flows</a:t>
            </a:r>
          </a:p>
          <a:p>
            <a:pPr marL="228600" indent="-228600">
              <a:buFont typeface="+mj-lt"/>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Test offers to inform pricing</a:t>
            </a:r>
          </a:p>
        </p:txBody>
      </p:sp>
      <p:sp>
        <p:nvSpPr>
          <p:cNvPr id="32" name="Oval 31"/>
          <p:cNvSpPr/>
          <p:nvPr/>
        </p:nvSpPr>
        <p:spPr>
          <a:xfrm>
            <a:off x="8639029" y="2573297"/>
            <a:ext cx="137160" cy="137160"/>
          </a:xfrm>
          <a:prstGeom prst="ellipse">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45" name="TextBox 44"/>
          <p:cNvSpPr txBox="1"/>
          <p:nvPr/>
        </p:nvSpPr>
        <p:spPr>
          <a:xfrm>
            <a:off x="314497" y="195427"/>
            <a:ext cx="3632949" cy="461665"/>
          </a:xfrm>
          <a:prstGeom prst="rect">
            <a:avLst/>
          </a:prstGeom>
          <a:noFill/>
        </p:spPr>
        <p:txBody>
          <a:bodyPr wrap="none" rtlCol="0">
            <a:spAutoFit/>
          </a:bodyPr>
          <a:lstStyle/>
          <a:p>
            <a:r>
              <a:rPr lang="en-US" sz="2400" b="1" dirty="0">
                <a:solidFill>
                  <a:srgbClr val="494A47"/>
                </a:solidFill>
                <a:latin typeface="Raleway" panose="020B0003030101060003" pitchFamily="34" charset="0"/>
                <a:cs typeface="Helvetica Neue"/>
              </a:rPr>
              <a:t>Customer Journey Map</a:t>
            </a:r>
          </a:p>
        </p:txBody>
      </p:sp>
      <p:cxnSp>
        <p:nvCxnSpPr>
          <p:cNvPr id="48" name="Straight Connector 47"/>
          <p:cNvCxnSpPr>
            <a:stCxn id="53" idx="3"/>
          </p:cNvCxnSpPr>
          <p:nvPr/>
        </p:nvCxnSpPr>
        <p:spPr>
          <a:xfrm>
            <a:off x="3657035" y="5026521"/>
            <a:ext cx="6791598" cy="14208"/>
          </a:xfrm>
          <a:prstGeom prst="line">
            <a:avLst/>
          </a:prstGeom>
          <a:ln>
            <a:solidFill>
              <a:srgbClr val="494A47"/>
            </a:solidFill>
          </a:ln>
          <a:effectLst/>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1794935" y="4880327"/>
            <a:ext cx="1862101" cy="292388"/>
          </a:xfrm>
          <a:prstGeom prst="rect">
            <a:avLst/>
          </a:prstGeom>
          <a:noFill/>
        </p:spPr>
        <p:txBody>
          <a:bodyPr wrap="square" rtlCol="0">
            <a:spAutoFit/>
          </a:bodyPr>
          <a:lstStyle/>
          <a:p>
            <a:r>
              <a:rPr lang="en-US" sz="1300" b="1" dirty="0">
                <a:solidFill>
                  <a:srgbClr val="494A47"/>
                </a:solidFill>
                <a:latin typeface="Raleway" panose="020B0003030101060003" pitchFamily="34" charset="0"/>
                <a:cs typeface="Helvetica Neue"/>
              </a:rPr>
              <a:t>RECOMMENDATION</a:t>
            </a:r>
          </a:p>
        </p:txBody>
      </p:sp>
      <p:sp>
        <p:nvSpPr>
          <p:cNvPr id="54" name="Chevron 53"/>
          <p:cNvSpPr/>
          <p:nvPr/>
        </p:nvSpPr>
        <p:spPr>
          <a:xfrm>
            <a:off x="6397409" y="1236890"/>
            <a:ext cx="2240280" cy="694800"/>
          </a:xfrm>
          <a:prstGeom prst="chevron">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1">
            <a:noAutofit/>
          </a:bodyP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ONBOARD</a:t>
            </a:r>
          </a:p>
        </p:txBody>
      </p:sp>
      <p:sp>
        <p:nvSpPr>
          <p:cNvPr id="55" name="Chevron 54"/>
          <p:cNvSpPr/>
          <p:nvPr/>
        </p:nvSpPr>
        <p:spPr>
          <a:xfrm>
            <a:off x="8318523" y="1236890"/>
            <a:ext cx="2130110" cy="694800"/>
          </a:xfrm>
          <a:prstGeom prst="chevron">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1">
            <a:noAutofit/>
          </a:bodyP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CONVERT &amp; RETAIN</a:t>
            </a:r>
          </a:p>
        </p:txBody>
      </p:sp>
      <p:sp>
        <p:nvSpPr>
          <p:cNvPr id="56" name="Pentagon 55"/>
          <p:cNvSpPr/>
          <p:nvPr/>
        </p:nvSpPr>
        <p:spPr>
          <a:xfrm>
            <a:off x="3085091" y="1236890"/>
            <a:ext cx="1724710" cy="694800"/>
          </a:xfrm>
          <a:prstGeom prst="homePlate">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VISIT WEBSITE</a:t>
            </a:r>
          </a:p>
        </p:txBody>
      </p:sp>
      <p:cxnSp>
        <p:nvCxnSpPr>
          <p:cNvPr id="57" name="Straight Connector 56"/>
          <p:cNvCxnSpPr/>
          <p:nvPr/>
        </p:nvCxnSpPr>
        <p:spPr>
          <a:xfrm>
            <a:off x="3657035" y="2139500"/>
            <a:ext cx="6791598" cy="1"/>
          </a:xfrm>
          <a:prstGeom prst="line">
            <a:avLst/>
          </a:prstGeom>
          <a:ln>
            <a:solidFill>
              <a:srgbClr val="494A47"/>
            </a:solidFill>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1794933" y="1979098"/>
            <a:ext cx="1862103" cy="292388"/>
          </a:xfrm>
          <a:prstGeom prst="rect">
            <a:avLst/>
          </a:prstGeom>
          <a:noFill/>
        </p:spPr>
        <p:txBody>
          <a:bodyPr wrap="square" rtlCol="0">
            <a:spAutoFit/>
          </a:bodyPr>
          <a:lstStyle/>
          <a:p>
            <a:r>
              <a:rPr lang="en-US" sz="1300" b="1" dirty="0">
                <a:solidFill>
                  <a:srgbClr val="494A47"/>
                </a:solidFill>
                <a:latin typeface="Raleway" panose="020B0003030101060003" pitchFamily="34" charset="0"/>
                <a:cs typeface="Helvetica Neue"/>
              </a:rPr>
              <a:t>USER EXPERIENCE</a:t>
            </a:r>
          </a:p>
        </p:txBody>
      </p:sp>
      <p:sp>
        <p:nvSpPr>
          <p:cNvPr id="59" name="Oval 58"/>
          <p:cNvSpPr/>
          <p:nvPr/>
        </p:nvSpPr>
        <p:spPr>
          <a:xfrm>
            <a:off x="8639029" y="2841172"/>
            <a:ext cx="137160" cy="137160"/>
          </a:xfrm>
          <a:prstGeom prst="ellipse">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60" name="Oval 59"/>
          <p:cNvSpPr/>
          <p:nvPr/>
        </p:nvSpPr>
        <p:spPr>
          <a:xfrm>
            <a:off x="8639029" y="3109047"/>
            <a:ext cx="137160" cy="137160"/>
          </a:xfrm>
          <a:prstGeom prst="ellipse">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61" name="Oval 60"/>
          <p:cNvSpPr/>
          <p:nvPr/>
        </p:nvSpPr>
        <p:spPr>
          <a:xfrm>
            <a:off x="8639029" y="3376921"/>
            <a:ext cx="137160" cy="137160"/>
          </a:xfrm>
          <a:prstGeom prst="ellipse">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66" name="Chevron 65"/>
          <p:cNvSpPr/>
          <p:nvPr/>
        </p:nvSpPr>
        <p:spPr>
          <a:xfrm>
            <a:off x="6414862" y="2323651"/>
            <a:ext cx="2112657" cy="1440370"/>
          </a:xfrm>
          <a:prstGeom prst="chevron">
            <a:avLst>
              <a:gd name="adj" fmla="val 18643"/>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lIns="274320" rtlCol="0" anchor="ctr"/>
          <a:lstStyle/>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Tool tips</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Self-serve</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Integrations</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Documentation</a:t>
            </a:r>
          </a:p>
        </p:txBody>
      </p:sp>
      <p:sp>
        <p:nvSpPr>
          <p:cNvPr id="67" name="Rectangle 66"/>
          <p:cNvSpPr/>
          <p:nvPr/>
        </p:nvSpPr>
        <p:spPr>
          <a:xfrm>
            <a:off x="6414862" y="5226279"/>
            <a:ext cx="1836950"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Tx/>
              <a:buChar char="-"/>
            </a:pPr>
            <a:r>
              <a:rPr lang="en-US" sz="800" dirty="0">
                <a:latin typeface="Open Sans" panose="020B0606030504020204" pitchFamily="34" charset="0"/>
                <a:ea typeface="Open Sans" panose="020B0606030504020204" pitchFamily="34" charset="0"/>
                <a:cs typeface="Open Sans" panose="020B0606030504020204" pitchFamily="34" charset="0"/>
              </a:rPr>
              <a:t>% who integrate Mixpanel</a:t>
            </a:r>
          </a:p>
          <a:p>
            <a:pPr marL="171450" indent="-171450">
              <a:buFontTx/>
              <a:buChar char="-"/>
            </a:pPr>
            <a:r>
              <a:rPr lang="en-US" sz="800" dirty="0">
                <a:latin typeface="Open Sans" panose="020B0606030504020204" pitchFamily="34" charset="0"/>
                <a:ea typeface="Open Sans" panose="020B0606030504020204" pitchFamily="34" charset="0"/>
                <a:cs typeface="Open Sans" panose="020B0606030504020204" pitchFamily="34" charset="0"/>
              </a:rPr>
              <a:t>% who create scenario</a:t>
            </a:r>
          </a:p>
          <a:p>
            <a:pPr marL="171450" indent="-171450">
              <a:buFontTx/>
              <a:buChar char="-"/>
            </a:pPr>
            <a:r>
              <a:rPr lang="en-US" sz="800" dirty="0">
                <a:latin typeface="Open Sans" panose="020B0606030504020204" pitchFamily="34" charset="0"/>
                <a:ea typeface="Open Sans" panose="020B0606030504020204" pitchFamily="34" charset="0"/>
                <a:cs typeface="Open Sans" panose="020B0606030504020204" pitchFamily="34" charset="0"/>
              </a:rPr>
              <a:t>% who invite others</a:t>
            </a:r>
          </a:p>
        </p:txBody>
      </p:sp>
      <p:sp>
        <p:nvSpPr>
          <p:cNvPr id="68" name="Rectangle 67"/>
          <p:cNvSpPr/>
          <p:nvPr/>
        </p:nvSpPr>
        <p:spPr>
          <a:xfrm>
            <a:off x="6385864" y="3842614"/>
            <a:ext cx="1836950" cy="983593"/>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Lack tool tips</a:t>
            </a:r>
          </a:p>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Onboarding not yet intuitive</a:t>
            </a:r>
          </a:p>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Thin documentation</a:t>
            </a:r>
          </a:p>
        </p:txBody>
      </p:sp>
      <p:sp>
        <p:nvSpPr>
          <p:cNvPr id="69" name="Rectangle 68"/>
          <p:cNvSpPr/>
          <p:nvPr/>
        </p:nvSpPr>
        <p:spPr>
          <a:xfrm>
            <a:off x="6408954" y="6022052"/>
            <a:ext cx="1836950"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28600" indent="-228600">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Roll out tool tips</a:t>
            </a:r>
          </a:p>
          <a:p>
            <a:pPr marL="228600" indent="-228600">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Research onboarding with live testers</a:t>
            </a:r>
          </a:p>
          <a:p>
            <a:pPr marL="228600" indent="-228600">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Continue support material rollout</a:t>
            </a:r>
          </a:p>
        </p:txBody>
      </p:sp>
      <p:sp>
        <p:nvSpPr>
          <p:cNvPr id="70" name="Oval 69"/>
          <p:cNvSpPr/>
          <p:nvPr/>
        </p:nvSpPr>
        <p:spPr>
          <a:xfrm>
            <a:off x="6750701" y="2580101"/>
            <a:ext cx="137160" cy="137160"/>
          </a:xfrm>
          <a:prstGeom prst="ellipse">
            <a:avLst/>
          </a:prstGeom>
          <a:solidFill>
            <a:srgbClr val="CF4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71" name="Oval 70"/>
          <p:cNvSpPr/>
          <p:nvPr/>
        </p:nvSpPr>
        <p:spPr>
          <a:xfrm>
            <a:off x="6750701" y="2846471"/>
            <a:ext cx="137160" cy="137160"/>
          </a:xfrm>
          <a:prstGeom prst="ellipse">
            <a:avLst/>
          </a:prstGeom>
          <a:solidFill>
            <a:srgbClr val="CF404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72" name="Oval 71"/>
          <p:cNvSpPr/>
          <p:nvPr/>
        </p:nvSpPr>
        <p:spPr>
          <a:xfrm>
            <a:off x="6750701" y="3112841"/>
            <a:ext cx="137160" cy="137160"/>
          </a:xfrm>
          <a:prstGeom prst="ellipse">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74" name="Chevron 73"/>
          <p:cNvSpPr/>
          <p:nvPr/>
        </p:nvSpPr>
        <p:spPr>
          <a:xfrm>
            <a:off x="4476295" y="2323652"/>
            <a:ext cx="2113979" cy="1440369"/>
          </a:xfrm>
          <a:prstGeom prst="chevron">
            <a:avLst>
              <a:gd name="adj" fmla="val 18643"/>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lIns="274320" rtlCol="0" anchor="ctr"/>
          <a:lstStyle/>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Call-to-action button</a:t>
            </a:r>
          </a:p>
          <a:p>
            <a:endPar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a:p>
            <a:r>
              <a:rPr lang="en-US" sz="900" dirty="0">
                <a:solidFill>
                  <a:srgbClr val="FFFFFF"/>
                </a:solidFill>
                <a:latin typeface="Open Sans" panose="020B0606030504020204" pitchFamily="34" charset="0"/>
                <a:ea typeface="Open Sans" panose="020B0606030504020204" pitchFamily="34" charset="0"/>
                <a:cs typeface="Open Sans" panose="020B0606030504020204" pitchFamily="34" charset="0"/>
              </a:rPr>
              <a:t>Registration form</a:t>
            </a:r>
          </a:p>
        </p:txBody>
      </p:sp>
      <p:sp>
        <p:nvSpPr>
          <p:cNvPr id="75" name="Rectangle 74"/>
          <p:cNvSpPr/>
          <p:nvPr/>
        </p:nvSpPr>
        <p:spPr>
          <a:xfrm>
            <a:off x="4493976" y="5226279"/>
            <a:ext cx="1836950"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800" dirty="0">
                <a:latin typeface="Open Sans" panose="020B0606030504020204" pitchFamily="34" charset="0"/>
                <a:ea typeface="Open Sans" panose="020B0606030504020204" pitchFamily="34" charset="0"/>
                <a:cs typeface="Open Sans" panose="020B0606030504020204" pitchFamily="34" charset="0"/>
              </a:rPr>
              <a:t>-  Registration % by channel</a:t>
            </a:r>
          </a:p>
        </p:txBody>
      </p:sp>
      <p:sp>
        <p:nvSpPr>
          <p:cNvPr id="76" name="Rectangle 75"/>
          <p:cNvSpPr/>
          <p:nvPr/>
        </p:nvSpPr>
        <p:spPr>
          <a:xfrm>
            <a:off x="4471709" y="3842614"/>
            <a:ext cx="1836950" cy="983593"/>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Untested CTAs </a:t>
            </a:r>
          </a:p>
          <a:p>
            <a:pPr marL="171450" indent="-171450">
              <a:buFont typeface="Arial"/>
              <a:buChar char="•"/>
            </a:pPr>
            <a:r>
              <a:rPr lang="en-US" sz="900" dirty="0">
                <a:latin typeface="Open Sans" panose="020B0606030504020204" pitchFamily="34" charset="0"/>
                <a:ea typeface="Open Sans" panose="020B0606030504020204" pitchFamily="34" charset="0"/>
                <a:cs typeface="Open Sans" panose="020B0606030504020204" pitchFamily="34" charset="0"/>
              </a:rPr>
              <a:t>Awkward </a:t>
            </a:r>
            <a:r>
              <a:rPr lang="en-US" sz="900" dirty="0" err="1">
                <a:latin typeface="Open Sans" panose="020B0606030504020204" pitchFamily="34" charset="0"/>
                <a:ea typeface="Open Sans" panose="020B0606030504020204" pitchFamily="34" charset="0"/>
                <a:cs typeface="Open Sans" panose="020B0606030504020204" pitchFamily="34" charset="0"/>
              </a:rPr>
              <a:t>reg</a:t>
            </a:r>
            <a:r>
              <a:rPr lang="en-US" sz="900" dirty="0">
                <a:latin typeface="Open Sans" panose="020B0606030504020204" pitchFamily="34" charset="0"/>
                <a:ea typeface="Open Sans" panose="020B0606030504020204" pitchFamily="34" charset="0"/>
                <a:cs typeface="Open Sans" panose="020B0606030504020204" pitchFamily="34" charset="0"/>
              </a:rPr>
              <a:t> form design</a:t>
            </a:r>
          </a:p>
        </p:txBody>
      </p:sp>
      <p:sp>
        <p:nvSpPr>
          <p:cNvPr id="77" name="Rectangle 76"/>
          <p:cNvSpPr/>
          <p:nvPr/>
        </p:nvSpPr>
        <p:spPr>
          <a:xfrm>
            <a:off x="4494799" y="6022052"/>
            <a:ext cx="1836950"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28600" indent="-228600">
              <a:buFont typeface="+mj-lt"/>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AB test CTA button</a:t>
            </a:r>
          </a:p>
          <a:p>
            <a:pPr marL="228600" indent="-228600">
              <a:buFont typeface="+mj-lt"/>
              <a:buAutoNum type="arabicPeriod"/>
            </a:pPr>
            <a:r>
              <a:rPr lang="en-US" sz="800" dirty="0">
                <a:latin typeface="Open Sans" panose="020B0606030504020204" pitchFamily="34" charset="0"/>
                <a:ea typeface="Open Sans" panose="020B0606030504020204" pitchFamily="34" charset="0"/>
                <a:cs typeface="Open Sans" panose="020B0606030504020204" pitchFamily="34" charset="0"/>
              </a:rPr>
              <a:t>Test </a:t>
            </a:r>
            <a:r>
              <a:rPr lang="en-US" sz="800" dirty="0" err="1">
                <a:latin typeface="Open Sans" panose="020B0606030504020204" pitchFamily="34" charset="0"/>
                <a:ea typeface="Open Sans" panose="020B0606030504020204" pitchFamily="34" charset="0"/>
                <a:cs typeface="Open Sans" panose="020B0606030504020204" pitchFamily="34" charset="0"/>
              </a:rPr>
              <a:t>reg</a:t>
            </a:r>
            <a:r>
              <a:rPr lang="en-US" sz="800" dirty="0">
                <a:latin typeface="Open Sans" panose="020B0606030504020204" pitchFamily="34" charset="0"/>
                <a:ea typeface="Open Sans" panose="020B0606030504020204" pitchFamily="34" charset="0"/>
                <a:cs typeface="Open Sans" panose="020B0606030504020204" pitchFamily="34" charset="0"/>
              </a:rPr>
              <a:t> form (if possible)</a:t>
            </a:r>
          </a:p>
        </p:txBody>
      </p:sp>
      <p:sp>
        <p:nvSpPr>
          <p:cNvPr id="80" name="Oval 79"/>
          <p:cNvSpPr/>
          <p:nvPr/>
        </p:nvSpPr>
        <p:spPr>
          <a:xfrm>
            <a:off x="4809801" y="2854461"/>
            <a:ext cx="137160" cy="137160"/>
          </a:xfrm>
          <a:prstGeom prst="ellipse">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81" name="Oval 80"/>
          <p:cNvSpPr/>
          <p:nvPr/>
        </p:nvSpPr>
        <p:spPr>
          <a:xfrm>
            <a:off x="4809801" y="3122335"/>
            <a:ext cx="137160" cy="13716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82" name="Rectangle 81"/>
          <p:cNvSpPr/>
          <p:nvPr/>
        </p:nvSpPr>
        <p:spPr>
          <a:xfrm>
            <a:off x="3098114" y="5226279"/>
            <a:ext cx="1311926"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Tx/>
              <a:buChar char="-"/>
            </a:pPr>
            <a:r>
              <a:rPr lang="en-US" sz="800" dirty="0">
                <a:latin typeface="Helvetica Neue"/>
                <a:cs typeface="Helvetica Neue"/>
              </a:rPr>
              <a:t>Bounce rate</a:t>
            </a:r>
          </a:p>
          <a:p>
            <a:pPr marL="171450" indent="-171450">
              <a:buFontTx/>
              <a:buChar char="-"/>
            </a:pPr>
            <a:r>
              <a:rPr lang="en-US" sz="800" dirty="0">
                <a:latin typeface="Helvetica Neue"/>
                <a:cs typeface="Helvetica Neue"/>
              </a:rPr>
              <a:t>Conversion %</a:t>
            </a:r>
          </a:p>
          <a:p>
            <a:pPr marL="171450" indent="-171450">
              <a:buFontTx/>
              <a:buChar char="-"/>
            </a:pPr>
            <a:r>
              <a:rPr lang="en-US" sz="800" dirty="0">
                <a:latin typeface="Helvetica Neue"/>
                <a:cs typeface="Helvetica Neue"/>
              </a:rPr>
              <a:t>CTA button click%</a:t>
            </a:r>
          </a:p>
        </p:txBody>
      </p:sp>
      <p:sp>
        <p:nvSpPr>
          <p:cNvPr id="83" name="Pentagon 82"/>
          <p:cNvSpPr/>
          <p:nvPr/>
        </p:nvSpPr>
        <p:spPr>
          <a:xfrm>
            <a:off x="3098115" y="2323651"/>
            <a:ext cx="1587177" cy="1440370"/>
          </a:xfrm>
          <a:prstGeom prst="homePlate">
            <a:avLst>
              <a:gd name="adj" fmla="val 19332"/>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lIns="274320" rtlCol="0" anchor="ctr"/>
          <a:lstStyle/>
          <a:p>
            <a:r>
              <a:rPr lang="en-US" sz="900" dirty="0">
                <a:solidFill>
                  <a:srgbClr val="FFFFFF"/>
                </a:solidFill>
                <a:latin typeface="Helvetica Neue"/>
                <a:cs typeface="Helvetica Neue"/>
              </a:rPr>
              <a:t>Site design</a:t>
            </a:r>
          </a:p>
          <a:p>
            <a:endParaRPr lang="en-US" sz="900" dirty="0">
              <a:solidFill>
                <a:srgbClr val="FFFFFF"/>
              </a:solidFill>
              <a:latin typeface="Helvetica Neue"/>
              <a:cs typeface="Helvetica Neue"/>
            </a:endParaRPr>
          </a:p>
          <a:p>
            <a:r>
              <a:rPr lang="en-US" sz="900" dirty="0">
                <a:solidFill>
                  <a:srgbClr val="FFFFFF"/>
                </a:solidFill>
                <a:latin typeface="Helvetica Neue"/>
                <a:cs typeface="Helvetica Neue"/>
              </a:rPr>
              <a:t>Messaging</a:t>
            </a:r>
          </a:p>
          <a:p>
            <a:endParaRPr lang="en-US" sz="900" dirty="0">
              <a:solidFill>
                <a:srgbClr val="FFFFFF"/>
              </a:solidFill>
              <a:latin typeface="Helvetica Neue"/>
              <a:cs typeface="Helvetica Neue"/>
            </a:endParaRPr>
          </a:p>
          <a:p>
            <a:r>
              <a:rPr lang="en-US" sz="900" dirty="0">
                <a:solidFill>
                  <a:srgbClr val="FFFFFF"/>
                </a:solidFill>
                <a:latin typeface="Helvetica Neue"/>
                <a:cs typeface="Helvetica Neue"/>
              </a:rPr>
              <a:t>Content</a:t>
            </a:r>
          </a:p>
        </p:txBody>
      </p:sp>
      <p:sp>
        <p:nvSpPr>
          <p:cNvPr id="84" name="Rectangle 83"/>
          <p:cNvSpPr/>
          <p:nvPr/>
        </p:nvSpPr>
        <p:spPr>
          <a:xfrm>
            <a:off x="3085091" y="3842614"/>
            <a:ext cx="1311926" cy="983593"/>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171450" indent="-171450">
              <a:buFont typeface="Arial"/>
              <a:buChar char="•"/>
            </a:pPr>
            <a:r>
              <a:rPr lang="en-US" sz="900" dirty="0">
                <a:latin typeface="Helvetica Neue"/>
                <a:cs typeface="Helvetica Neue"/>
              </a:rPr>
              <a:t>Undifferentiated messaging</a:t>
            </a:r>
          </a:p>
          <a:p>
            <a:pPr marL="171450" indent="-171450">
              <a:buFont typeface="Arial"/>
              <a:buChar char="•"/>
            </a:pPr>
            <a:r>
              <a:rPr lang="en-US" sz="900" dirty="0">
                <a:latin typeface="Helvetica Neue"/>
                <a:cs typeface="Helvetica Neue"/>
              </a:rPr>
              <a:t>Small content supply</a:t>
            </a:r>
          </a:p>
        </p:txBody>
      </p:sp>
      <p:sp>
        <p:nvSpPr>
          <p:cNvPr id="85" name="Rectangle 84"/>
          <p:cNvSpPr/>
          <p:nvPr/>
        </p:nvSpPr>
        <p:spPr>
          <a:xfrm>
            <a:off x="3084571" y="6022052"/>
            <a:ext cx="1311926" cy="694956"/>
          </a:xfrm>
          <a:prstGeom prst="rect">
            <a:avLst/>
          </a:prstGeom>
          <a:solidFill>
            <a:srgbClr val="1A77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228600" indent="-228600">
              <a:buFont typeface="+mj-lt"/>
              <a:buAutoNum type="arabicPeriod"/>
            </a:pPr>
            <a:r>
              <a:rPr lang="en-US" sz="800" dirty="0">
                <a:latin typeface="Helvetica Neue"/>
                <a:cs typeface="Helvetica Neue"/>
              </a:rPr>
              <a:t>AB test messaging</a:t>
            </a:r>
          </a:p>
          <a:p>
            <a:pPr marL="228600" indent="-228600">
              <a:buFont typeface="+mj-lt"/>
              <a:buAutoNum type="arabicPeriod"/>
            </a:pPr>
            <a:r>
              <a:rPr lang="en-US" sz="800" dirty="0">
                <a:latin typeface="Helvetica Neue"/>
                <a:cs typeface="Helvetica Neue"/>
              </a:rPr>
              <a:t>Home page video</a:t>
            </a:r>
          </a:p>
          <a:p>
            <a:pPr marL="228600" indent="-228600">
              <a:buFont typeface="+mj-lt"/>
              <a:buAutoNum type="arabicPeriod"/>
            </a:pPr>
            <a:r>
              <a:rPr lang="en-US" sz="800" dirty="0">
                <a:latin typeface="Helvetica Neue"/>
                <a:cs typeface="Helvetica Neue"/>
              </a:rPr>
              <a:t>Customer testimonials</a:t>
            </a:r>
          </a:p>
        </p:txBody>
      </p:sp>
      <p:sp>
        <p:nvSpPr>
          <p:cNvPr id="102" name="Oval 101"/>
          <p:cNvSpPr/>
          <p:nvPr/>
        </p:nvSpPr>
        <p:spPr>
          <a:xfrm>
            <a:off x="3157165" y="3232027"/>
            <a:ext cx="137160" cy="137160"/>
          </a:xfrm>
          <a:prstGeom prst="ellipse">
            <a:avLst/>
          </a:prstGeom>
          <a:solidFill>
            <a:srgbClr val="FDBE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50" name="Oval 49"/>
          <p:cNvSpPr/>
          <p:nvPr/>
        </p:nvSpPr>
        <p:spPr>
          <a:xfrm>
            <a:off x="6750701" y="3379212"/>
            <a:ext cx="137160" cy="137160"/>
          </a:xfrm>
          <a:prstGeom prst="ellipse">
            <a:avLst/>
          </a:prstGeom>
          <a:solidFill>
            <a:srgbClr val="FDBE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52" name="Oval 51"/>
          <p:cNvSpPr/>
          <p:nvPr/>
        </p:nvSpPr>
        <p:spPr>
          <a:xfrm>
            <a:off x="3161605" y="2971496"/>
            <a:ext cx="137160" cy="137160"/>
          </a:xfrm>
          <a:prstGeom prst="ellipse">
            <a:avLst/>
          </a:prstGeom>
          <a:solidFill>
            <a:srgbClr val="FDBE0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62" name="Oval 61"/>
          <p:cNvSpPr/>
          <p:nvPr/>
        </p:nvSpPr>
        <p:spPr>
          <a:xfrm>
            <a:off x="3162021" y="2710965"/>
            <a:ext cx="137160" cy="137160"/>
          </a:xfrm>
          <a:prstGeom prst="ellipse">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6" name="Chevron 45">
            <a:extLst>
              <a:ext uri="{FF2B5EF4-FFF2-40B4-BE49-F238E27FC236}">
                <a16:creationId xmlns:a16="http://schemas.microsoft.com/office/drawing/2014/main" id="{D8AE8EA3-47E6-4D48-B6CD-F2225C6C9A96}"/>
              </a:ext>
            </a:extLst>
          </p:cNvPr>
          <p:cNvSpPr/>
          <p:nvPr/>
        </p:nvSpPr>
        <p:spPr>
          <a:xfrm>
            <a:off x="4577918" y="798393"/>
            <a:ext cx="2041510" cy="389605"/>
          </a:xfrm>
          <a:prstGeom prst="chevron">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1">
            <a:noAutofit/>
          </a:bodyP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EVALUATE</a:t>
            </a:r>
          </a:p>
        </p:txBody>
      </p:sp>
      <p:sp>
        <p:nvSpPr>
          <p:cNvPr id="47" name="Chevron 46">
            <a:extLst>
              <a:ext uri="{FF2B5EF4-FFF2-40B4-BE49-F238E27FC236}">
                <a16:creationId xmlns:a16="http://schemas.microsoft.com/office/drawing/2014/main" id="{8C9FB81C-58E0-9B4A-A6CD-557FBDB49DBA}"/>
              </a:ext>
            </a:extLst>
          </p:cNvPr>
          <p:cNvSpPr/>
          <p:nvPr/>
        </p:nvSpPr>
        <p:spPr>
          <a:xfrm>
            <a:off x="6486617" y="798393"/>
            <a:ext cx="2053925" cy="389605"/>
          </a:xfrm>
          <a:prstGeom prst="chevron">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1">
            <a:noAutofit/>
          </a:bodyP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BUY</a:t>
            </a:r>
          </a:p>
        </p:txBody>
      </p:sp>
      <p:sp>
        <p:nvSpPr>
          <p:cNvPr id="49" name="Chevron 48">
            <a:extLst>
              <a:ext uri="{FF2B5EF4-FFF2-40B4-BE49-F238E27FC236}">
                <a16:creationId xmlns:a16="http://schemas.microsoft.com/office/drawing/2014/main" id="{1867E84D-9B6C-4343-9A71-D01D82D8F6A7}"/>
              </a:ext>
            </a:extLst>
          </p:cNvPr>
          <p:cNvSpPr/>
          <p:nvPr/>
        </p:nvSpPr>
        <p:spPr>
          <a:xfrm>
            <a:off x="8407730" y="798393"/>
            <a:ext cx="2053926" cy="389605"/>
          </a:xfrm>
          <a:prstGeom prst="chevron">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nchorCtr="1">
            <a:noAutofit/>
          </a:bodyP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ENJOY</a:t>
            </a:r>
          </a:p>
        </p:txBody>
      </p:sp>
      <p:sp>
        <p:nvSpPr>
          <p:cNvPr id="51" name="Pentagon 50">
            <a:extLst>
              <a:ext uri="{FF2B5EF4-FFF2-40B4-BE49-F238E27FC236}">
                <a16:creationId xmlns:a16="http://schemas.microsoft.com/office/drawing/2014/main" id="{FE61281B-61B4-FC49-B0BD-395DED0CCB0A}"/>
              </a:ext>
            </a:extLst>
          </p:cNvPr>
          <p:cNvSpPr/>
          <p:nvPr/>
        </p:nvSpPr>
        <p:spPr>
          <a:xfrm>
            <a:off x="3098114" y="798393"/>
            <a:ext cx="1600200" cy="389605"/>
          </a:xfrm>
          <a:prstGeom prst="homePlate">
            <a:avLst/>
          </a:prstGeom>
          <a:solidFill>
            <a:srgbClr val="FEC10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00" dirty="0">
                <a:solidFill>
                  <a:srgbClr val="312D2B"/>
                </a:solidFill>
                <a:latin typeface="Open Sans" panose="020B0606030504020204" pitchFamily="34" charset="0"/>
                <a:ea typeface="Open Sans" panose="020B0606030504020204" pitchFamily="34" charset="0"/>
                <a:cs typeface="Open Sans" panose="020B0606030504020204" pitchFamily="34" charset="0"/>
              </a:rPr>
              <a:t>CONSIDER</a:t>
            </a:r>
          </a:p>
        </p:txBody>
      </p:sp>
    </p:spTree>
    <p:extLst>
      <p:ext uri="{BB962C8B-B14F-4D97-AF65-F5344CB8AC3E}">
        <p14:creationId xmlns:p14="http://schemas.microsoft.com/office/powerpoint/2010/main" val="205051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Text Placeholder 7"/>
          <p:cNvSpPr txBox="1">
            <a:spLocks/>
          </p:cNvSpPr>
          <p:nvPr/>
        </p:nvSpPr>
        <p:spPr>
          <a:xfrm>
            <a:off x="6095415" y="2981868"/>
            <a:ext cx="5866941"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These insights are best detailed in a table that begins with the business triggers that cause this buyer to commence a search for a solution, and ends with a satisfied reference customer (see step 2).</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At each step in the buying process, identify each of the buyer persona(s) who are critical to the decision to proceed to the next step, what role each plays, and the resources each consults to find answers to their questions.</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Note that this insight details the buyer’s process to arrive at a decision, not the selling process that sales people may have defined.</a:t>
            </a:r>
            <a:endParaRPr lang="en-GB" sz="1600" b="0" dirty="0">
              <a:solidFill>
                <a:schemeClr val="tx1"/>
              </a:solidFill>
              <a:latin typeface="+mn-lt"/>
            </a:endParaRPr>
          </a:p>
        </p:txBody>
      </p:sp>
      <p:sp>
        <p:nvSpPr>
          <p:cNvPr id="70" name="Text Placeholder 7"/>
          <p:cNvSpPr txBox="1">
            <a:spLocks/>
          </p:cNvSpPr>
          <p:nvPr/>
        </p:nvSpPr>
        <p:spPr>
          <a:xfrm>
            <a:off x="6095415" y="518079"/>
            <a:ext cx="476129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6000" dirty="0">
                <a:solidFill>
                  <a:schemeClr val="tx1"/>
                </a:solidFill>
                <a:latin typeface="Lato Black" panose="020F0A02020204030203" pitchFamily="34" charset="0"/>
              </a:rPr>
              <a:t>BUYING PROCESS</a:t>
            </a:r>
          </a:p>
        </p:txBody>
      </p:sp>
      <p:sp>
        <p:nvSpPr>
          <p:cNvPr id="71" name="Text Placeholder 7"/>
          <p:cNvSpPr txBox="1">
            <a:spLocks/>
          </p:cNvSpPr>
          <p:nvPr/>
        </p:nvSpPr>
        <p:spPr>
          <a:xfrm>
            <a:off x="6095415" y="1820048"/>
            <a:ext cx="57166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000"/>
              </a:lnSpc>
              <a:spcBef>
                <a:spcPts val="1200"/>
              </a:spcBef>
              <a:spcAft>
                <a:spcPts val="1200"/>
              </a:spcAft>
            </a:pPr>
            <a:r>
              <a:rPr lang="en-GB" sz="1600" b="0" spc="50" dirty="0">
                <a:solidFill>
                  <a:schemeClr val="accent1"/>
                </a:solidFill>
                <a:latin typeface="Lato Black" panose="020F0A02020204030203" pitchFamily="34" charset="0"/>
              </a:rPr>
              <a:t>Identify the process this buyer persona will follow to explore and select the product, service or solution that can overcome the “perceived barriers” and achieve the “success factor(s).”</a:t>
            </a:r>
            <a:endParaRPr lang="en-GB" sz="1600" b="0" dirty="0">
              <a:solidFill>
                <a:schemeClr val="accent1"/>
              </a:solidFill>
              <a:latin typeface="Lato Black" panose="020F0A02020204030203" pitchFamily="34" charset="0"/>
            </a:endParaRPr>
          </a:p>
        </p:txBody>
      </p:sp>
      <p:grpSp>
        <p:nvGrpSpPr>
          <p:cNvPr id="72" name="Group 71">
            <a:extLst>
              <a:ext uri="{FF2B5EF4-FFF2-40B4-BE49-F238E27FC236}">
                <a16:creationId xmlns:a16="http://schemas.microsoft.com/office/drawing/2014/main" id="{01F77B56-3535-684F-9069-792A96B72467}"/>
              </a:ext>
            </a:extLst>
          </p:cNvPr>
          <p:cNvGrpSpPr/>
          <p:nvPr/>
        </p:nvGrpSpPr>
        <p:grpSpPr>
          <a:xfrm>
            <a:off x="505188" y="434951"/>
            <a:ext cx="1494976" cy="2035116"/>
            <a:chOff x="3448056" y="4281512"/>
            <a:chExt cx="1419228" cy="1932000"/>
          </a:xfrm>
        </p:grpSpPr>
        <p:sp>
          <p:nvSpPr>
            <p:cNvPr id="73" name="Freeform 209">
              <a:extLst>
                <a:ext uri="{FF2B5EF4-FFF2-40B4-BE49-F238E27FC236}">
                  <a16:creationId xmlns:a16="http://schemas.microsoft.com/office/drawing/2014/main" id="{D4B9D048-84EC-B149-8B98-1630CC7A8D0A}"/>
                </a:ext>
              </a:extLst>
            </p:cNvPr>
            <p:cNvSpPr>
              <a:spLocks/>
            </p:cNvSpPr>
            <p:nvPr/>
          </p:nvSpPr>
          <p:spPr bwMode="auto">
            <a:xfrm>
              <a:off x="3476631" y="5476907"/>
              <a:ext cx="82550" cy="92076"/>
            </a:xfrm>
            <a:custGeom>
              <a:avLst/>
              <a:gdLst>
                <a:gd name="T0" fmla="*/ 0 w 52"/>
                <a:gd name="T1" fmla="*/ 43 h 58"/>
                <a:gd name="T2" fmla="*/ 32 w 52"/>
                <a:gd name="T3" fmla="*/ 58 h 58"/>
                <a:gd name="T4" fmla="*/ 52 w 52"/>
                <a:gd name="T5" fmla="*/ 15 h 58"/>
                <a:gd name="T6" fmla="*/ 22 w 52"/>
                <a:gd name="T7" fmla="*/ 0 h 58"/>
                <a:gd name="T8" fmla="*/ 0 w 52"/>
                <a:gd name="T9" fmla="*/ 43 h 58"/>
              </a:gdLst>
              <a:ahLst/>
              <a:cxnLst>
                <a:cxn ang="0">
                  <a:pos x="T0" y="T1"/>
                </a:cxn>
                <a:cxn ang="0">
                  <a:pos x="T2" y="T3"/>
                </a:cxn>
                <a:cxn ang="0">
                  <a:pos x="T4" y="T5"/>
                </a:cxn>
                <a:cxn ang="0">
                  <a:pos x="T6" y="T7"/>
                </a:cxn>
                <a:cxn ang="0">
                  <a:pos x="T8" y="T9"/>
                </a:cxn>
              </a:cxnLst>
              <a:rect l="0" t="0" r="r" b="b"/>
              <a:pathLst>
                <a:path w="52" h="58">
                  <a:moveTo>
                    <a:pt x="0" y="43"/>
                  </a:moveTo>
                  <a:lnTo>
                    <a:pt x="32" y="58"/>
                  </a:lnTo>
                  <a:lnTo>
                    <a:pt x="52" y="15"/>
                  </a:lnTo>
                  <a:lnTo>
                    <a:pt x="22" y="0"/>
                  </a:lnTo>
                  <a:lnTo>
                    <a:pt x="0" y="43"/>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4" name="Freeform 210">
              <a:extLst>
                <a:ext uri="{FF2B5EF4-FFF2-40B4-BE49-F238E27FC236}">
                  <a16:creationId xmlns:a16="http://schemas.microsoft.com/office/drawing/2014/main" id="{1EC48288-DB92-DE4A-BA2C-552FC1586947}"/>
                </a:ext>
              </a:extLst>
            </p:cNvPr>
            <p:cNvSpPr>
              <a:spLocks/>
            </p:cNvSpPr>
            <p:nvPr/>
          </p:nvSpPr>
          <p:spPr bwMode="auto">
            <a:xfrm>
              <a:off x="3463931" y="5500720"/>
              <a:ext cx="84138" cy="107951"/>
            </a:xfrm>
            <a:custGeom>
              <a:avLst/>
              <a:gdLst>
                <a:gd name="T0" fmla="*/ 32 w 32"/>
                <a:gd name="T1" fmla="*/ 4 h 41"/>
                <a:gd name="T2" fmla="*/ 13 w 32"/>
                <a:gd name="T3" fmla="*/ 0 h 41"/>
                <a:gd name="T4" fmla="*/ 10 w 32"/>
                <a:gd name="T5" fmla="*/ 15 h 41"/>
                <a:gd name="T6" fmla="*/ 0 w 32"/>
                <a:gd name="T7" fmla="*/ 30 h 41"/>
                <a:gd name="T8" fmla="*/ 21 w 32"/>
                <a:gd name="T9" fmla="*/ 41 h 41"/>
                <a:gd name="T10" fmla="*/ 32 w 32"/>
                <a:gd name="T11" fmla="*/ 4 h 41"/>
              </a:gdLst>
              <a:ahLst/>
              <a:cxnLst>
                <a:cxn ang="0">
                  <a:pos x="T0" y="T1"/>
                </a:cxn>
                <a:cxn ang="0">
                  <a:pos x="T2" y="T3"/>
                </a:cxn>
                <a:cxn ang="0">
                  <a:pos x="T4" y="T5"/>
                </a:cxn>
                <a:cxn ang="0">
                  <a:pos x="T6" y="T7"/>
                </a:cxn>
                <a:cxn ang="0">
                  <a:pos x="T8" y="T9"/>
                </a:cxn>
                <a:cxn ang="0">
                  <a:pos x="T10" y="T11"/>
                </a:cxn>
              </a:cxnLst>
              <a:rect l="0" t="0" r="r" b="b"/>
              <a:pathLst>
                <a:path w="32" h="41">
                  <a:moveTo>
                    <a:pt x="32" y="4"/>
                  </a:moveTo>
                  <a:cubicBezTo>
                    <a:pt x="13" y="0"/>
                    <a:pt x="13" y="0"/>
                    <a:pt x="13" y="0"/>
                  </a:cubicBezTo>
                  <a:cubicBezTo>
                    <a:pt x="10" y="15"/>
                    <a:pt x="10" y="15"/>
                    <a:pt x="10" y="15"/>
                  </a:cubicBezTo>
                  <a:cubicBezTo>
                    <a:pt x="0" y="30"/>
                    <a:pt x="0" y="30"/>
                    <a:pt x="0" y="30"/>
                  </a:cubicBezTo>
                  <a:cubicBezTo>
                    <a:pt x="8" y="33"/>
                    <a:pt x="22" y="29"/>
                    <a:pt x="21" y="41"/>
                  </a:cubicBezTo>
                  <a:lnTo>
                    <a:pt x="32" y="4"/>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5" name="Freeform 211">
              <a:extLst>
                <a:ext uri="{FF2B5EF4-FFF2-40B4-BE49-F238E27FC236}">
                  <a16:creationId xmlns:a16="http://schemas.microsoft.com/office/drawing/2014/main" id="{2480B58B-7373-B34F-94F2-9906C6F88E80}"/>
                </a:ext>
              </a:extLst>
            </p:cNvPr>
            <p:cNvSpPr>
              <a:spLocks/>
            </p:cNvSpPr>
            <p:nvPr/>
          </p:nvSpPr>
          <p:spPr bwMode="auto">
            <a:xfrm>
              <a:off x="3448056" y="5500720"/>
              <a:ext cx="100013" cy="155576"/>
            </a:xfrm>
            <a:custGeom>
              <a:avLst/>
              <a:gdLst>
                <a:gd name="T0" fmla="*/ 3 w 38"/>
                <a:gd name="T1" fmla="*/ 36 h 59"/>
                <a:gd name="T2" fmla="*/ 16 w 38"/>
                <a:gd name="T3" fmla="*/ 7 h 59"/>
                <a:gd name="T4" fmla="*/ 22 w 38"/>
                <a:gd name="T5" fmla="*/ 6 h 59"/>
                <a:gd name="T6" fmla="*/ 22 w 38"/>
                <a:gd name="T7" fmla="*/ 6 h 59"/>
                <a:gd name="T8" fmla="*/ 22 w 38"/>
                <a:gd name="T9" fmla="*/ 6 h 59"/>
                <a:gd name="T10" fmla="*/ 23 w 38"/>
                <a:gd name="T11" fmla="*/ 4 h 59"/>
                <a:gd name="T12" fmla="*/ 29 w 38"/>
                <a:gd name="T13" fmla="*/ 2 h 59"/>
                <a:gd name="T14" fmla="*/ 29 w 38"/>
                <a:gd name="T15" fmla="*/ 2 h 59"/>
                <a:gd name="T16" fmla="*/ 32 w 38"/>
                <a:gd name="T17" fmla="*/ 5 h 59"/>
                <a:gd name="T18" fmla="*/ 35 w 38"/>
                <a:gd name="T19" fmla="*/ 6 h 59"/>
                <a:gd name="T20" fmla="*/ 35 w 38"/>
                <a:gd name="T21" fmla="*/ 6 h 59"/>
                <a:gd name="T22" fmla="*/ 37 w 38"/>
                <a:gd name="T23" fmla="*/ 13 h 59"/>
                <a:gd name="T24" fmla="*/ 21 w 38"/>
                <a:gd name="T25" fmla="*/ 42 h 59"/>
                <a:gd name="T26" fmla="*/ 16 w 38"/>
                <a:gd name="T27" fmla="*/ 55 h 59"/>
                <a:gd name="T28" fmla="*/ 10 w 38"/>
                <a:gd name="T29" fmla="*/ 57 h 59"/>
                <a:gd name="T30" fmla="*/ 10 w 38"/>
                <a:gd name="T31" fmla="*/ 57 h 59"/>
                <a:gd name="T32" fmla="*/ 9 w 38"/>
                <a:gd name="T33" fmla="*/ 50 h 59"/>
                <a:gd name="T34" fmla="*/ 3 w 38"/>
                <a:gd name="T35" fmla="*/ 3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 h="59">
                  <a:moveTo>
                    <a:pt x="3" y="36"/>
                  </a:moveTo>
                  <a:cubicBezTo>
                    <a:pt x="16" y="7"/>
                    <a:pt x="16" y="7"/>
                    <a:pt x="16" y="7"/>
                  </a:cubicBezTo>
                  <a:cubicBezTo>
                    <a:pt x="17" y="5"/>
                    <a:pt x="19" y="4"/>
                    <a:pt x="22" y="6"/>
                  </a:cubicBezTo>
                  <a:cubicBezTo>
                    <a:pt x="22" y="6"/>
                    <a:pt x="22" y="6"/>
                    <a:pt x="22" y="6"/>
                  </a:cubicBezTo>
                  <a:cubicBezTo>
                    <a:pt x="22" y="6"/>
                    <a:pt x="22" y="6"/>
                    <a:pt x="22" y="6"/>
                  </a:cubicBezTo>
                  <a:cubicBezTo>
                    <a:pt x="23" y="4"/>
                    <a:pt x="23" y="4"/>
                    <a:pt x="23" y="4"/>
                  </a:cubicBezTo>
                  <a:cubicBezTo>
                    <a:pt x="24" y="1"/>
                    <a:pt x="27" y="0"/>
                    <a:pt x="29" y="2"/>
                  </a:cubicBezTo>
                  <a:cubicBezTo>
                    <a:pt x="29" y="2"/>
                    <a:pt x="29" y="2"/>
                    <a:pt x="29" y="2"/>
                  </a:cubicBezTo>
                  <a:cubicBezTo>
                    <a:pt x="31" y="2"/>
                    <a:pt x="32" y="4"/>
                    <a:pt x="32" y="5"/>
                  </a:cubicBezTo>
                  <a:cubicBezTo>
                    <a:pt x="33" y="5"/>
                    <a:pt x="34" y="5"/>
                    <a:pt x="35" y="6"/>
                  </a:cubicBezTo>
                  <a:cubicBezTo>
                    <a:pt x="35" y="6"/>
                    <a:pt x="35" y="6"/>
                    <a:pt x="35" y="6"/>
                  </a:cubicBezTo>
                  <a:cubicBezTo>
                    <a:pt x="37" y="7"/>
                    <a:pt x="38" y="10"/>
                    <a:pt x="37" y="13"/>
                  </a:cubicBezTo>
                  <a:cubicBezTo>
                    <a:pt x="21" y="42"/>
                    <a:pt x="21" y="42"/>
                    <a:pt x="21" y="42"/>
                  </a:cubicBezTo>
                  <a:cubicBezTo>
                    <a:pt x="16" y="55"/>
                    <a:pt x="16" y="55"/>
                    <a:pt x="16" y="55"/>
                  </a:cubicBezTo>
                  <a:cubicBezTo>
                    <a:pt x="15" y="58"/>
                    <a:pt x="12" y="59"/>
                    <a:pt x="10" y="57"/>
                  </a:cubicBezTo>
                  <a:cubicBezTo>
                    <a:pt x="10" y="57"/>
                    <a:pt x="10" y="57"/>
                    <a:pt x="10" y="57"/>
                  </a:cubicBezTo>
                  <a:cubicBezTo>
                    <a:pt x="7" y="56"/>
                    <a:pt x="8" y="52"/>
                    <a:pt x="9" y="50"/>
                  </a:cubicBezTo>
                  <a:cubicBezTo>
                    <a:pt x="8" y="48"/>
                    <a:pt x="0" y="41"/>
                    <a:pt x="3" y="36"/>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6" name="Freeform 212">
              <a:extLst>
                <a:ext uri="{FF2B5EF4-FFF2-40B4-BE49-F238E27FC236}">
                  <a16:creationId xmlns:a16="http://schemas.microsoft.com/office/drawing/2014/main" id="{E98AB7FE-4BF5-E743-97F2-E8026E0DFBDD}"/>
                </a:ext>
              </a:extLst>
            </p:cNvPr>
            <p:cNvSpPr>
              <a:spLocks/>
            </p:cNvSpPr>
            <p:nvPr/>
          </p:nvSpPr>
          <p:spPr bwMode="auto">
            <a:xfrm>
              <a:off x="3468693" y="5608670"/>
              <a:ext cx="31750" cy="87313"/>
            </a:xfrm>
            <a:custGeom>
              <a:avLst/>
              <a:gdLst>
                <a:gd name="T0" fmla="*/ 3 w 12"/>
                <a:gd name="T1" fmla="*/ 32 h 33"/>
                <a:gd name="T2" fmla="*/ 3 w 12"/>
                <a:gd name="T3" fmla="*/ 32 h 33"/>
                <a:gd name="T4" fmla="*/ 0 w 12"/>
                <a:gd name="T5" fmla="*/ 28 h 33"/>
                <a:gd name="T6" fmla="*/ 5 w 12"/>
                <a:gd name="T7" fmla="*/ 0 h 33"/>
                <a:gd name="T8" fmla="*/ 5 w 12"/>
                <a:gd name="T9" fmla="*/ 0 h 33"/>
                <a:gd name="T10" fmla="*/ 12 w 12"/>
                <a:gd name="T11" fmla="*/ 4 h 33"/>
                <a:gd name="T12" fmla="*/ 6 w 12"/>
                <a:gd name="T13" fmla="*/ 30 h 33"/>
                <a:gd name="T14" fmla="*/ 3 w 12"/>
                <a:gd name="T15" fmla="*/ 32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3">
                  <a:moveTo>
                    <a:pt x="3" y="32"/>
                  </a:moveTo>
                  <a:cubicBezTo>
                    <a:pt x="3" y="32"/>
                    <a:pt x="3" y="32"/>
                    <a:pt x="3" y="32"/>
                  </a:cubicBezTo>
                  <a:cubicBezTo>
                    <a:pt x="1" y="32"/>
                    <a:pt x="0" y="30"/>
                    <a:pt x="0" y="28"/>
                  </a:cubicBezTo>
                  <a:cubicBezTo>
                    <a:pt x="5" y="0"/>
                    <a:pt x="5" y="0"/>
                    <a:pt x="5" y="0"/>
                  </a:cubicBezTo>
                  <a:cubicBezTo>
                    <a:pt x="5" y="0"/>
                    <a:pt x="5" y="0"/>
                    <a:pt x="5" y="0"/>
                  </a:cubicBezTo>
                  <a:cubicBezTo>
                    <a:pt x="12" y="4"/>
                    <a:pt x="12" y="4"/>
                    <a:pt x="12" y="4"/>
                  </a:cubicBezTo>
                  <a:cubicBezTo>
                    <a:pt x="6" y="30"/>
                    <a:pt x="6" y="30"/>
                    <a:pt x="6" y="30"/>
                  </a:cubicBezTo>
                  <a:cubicBezTo>
                    <a:pt x="6" y="31"/>
                    <a:pt x="4" y="33"/>
                    <a:pt x="3" y="32"/>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7" name="Freeform 213">
              <a:extLst>
                <a:ext uri="{FF2B5EF4-FFF2-40B4-BE49-F238E27FC236}">
                  <a16:creationId xmlns:a16="http://schemas.microsoft.com/office/drawing/2014/main" id="{F1338985-F1D9-154B-AE8C-4CD5A760E0FC}"/>
                </a:ext>
              </a:extLst>
            </p:cNvPr>
            <p:cNvSpPr>
              <a:spLocks/>
            </p:cNvSpPr>
            <p:nvPr/>
          </p:nvSpPr>
          <p:spPr bwMode="auto">
            <a:xfrm>
              <a:off x="3489331" y="5524532"/>
              <a:ext cx="53975" cy="119063"/>
            </a:xfrm>
            <a:custGeom>
              <a:avLst/>
              <a:gdLst>
                <a:gd name="T0" fmla="*/ 14 w 20"/>
                <a:gd name="T1" fmla="*/ 45 h 45"/>
                <a:gd name="T2" fmla="*/ 14 w 20"/>
                <a:gd name="T3" fmla="*/ 45 h 45"/>
                <a:gd name="T4" fmla="*/ 11 w 20"/>
                <a:gd name="T5" fmla="*/ 41 h 45"/>
                <a:gd name="T6" fmla="*/ 12 w 20"/>
                <a:gd name="T7" fmla="*/ 30 h 45"/>
                <a:gd name="T8" fmla="*/ 6 w 20"/>
                <a:gd name="T9" fmla="*/ 31 h 45"/>
                <a:gd name="T10" fmla="*/ 0 w 20"/>
                <a:gd name="T11" fmla="*/ 8 h 45"/>
                <a:gd name="T12" fmla="*/ 12 w 20"/>
                <a:gd name="T13" fmla="*/ 0 h 45"/>
                <a:gd name="T14" fmla="*/ 16 w 20"/>
                <a:gd name="T15" fmla="*/ 10 h 45"/>
                <a:gd name="T16" fmla="*/ 20 w 20"/>
                <a:gd name="T17" fmla="*/ 19 h 45"/>
                <a:gd name="T18" fmla="*/ 18 w 20"/>
                <a:gd name="T19" fmla="*/ 42 h 45"/>
                <a:gd name="T20" fmla="*/ 14 w 20"/>
                <a:gd name="T21"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45">
                  <a:moveTo>
                    <a:pt x="14" y="45"/>
                  </a:moveTo>
                  <a:cubicBezTo>
                    <a:pt x="14" y="45"/>
                    <a:pt x="14" y="45"/>
                    <a:pt x="14" y="45"/>
                  </a:cubicBezTo>
                  <a:cubicBezTo>
                    <a:pt x="12" y="45"/>
                    <a:pt x="10" y="43"/>
                    <a:pt x="11" y="41"/>
                  </a:cubicBezTo>
                  <a:cubicBezTo>
                    <a:pt x="12" y="30"/>
                    <a:pt x="12" y="30"/>
                    <a:pt x="12" y="30"/>
                  </a:cubicBezTo>
                  <a:cubicBezTo>
                    <a:pt x="12" y="26"/>
                    <a:pt x="8" y="27"/>
                    <a:pt x="6" y="31"/>
                  </a:cubicBezTo>
                  <a:cubicBezTo>
                    <a:pt x="0" y="8"/>
                    <a:pt x="0" y="8"/>
                    <a:pt x="0" y="8"/>
                  </a:cubicBezTo>
                  <a:cubicBezTo>
                    <a:pt x="12" y="0"/>
                    <a:pt x="12" y="0"/>
                    <a:pt x="12" y="0"/>
                  </a:cubicBezTo>
                  <a:cubicBezTo>
                    <a:pt x="16" y="10"/>
                    <a:pt x="16" y="10"/>
                    <a:pt x="16" y="10"/>
                  </a:cubicBezTo>
                  <a:cubicBezTo>
                    <a:pt x="20" y="11"/>
                    <a:pt x="20" y="16"/>
                    <a:pt x="20" y="19"/>
                  </a:cubicBezTo>
                  <a:cubicBezTo>
                    <a:pt x="18" y="42"/>
                    <a:pt x="18" y="42"/>
                    <a:pt x="18" y="42"/>
                  </a:cubicBezTo>
                  <a:cubicBezTo>
                    <a:pt x="18" y="44"/>
                    <a:pt x="16" y="45"/>
                    <a:pt x="14" y="45"/>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8" name="Freeform 214">
              <a:extLst>
                <a:ext uri="{FF2B5EF4-FFF2-40B4-BE49-F238E27FC236}">
                  <a16:creationId xmlns:a16="http://schemas.microsoft.com/office/drawing/2014/main" id="{BD2A0BB4-E774-9843-9E15-88E8276730B9}"/>
                </a:ext>
              </a:extLst>
            </p:cNvPr>
            <p:cNvSpPr>
              <a:spLocks/>
            </p:cNvSpPr>
            <p:nvPr/>
          </p:nvSpPr>
          <p:spPr bwMode="auto">
            <a:xfrm>
              <a:off x="3459168" y="5592795"/>
              <a:ext cx="25400" cy="87313"/>
            </a:xfrm>
            <a:custGeom>
              <a:avLst/>
              <a:gdLst>
                <a:gd name="T0" fmla="*/ 7 w 10"/>
                <a:gd name="T1" fmla="*/ 33 h 33"/>
                <a:gd name="T2" fmla="*/ 7 w 10"/>
                <a:gd name="T3" fmla="*/ 33 h 33"/>
                <a:gd name="T4" fmla="*/ 3 w 10"/>
                <a:gd name="T5" fmla="*/ 30 h 33"/>
                <a:gd name="T6" fmla="*/ 1 w 10"/>
                <a:gd name="T7" fmla="*/ 1 h 33"/>
                <a:gd name="T8" fmla="*/ 0 w 10"/>
                <a:gd name="T9" fmla="*/ 0 h 33"/>
                <a:gd name="T10" fmla="*/ 8 w 10"/>
                <a:gd name="T11" fmla="*/ 3 h 33"/>
                <a:gd name="T12" fmla="*/ 10 w 10"/>
                <a:gd name="T13" fmla="*/ 29 h 33"/>
                <a:gd name="T14" fmla="*/ 7 w 10"/>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33">
                  <a:moveTo>
                    <a:pt x="7" y="33"/>
                  </a:moveTo>
                  <a:cubicBezTo>
                    <a:pt x="7" y="33"/>
                    <a:pt x="7" y="33"/>
                    <a:pt x="7" y="33"/>
                  </a:cubicBezTo>
                  <a:cubicBezTo>
                    <a:pt x="5" y="33"/>
                    <a:pt x="4" y="31"/>
                    <a:pt x="3" y="30"/>
                  </a:cubicBezTo>
                  <a:cubicBezTo>
                    <a:pt x="1" y="1"/>
                    <a:pt x="1" y="1"/>
                    <a:pt x="1" y="1"/>
                  </a:cubicBezTo>
                  <a:cubicBezTo>
                    <a:pt x="0" y="0"/>
                    <a:pt x="0" y="0"/>
                    <a:pt x="0" y="0"/>
                  </a:cubicBezTo>
                  <a:cubicBezTo>
                    <a:pt x="8" y="3"/>
                    <a:pt x="8" y="3"/>
                    <a:pt x="8" y="3"/>
                  </a:cubicBezTo>
                  <a:cubicBezTo>
                    <a:pt x="10" y="29"/>
                    <a:pt x="10" y="29"/>
                    <a:pt x="10" y="29"/>
                  </a:cubicBezTo>
                  <a:cubicBezTo>
                    <a:pt x="10" y="31"/>
                    <a:pt x="9" y="32"/>
                    <a:pt x="7" y="33"/>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79" name="Freeform 215">
              <a:extLst>
                <a:ext uri="{FF2B5EF4-FFF2-40B4-BE49-F238E27FC236}">
                  <a16:creationId xmlns:a16="http://schemas.microsoft.com/office/drawing/2014/main" id="{B8FEEE32-208F-B949-AD99-43CC2ACB49B8}"/>
                </a:ext>
              </a:extLst>
            </p:cNvPr>
            <p:cNvSpPr>
              <a:spLocks/>
            </p:cNvSpPr>
            <p:nvPr/>
          </p:nvSpPr>
          <p:spPr bwMode="auto">
            <a:xfrm>
              <a:off x="3455993" y="5605495"/>
              <a:ext cx="41275" cy="77788"/>
            </a:xfrm>
            <a:custGeom>
              <a:avLst/>
              <a:gdLst>
                <a:gd name="T0" fmla="*/ 13 w 16"/>
                <a:gd name="T1" fmla="*/ 28 h 29"/>
                <a:gd name="T2" fmla="*/ 13 w 16"/>
                <a:gd name="T3" fmla="*/ 28 h 29"/>
                <a:gd name="T4" fmla="*/ 9 w 16"/>
                <a:gd name="T5" fmla="*/ 26 h 29"/>
                <a:gd name="T6" fmla="*/ 0 w 16"/>
                <a:gd name="T7" fmla="*/ 0 h 29"/>
                <a:gd name="T8" fmla="*/ 7 w 16"/>
                <a:gd name="T9" fmla="*/ 4 h 29"/>
                <a:gd name="T10" fmla="*/ 15 w 16"/>
                <a:gd name="T11" fmla="*/ 24 h 29"/>
                <a:gd name="T12" fmla="*/ 13 w 16"/>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16" h="29">
                  <a:moveTo>
                    <a:pt x="13" y="28"/>
                  </a:moveTo>
                  <a:cubicBezTo>
                    <a:pt x="13" y="28"/>
                    <a:pt x="13" y="28"/>
                    <a:pt x="13" y="28"/>
                  </a:cubicBezTo>
                  <a:cubicBezTo>
                    <a:pt x="11" y="29"/>
                    <a:pt x="9" y="28"/>
                    <a:pt x="9" y="26"/>
                  </a:cubicBezTo>
                  <a:cubicBezTo>
                    <a:pt x="0" y="0"/>
                    <a:pt x="0" y="0"/>
                    <a:pt x="0" y="0"/>
                  </a:cubicBezTo>
                  <a:cubicBezTo>
                    <a:pt x="7" y="4"/>
                    <a:pt x="7" y="4"/>
                    <a:pt x="7" y="4"/>
                  </a:cubicBezTo>
                  <a:cubicBezTo>
                    <a:pt x="15" y="24"/>
                    <a:pt x="15" y="24"/>
                    <a:pt x="15" y="24"/>
                  </a:cubicBezTo>
                  <a:cubicBezTo>
                    <a:pt x="16" y="25"/>
                    <a:pt x="15" y="27"/>
                    <a:pt x="13" y="28"/>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0" name="Freeform 216">
              <a:extLst>
                <a:ext uri="{FF2B5EF4-FFF2-40B4-BE49-F238E27FC236}">
                  <a16:creationId xmlns:a16="http://schemas.microsoft.com/office/drawing/2014/main" id="{7B1C9942-AE3F-B04F-BC6E-6D65E09660AC}"/>
                </a:ext>
              </a:extLst>
            </p:cNvPr>
            <p:cNvSpPr>
              <a:spLocks/>
            </p:cNvSpPr>
            <p:nvPr/>
          </p:nvSpPr>
          <p:spPr bwMode="auto">
            <a:xfrm>
              <a:off x="3460756" y="5534057"/>
              <a:ext cx="92075" cy="42863"/>
            </a:xfrm>
            <a:custGeom>
              <a:avLst/>
              <a:gdLst>
                <a:gd name="T0" fmla="*/ 0 w 58"/>
                <a:gd name="T1" fmla="*/ 14 h 27"/>
                <a:gd name="T2" fmla="*/ 55 w 58"/>
                <a:gd name="T3" fmla="*/ 27 h 27"/>
                <a:gd name="T4" fmla="*/ 58 w 58"/>
                <a:gd name="T5" fmla="*/ 14 h 27"/>
                <a:gd name="T6" fmla="*/ 4 w 58"/>
                <a:gd name="T7" fmla="*/ 0 h 27"/>
                <a:gd name="T8" fmla="*/ 0 w 58"/>
                <a:gd name="T9" fmla="*/ 14 h 27"/>
              </a:gdLst>
              <a:ahLst/>
              <a:cxnLst>
                <a:cxn ang="0">
                  <a:pos x="T0" y="T1"/>
                </a:cxn>
                <a:cxn ang="0">
                  <a:pos x="T2" y="T3"/>
                </a:cxn>
                <a:cxn ang="0">
                  <a:pos x="T4" y="T5"/>
                </a:cxn>
                <a:cxn ang="0">
                  <a:pos x="T6" y="T7"/>
                </a:cxn>
                <a:cxn ang="0">
                  <a:pos x="T8" y="T9"/>
                </a:cxn>
              </a:cxnLst>
              <a:rect l="0" t="0" r="r" b="b"/>
              <a:pathLst>
                <a:path w="58" h="27">
                  <a:moveTo>
                    <a:pt x="0" y="14"/>
                  </a:moveTo>
                  <a:lnTo>
                    <a:pt x="55" y="27"/>
                  </a:lnTo>
                  <a:lnTo>
                    <a:pt x="58" y="14"/>
                  </a:lnTo>
                  <a:lnTo>
                    <a:pt x="4"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1" name="Freeform 217">
              <a:extLst>
                <a:ext uri="{FF2B5EF4-FFF2-40B4-BE49-F238E27FC236}">
                  <a16:creationId xmlns:a16="http://schemas.microsoft.com/office/drawing/2014/main" id="{29D7C1F8-A6EA-5244-B417-43BC38794BBA}"/>
                </a:ext>
              </a:extLst>
            </p:cNvPr>
            <p:cNvSpPr>
              <a:spLocks/>
            </p:cNvSpPr>
            <p:nvPr/>
          </p:nvSpPr>
          <p:spPr bwMode="auto">
            <a:xfrm>
              <a:off x="3460756" y="5075267"/>
              <a:ext cx="195263" cy="485778"/>
            </a:xfrm>
            <a:custGeom>
              <a:avLst/>
              <a:gdLst>
                <a:gd name="T0" fmla="*/ 74 w 74"/>
                <a:gd name="T1" fmla="*/ 25 h 184"/>
                <a:gd name="T2" fmla="*/ 53 w 74"/>
                <a:gd name="T3" fmla="*/ 0 h 184"/>
                <a:gd name="T4" fmla="*/ 34 w 74"/>
                <a:gd name="T5" fmla="*/ 30 h 184"/>
                <a:gd name="T6" fmla="*/ 0 w 74"/>
                <a:gd name="T7" fmla="*/ 175 h 184"/>
                <a:gd name="T8" fmla="*/ 0 w 74"/>
                <a:gd name="T9" fmla="*/ 176 h 184"/>
                <a:gd name="T10" fmla="*/ 36 w 74"/>
                <a:gd name="T11" fmla="*/ 184 h 184"/>
                <a:gd name="T12" fmla="*/ 36 w 74"/>
                <a:gd name="T13" fmla="*/ 184 h 184"/>
                <a:gd name="T14" fmla="*/ 74 w 74"/>
                <a:gd name="T15" fmla="*/ 25 h 184"/>
                <a:gd name="T16" fmla="*/ 74 w 74"/>
                <a:gd name="T17" fmla="*/ 25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84">
                  <a:moveTo>
                    <a:pt x="74" y="25"/>
                  </a:moveTo>
                  <a:cubicBezTo>
                    <a:pt x="53" y="0"/>
                    <a:pt x="53" y="0"/>
                    <a:pt x="53" y="0"/>
                  </a:cubicBezTo>
                  <a:cubicBezTo>
                    <a:pt x="42" y="7"/>
                    <a:pt x="36" y="24"/>
                    <a:pt x="34" y="30"/>
                  </a:cubicBezTo>
                  <a:cubicBezTo>
                    <a:pt x="0" y="175"/>
                    <a:pt x="0" y="175"/>
                    <a:pt x="0" y="175"/>
                  </a:cubicBezTo>
                  <a:cubicBezTo>
                    <a:pt x="0" y="176"/>
                    <a:pt x="0" y="176"/>
                    <a:pt x="0" y="176"/>
                  </a:cubicBezTo>
                  <a:cubicBezTo>
                    <a:pt x="36" y="184"/>
                    <a:pt x="36" y="184"/>
                    <a:pt x="36" y="184"/>
                  </a:cubicBezTo>
                  <a:cubicBezTo>
                    <a:pt x="36" y="184"/>
                    <a:pt x="36" y="184"/>
                    <a:pt x="36" y="184"/>
                  </a:cubicBezTo>
                  <a:cubicBezTo>
                    <a:pt x="74" y="25"/>
                    <a:pt x="74" y="25"/>
                    <a:pt x="74" y="25"/>
                  </a:cubicBezTo>
                  <a:cubicBezTo>
                    <a:pt x="74" y="25"/>
                    <a:pt x="74" y="25"/>
                    <a:pt x="74" y="25"/>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2" name="Freeform 218">
              <a:extLst>
                <a:ext uri="{FF2B5EF4-FFF2-40B4-BE49-F238E27FC236}">
                  <a16:creationId xmlns:a16="http://schemas.microsoft.com/office/drawing/2014/main" id="{EB7B4315-CED7-5D45-99F6-1B9656A55CED}"/>
                </a:ext>
              </a:extLst>
            </p:cNvPr>
            <p:cNvSpPr>
              <a:spLocks/>
            </p:cNvSpPr>
            <p:nvPr/>
          </p:nvSpPr>
          <p:spPr bwMode="auto">
            <a:xfrm>
              <a:off x="3575056" y="6083336"/>
              <a:ext cx="179388" cy="130176"/>
            </a:xfrm>
            <a:custGeom>
              <a:avLst/>
              <a:gdLst>
                <a:gd name="T0" fmla="*/ 63 w 68"/>
                <a:gd name="T1" fmla="*/ 2 h 49"/>
                <a:gd name="T2" fmla="*/ 68 w 68"/>
                <a:gd name="T3" fmla="*/ 24 h 49"/>
                <a:gd name="T4" fmla="*/ 63 w 68"/>
                <a:gd name="T5" fmla="*/ 33 h 49"/>
                <a:gd name="T6" fmla="*/ 58 w 68"/>
                <a:gd name="T7" fmla="*/ 33 h 49"/>
                <a:gd name="T8" fmla="*/ 45 w 68"/>
                <a:gd name="T9" fmla="*/ 41 h 49"/>
                <a:gd name="T10" fmla="*/ 21 w 68"/>
                <a:gd name="T11" fmla="*/ 48 h 49"/>
                <a:gd name="T12" fmla="*/ 0 w 68"/>
                <a:gd name="T13" fmla="*/ 41 h 49"/>
                <a:gd name="T14" fmla="*/ 12 w 68"/>
                <a:gd name="T15" fmla="*/ 27 h 49"/>
                <a:gd name="T16" fmla="*/ 30 w 68"/>
                <a:gd name="T17" fmla="*/ 6 h 49"/>
                <a:gd name="T18" fmla="*/ 44 w 68"/>
                <a:gd name="T19" fmla="*/ 4 h 49"/>
                <a:gd name="T20" fmla="*/ 56 w 68"/>
                <a:gd name="T21" fmla="*/ 11 h 49"/>
                <a:gd name="T22" fmla="*/ 63 w 68"/>
                <a:gd name="T23"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49">
                  <a:moveTo>
                    <a:pt x="63" y="2"/>
                  </a:moveTo>
                  <a:cubicBezTo>
                    <a:pt x="65" y="6"/>
                    <a:pt x="68" y="18"/>
                    <a:pt x="68" y="24"/>
                  </a:cubicBezTo>
                  <a:cubicBezTo>
                    <a:pt x="67" y="30"/>
                    <a:pt x="67" y="31"/>
                    <a:pt x="63" y="33"/>
                  </a:cubicBezTo>
                  <a:cubicBezTo>
                    <a:pt x="60" y="35"/>
                    <a:pt x="58" y="35"/>
                    <a:pt x="58" y="33"/>
                  </a:cubicBezTo>
                  <a:cubicBezTo>
                    <a:pt x="57" y="31"/>
                    <a:pt x="49" y="39"/>
                    <a:pt x="45" y="41"/>
                  </a:cubicBezTo>
                  <a:cubicBezTo>
                    <a:pt x="41" y="44"/>
                    <a:pt x="32" y="48"/>
                    <a:pt x="21" y="48"/>
                  </a:cubicBezTo>
                  <a:cubicBezTo>
                    <a:pt x="10" y="49"/>
                    <a:pt x="0" y="47"/>
                    <a:pt x="0" y="41"/>
                  </a:cubicBezTo>
                  <a:cubicBezTo>
                    <a:pt x="0" y="35"/>
                    <a:pt x="3" y="33"/>
                    <a:pt x="12" y="27"/>
                  </a:cubicBezTo>
                  <a:cubicBezTo>
                    <a:pt x="20" y="21"/>
                    <a:pt x="28" y="10"/>
                    <a:pt x="30" y="6"/>
                  </a:cubicBezTo>
                  <a:cubicBezTo>
                    <a:pt x="32" y="1"/>
                    <a:pt x="40" y="2"/>
                    <a:pt x="44" y="4"/>
                  </a:cubicBezTo>
                  <a:cubicBezTo>
                    <a:pt x="47" y="5"/>
                    <a:pt x="51" y="14"/>
                    <a:pt x="56" y="11"/>
                  </a:cubicBezTo>
                  <a:cubicBezTo>
                    <a:pt x="60" y="8"/>
                    <a:pt x="61" y="0"/>
                    <a:pt x="63" y="2"/>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3" name="Freeform 219">
              <a:extLst>
                <a:ext uri="{FF2B5EF4-FFF2-40B4-BE49-F238E27FC236}">
                  <a16:creationId xmlns:a16="http://schemas.microsoft.com/office/drawing/2014/main" id="{A2E264AE-4FB4-2940-B586-B0F953DDEAA2}"/>
                </a:ext>
              </a:extLst>
            </p:cNvPr>
            <p:cNvSpPr>
              <a:spLocks/>
            </p:cNvSpPr>
            <p:nvPr/>
          </p:nvSpPr>
          <p:spPr bwMode="auto">
            <a:xfrm>
              <a:off x="3775081" y="6083336"/>
              <a:ext cx="179388" cy="130176"/>
            </a:xfrm>
            <a:custGeom>
              <a:avLst/>
              <a:gdLst>
                <a:gd name="T0" fmla="*/ 6 w 68"/>
                <a:gd name="T1" fmla="*/ 2 h 49"/>
                <a:gd name="T2" fmla="*/ 1 w 68"/>
                <a:gd name="T3" fmla="*/ 24 h 49"/>
                <a:gd name="T4" fmla="*/ 5 w 68"/>
                <a:gd name="T5" fmla="*/ 33 h 49"/>
                <a:gd name="T6" fmla="*/ 11 w 68"/>
                <a:gd name="T7" fmla="*/ 33 h 49"/>
                <a:gd name="T8" fmla="*/ 23 w 68"/>
                <a:gd name="T9" fmla="*/ 41 h 49"/>
                <a:gd name="T10" fmla="*/ 47 w 68"/>
                <a:gd name="T11" fmla="*/ 48 h 49"/>
                <a:gd name="T12" fmla="*/ 68 w 68"/>
                <a:gd name="T13" fmla="*/ 41 h 49"/>
                <a:gd name="T14" fmla="*/ 57 w 68"/>
                <a:gd name="T15" fmla="*/ 27 h 49"/>
                <a:gd name="T16" fmla="*/ 38 w 68"/>
                <a:gd name="T17" fmla="*/ 6 h 49"/>
                <a:gd name="T18" fmla="*/ 24 w 68"/>
                <a:gd name="T19" fmla="*/ 4 h 49"/>
                <a:gd name="T20" fmla="*/ 13 w 68"/>
                <a:gd name="T21" fmla="*/ 11 h 49"/>
                <a:gd name="T22" fmla="*/ 6 w 68"/>
                <a:gd name="T23" fmla="*/ 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49">
                  <a:moveTo>
                    <a:pt x="6" y="2"/>
                  </a:moveTo>
                  <a:cubicBezTo>
                    <a:pt x="3" y="6"/>
                    <a:pt x="0" y="18"/>
                    <a:pt x="1" y="24"/>
                  </a:cubicBezTo>
                  <a:cubicBezTo>
                    <a:pt x="1" y="30"/>
                    <a:pt x="1" y="31"/>
                    <a:pt x="5" y="33"/>
                  </a:cubicBezTo>
                  <a:cubicBezTo>
                    <a:pt x="9" y="35"/>
                    <a:pt x="10" y="35"/>
                    <a:pt x="11" y="33"/>
                  </a:cubicBezTo>
                  <a:cubicBezTo>
                    <a:pt x="11" y="31"/>
                    <a:pt x="19" y="39"/>
                    <a:pt x="23" y="41"/>
                  </a:cubicBezTo>
                  <a:cubicBezTo>
                    <a:pt x="27" y="44"/>
                    <a:pt x="36" y="48"/>
                    <a:pt x="47" y="48"/>
                  </a:cubicBezTo>
                  <a:cubicBezTo>
                    <a:pt x="58" y="49"/>
                    <a:pt x="68" y="47"/>
                    <a:pt x="68" y="41"/>
                  </a:cubicBezTo>
                  <a:cubicBezTo>
                    <a:pt x="68" y="35"/>
                    <a:pt x="65" y="33"/>
                    <a:pt x="57" y="27"/>
                  </a:cubicBezTo>
                  <a:cubicBezTo>
                    <a:pt x="49" y="21"/>
                    <a:pt x="41" y="10"/>
                    <a:pt x="38" y="6"/>
                  </a:cubicBezTo>
                  <a:cubicBezTo>
                    <a:pt x="36" y="1"/>
                    <a:pt x="28" y="2"/>
                    <a:pt x="24" y="4"/>
                  </a:cubicBezTo>
                  <a:cubicBezTo>
                    <a:pt x="21" y="5"/>
                    <a:pt x="17" y="14"/>
                    <a:pt x="13" y="11"/>
                  </a:cubicBezTo>
                  <a:cubicBezTo>
                    <a:pt x="8" y="8"/>
                    <a:pt x="7" y="0"/>
                    <a:pt x="6" y="2"/>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4" name="Freeform 220">
              <a:extLst>
                <a:ext uri="{FF2B5EF4-FFF2-40B4-BE49-F238E27FC236}">
                  <a16:creationId xmlns:a16="http://schemas.microsoft.com/office/drawing/2014/main" id="{A735D1D6-F8FA-A743-BA00-1A78A62ECA95}"/>
                </a:ext>
              </a:extLst>
            </p:cNvPr>
            <p:cNvSpPr>
              <a:spLocks/>
            </p:cNvSpPr>
            <p:nvPr/>
          </p:nvSpPr>
          <p:spPr bwMode="auto">
            <a:xfrm>
              <a:off x="3632206" y="5534057"/>
              <a:ext cx="125413" cy="603254"/>
            </a:xfrm>
            <a:custGeom>
              <a:avLst/>
              <a:gdLst>
                <a:gd name="T0" fmla="*/ 8 w 47"/>
                <a:gd name="T1" fmla="*/ 0 h 228"/>
                <a:gd name="T2" fmla="*/ 39 w 47"/>
                <a:gd name="T3" fmla="*/ 0 h 228"/>
                <a:gd name="T4" fmla="*/ 47 w 47"/>
                <a:gd name="T5" fmla="*/ 8 h 228"/>
                <a:gd name="T6" fmla="*/ 47 w 47"/>
                <a:gd name="T7" fmla="*/ 220 h 228"/>
                <a:gd name="T8" fmla="*/ 39 w 47"/>
                <a:gd name="T9" fmla="*/ 228 h 228"/>
                <a:gd name="T10" fmla="*/ 8 w 47"/>
                <a:gd name="T11" fmla="*/ 228 h 228"/>
                <a:gd name="T12" fmla="*/ 0 w 47"/>
                <a:gd name="T13" fmla="*/ 220 h 228"/>
                <a:gd name="T14" fmla="*/ 0 w 47"/>
                <a:gd name="T15" fmla="*/ 8 h 228"/>
                <a:gd name="T16" fmla="*/ 8 w 47"/>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28">
                  <a:moveTo>
                    <a:pt x="8" y="0"/>
                  </a:moveTo>
                  <a:cubicBezTo>
                    <a:pt x="39" y="0"/>
                    <a:pt x="39" y="0"/>
                    <a:pt x="39" y="0"/>
                  </a:cubicBezTo>
                  <a:cubicBezTo>
                    <a:pt x="43" y="0"/>
                    <a:pt x="47" y="4"/>
                    <a:pt x="47" y="8"/>
                  </a:cubicBezTo>
                  <a:cubicBezTo>
                    <a:pt x="47" y="220"/>
                    <a:pt x="47" y="220"/>
                    <a:pt x="47" y="220"/>
                  </a:cubicBezTo>
                  <a:cubicBezTo>
                    <a:pt x="47" y="225"/>
                    <a:pt x="43" y="228"/>
                    <a:pt x="39" y="228"/>
                  </a:cubicBezTo>
                  <a:cubicBezTo>
                    <a:pt x="8" y="228"/>
                    <a:pt x="8" y="228"/>
                    <a:pt x="8" y="228"/>
                  </a:cubicBezTo>
                  <a:cubicBezTo>
                    <a:pt x="3" y="228"/>
                    <a:pt x="0" y="225"/>
                    <a:pt x="0" y="220"/>
                  </a:cubicBezTo>
                  <a:cubicBezTo>
                    <a:pt x="0" y="8"/>
                    <a:pt x="0" y="8"/>
                    <a:pt x="0" y="8"/>
                  </a:cubicBezTo>
                  <a:cubicBezTo>
                    <a:pt x="0" y="4"/>
                    <a:pt x="3" y="0"/>
                    <a:pt x="8"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5" name="Freeform 221">
              <a:extLst>
                <a:ext uri="{FF2B5EF4-FFF2-40B4-BE49-F238E27FC236}">
                  <a16:creationId xmlns:a16="http://schemas.microsoft.com/office/drawing/2014/main" id="{11164E04-7644-014A-AB0C-C133D523CA53}"/>
                </a:ext>
              </a:extLst>
            </p:cNvPr>
            <p:cNvSpPr>
              <a:spLocks/>
            </p:cNvSpPr>
            <p:nvPr/>
          </p:nvSpPr>
          <p:spPr bwMode="auto">
            <a:xfrm>
              <a:off x="3773494" y="5534057"/>
              <a:ext cx="123825" cy="603254"/>
            </a:xfrm>
            <a:custGeom>
              <a:avLst/>
              <a:gdLst>
                <a:gd name="T0" fmla="*/ 8 w 47"/>
                <a:gd name="T1" fmla="*/ 0 h 228"/>
                <a:gd name="T2" fmla="*/ 39 w 47"/>
                <a:gd name="T3" fmla="*/ 0 h 228"/>
                <a:gd name="T4" fmla="*/ 47 w 47"/>
                <a:gd name="T5" fmla="*/ 8 h 228"/>
                <a:gd name="T6" fmla="*/ 47 w 47"/>
                <a:gd name="T7" fmla="*/ 220 h 228"/>
                <a:gd name="T8" fmla="*/ 39 w 47"/>
                <a:gd name="T9" fmla="*/ 228 h 228"/>
                <a:gd name="T10" fmla="*/ 8 w 47"/>
                <a:gd name="T11" fmla="*/ 228 h 228"/>
                <a:gd name="T12" fmla="*/ 0 w 47"/>
                <a:gd name="T13" fmla="*/ 220 h 228"/>
                <a:gd name="T14" fmla="*/ 0 w 47"/>
                <a:gd name="T15" fmla="*/ 8 h 228"/>
                <a:gd name="T16" fmla="*/ 8 w 47"/>
                <a:gd name="T17"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28">
                  <a:moveTo>
                    <a:pt x="8" y="0"/>
                  </a:moveTo>
                  <a:cubicBezTo>
                    <a:pt x="39" y="0"/>
                    <a:pt x="39" y="0"/>
                    <a:pt x="39" y="0"/>
                  </a:cubicBezTo>
                  <a:cubicBezTo>
                    <a:pt x="44" y="0"/>
                    <a:pt x="47" y="4"/>
                    <a:pt x="47" y="8"/>
                  </a:cubicBezTo>
                  <a:cubicBezTo>
                    <a:pt x="47" y="220"/>
                    <a:pt x="47" y="220"/>
                    <a:pt x="47" y="220"/>
                  </a:cubicBezTo>
                  <a:cubicBezTo>
                    <a:pt x="47" y="225"/>
                    <a:pt x="44" y="228"/>
                    <a:pt x="39" y="228"/>
                  </a:cubicBezTo>
                  <a:cubicBezTo>
                    <a:pt x="8" y="228"/>
                    <a:pt x="8" y="228"/>
                    <a:pt x="8" y="228"/>
                  </a:cubicBezTo>
                  <a:cubicBezTo>
                    <a:pt x="4" y="228"/>
                    <a:pt x="0" y="225"/>
                    <a:pt x="0" y="220"/>
                  </a:cubicBezTo>
                  <a:cubicBezTo>
                    <a:pt x="0" y="8"/>
                    <a:pt x="0" y="8"/>
                    <a:pt x="0" y="8"/>
                  </a:cubicBezTo>
                  <a:cubicBezTo>
                    <a:pt x="0" y="4"/>
                    <a:pt x="4" y="0"/>
                    <a:pt x="8"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6" name="Freeform 222">
              <a:extLst>
                <a:ext uri="{FF2B5EF4-FFF2-40B4-BE49-F238E27FC236}">
                  <a16:creationId xmlns:a16="http://schemas.microsoft.com/office/drawing/2014/main" id="{29FB0205-C03F-F842-8EB9-BE3509A959E9}"/>
                </a:ext>
              </a:extLst>
            </p:cNvPr>
            <p:cNvSpPr>
              <a:spLocks/>
            </p:cNvSpPr>
            <p:nvPr/>
          </p:nvSpPr>
          <p:spPr bwMode="auto">
            <a:xfrm>
              <a:off x="4167195" y="5146705"/>
              <a:ext cx="77788" cy="76200"/>
            </a:xfrm>
            <a:custGeom>
              <a:avLst/>
              <a:gdLst>
                <a:gd name="T0" fmla="*/ 49 w 49"/>
                <a:gd name="T1" fmla="*/ 40 h 48"/>
                <a:gd name="T2" fmla="*/ 10 w 49"/>
                <a:gd name="T3" fmla="*/ 0 h 48"/>
                <a:gd name="T4" fmla="*/ 0 w 49"/>
                <a:gd name="T5" fmla="*/ 8 h 48"/>
                <a:gd name="T6" fmla="*/ 39 w 49"/>
                <a:gd name="T7" fmla="*/ 48 h 48"/>
                <a:gd name="T8" fmla="*/ 49 w 49"/>
                <a:gd name="T9" fmla="*/ 40 h 48"/>
              </a:gdLst>
              <a:ahLst/>
              <a:cxnLst>
                <a:cxn ang="0">
                  <a:pos x="T0" y="T1"/>
                </a:cxn>
                <a:cxn ang="0">
                  <a:pos x="T2" y="T3"/>
                </a:cxn>
                <a:cxn ang="0">
                  <a:pos x="T4" y="T5"/>
                </a:cxn>
                <a:cxn ang="0">
                  <a:pos x="T6" y="T7"/>
                </a:cxn>
                <a:cxn ang="0">
                  <a:pos x="T8" y="T9"/>
                </a:cxn>
              </a:cxnLst>
              <a:rect l="0" t="0" r="r" b="b"/>
              <a:pathLst>
                <a:path w="49" h="48">
                  <a:moveTo>
                    <a:pt x="49" y="40"/>
                  </a:moveTo>
                  <a:lnTo>
                    <a:pt x="10" y="0"/>
                  </a:lnTo>
                  <a:lnTo>
                    <a:pt x="0" y="8"/>
                  </a:lnTo>
                  <a:lnTo>
                    <a:pt x="39" y="48"/>
                  </a:lnTo>
                  <a:lnTo>
                    <a:pt x="49" y="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7" name="Freeform 223">
              <a:extLst>
                <a:ext uri="{FF2B5EF4-FFF2-40B4-BE49-F238E27FC236}">
                  <a16:creationId xmlns:a16="http://schemas.microsoft.com/office/drawing/2014/main" id="{B00E1548-EA48-7846-8ACD-66F713D07B89}"/>
                </a:ext>
              </a:extLst>
            </p:cNvPr>
            <p:cNvSpPr>
              <a:spLocks/>
            </p:cNvSpPr>
            <p:nvPr/>
          </p:nvSpPr>
          <p:spPr bwMode="auto">
            <a:xfrm>
              <a:off x="4252920" y="4997479"/>
              <a:ext cx="90488" cy="95251"/>
            </a:xfrm>
            <a:custGeom>
              <a:avLst/>
              <a:gdLst>
                <a:gd name="T0" fmla="*/ 31 w 34"/>
                <a:gd name="T1" fmla="*/ 1 h 36"/>
                <a:gd name="T2" fmla="*/ 31 w 34"/>
                <a:gd name="T3" fmla="*/ 1 h 36"/>
                <a:gd name="T4" fmla="*/ 32 w 34"/>
                <a:gd name="T5" fmla="*/ 7 h 36"/>
                <a:gd name="T6" fmla="*/ 9 w 34"/>
                <a:gd name="T7" fmla="*/ 34 h 36"/>
                <a:gd name="T8" fmla="*/ 3 w 34"/>
                <a:gd name="T9" fmla="*/ 35 h 36"/>
                <a:gd name="T10" fmla="*/ 3 w 34"/>
                <a:gd name="T11" fmla="*/ 35 h 36"/>
                <a:gd name="T12" fmla="*/ 2 w 34"/>
                <a:gd name="T13" fmla="*/ 29 h 36"/>
                <a:gd name="T14" fmla="*/ 24 w 34"/>
                <a:gd name="T15" fmla="*/ 2 h 36"/>
                <a:gd name="T16" fmla="*/ 31 w 34"/>
                <a:gd name="T17"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6">
                  <a:moveTo>
                    <a:pt x="31" y="1"/>
                  </a:moveTo>
                  <a:cubicBezTo>
                    <a:pt x="31" y="1"/>
                    <a:pt x="31" y="1"/>
                    <a:pt x="31" y="1"/>
                  </a:cubicBezTo>
                  <a:cubicBezTo>
                    <a:pt x="33" y="3"/>
                    <a:pt x="34" y="5"/>
                    <a:pt x="32" y="7"/>
                  </a:cubicBezTo>
                  <a:cubicBezTo>
                    <a:pt x="9" y="34"/>
                    <a:pt x="9" y="34"/>
                    <a:pt x="9" y="34"/>
                  </a:cubicBezTo>
                  <a:cubicBezTo>
                    <a:pt x="8" y="36"/>
                    <a:pt x="5" y="36"/>
                    <a:pt x="3" y="35"/>
                  </a:cubicBezTo>
                  <a:cubicBezTo>
                    <a:pt x="3" y="35"/>
                    <a:pt x="3" y="35"/>
                    <a:pt x="3" y="35"/>
                  </a:cubicBezTo>
                  <a:cubicBezTo>
                    <a:pt x="1" y="33"/>
                    <a:pt x="0" y="31"/>
                    <a:pt x="2" y="29"/>
                  </a:cubicBezTo>
                  <a:cubicBezTo>
                    <a:pt x="24" y="2"/>
                    <a:pt x="24" y="2"/>
                    <a:pt x="24" y="2"/>
                  </a:cubicBezTo>
                  <a:cubicBezTo>
                    <a:pt x="26" y="0"/>
                    <a:pt x="29" y="0"/>
                    <a:pt x="31" y="1"/>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8" name="Freeform 224">
              <a:extLst>
                <a:ext uri="{FF2B5EF4-FFF2-40B4-BE49-F238E27FC236}">
                  <a16:creationId xmlns:a16="http://schemas.microsoft.com/office/drawing/2014/main" id="{360161FF-F60A-7546-9A45-F2BEAE2966D6}"/>
                </a:ext>
              </a:extLst>
            </p:cNvPr>
            <p:cNvSpPr>
              <a:spLocks/>
            </p:cNvSpPr>
            <p:nvPr/>
          </p:nvSpPr>
          <p:spPr bwMode="auto">
            <a:xfrm>
              <a:off x="4191007" y="5051455"/>
              <a:ext cx="131763" cy="139701"/>
            </a:xfrm>
            <a:custGeom>
              <a:avLst/>
              <a:gdLst>
                <a:gd name="T0" fmla="*/ 0 w 50"/>
                <a:gd name="T1" fmla="*/ 41 h 53"/>
                <a:gd name="T2" fmla="*/ 16 w 50"/>
                <a:gd name="T3" fmla="*/ 53 h 53"/>
                <a:gd name="T4" fmla="*/ 31 w 50"/>
                <a:gd name="T5" fmla="*/ 43 h 53"/>
                <a:gd name="T6" fmla="*/ 50 w 50"/>
                <a:gd name="T7" fmla="*/ 5 h 53"/>
                <a:gd name="T8" fmla="*/ 36 w 50"/>
                <a:gd name="T9" fmla="*/ 0 h 53"/>
                <a:gd name="T10" fmla="*/ 8 w 50"/>
                <a:gd name="T11" fmla="*/ 18 h 53"/>
                <a:gd name="T12" fmla="*/ 0 w 50"/>
                <a:gd name="T13" fmla="*/ 41 h 53"/>
              </a:gdLst>
              <a:ahLst/>
              <a:cxnLst>
                <a:cxn ang="0">
                  <a:pos x="T0" y="T1"/>
                </a:cxn>
                <a:cxn ang="0">
                  <a:pos x="T2" y="T3"/>
                </a:cxn>
                <a:cxn ang="0">
                  <a:pos x="T4" y="T5"/>
                </a:cxn>
                <a:cxn ang="0">
                  <a:pos x="T6" y="T7"/>
                </a:cxn>
                <a:cxn ang="0">
                  <a:pos x="T8" y="T9"/>
                </a:cxn>
                <a:cxn ang="0">
                  <a:pos x="T10" y="T11"/>
                </a:cxn>
                <a:cxn ang="0">
                  <a:pos x="T12" y="T13"/>
                </a:cxn>
              </a:cxnLst>
              <a:rect l="0" t="0" r="r" b="b"/>
              <a:pathLst>
                <a:path w="50" h="53">
                  <a:moveTo>
                    <a:pt x="0" y="41"/>
                  </a:moveTo>
                  <a:cubicBezTo>
                    <a:pt x="16" y="53"/>
                    <a:pt x="16" y="53"/>
                    <a:pt x="16" y="53"/>
                  </a:cubicBezTo>
                  <a:cubicBezTo>
                    <a:pt x="31" y="43"/>
                    <a:pt x="31" y="43"/>
                    <a:pt x="31" y="43"/>
                  </a:cubicBezTo>
                  <a:cubicBezTo>
                    <a:pt x="39" y="37"/>
                    <a:pt x="47" y="15"/>
                    <a:pt x="50" y="5"/>
                  </a:cubicBezTo>
                  <a:cubicBezTo>
                    <a:pt x="36" y="0"/>
                    <a:pt x="36" y="0"/>
                    <a:pt x="36" y="0"/>
                  </a:cubicBezTo>
                  <a:cubicBezTo>
                    <a:pt x="8" y="18"/>
                    <a:pt x="8" y="18"/>
                    <a:pt x="8" y="18"/>
                  </a:cubicBezTo>
                  <a:lnTo>
                    <a:pt x="0" y="41"/>
                  </a:lnTo>
                  <a:close/>
                </a:path>
              </a:pathLst>
            </a:custGeom>
            <a:solidFill>
              <a:srgbClr val="FAB6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89" name="Freeform 225">
              <a:extLst>
                <a:ext uri="{FF2B5EF4-FFF2-40B4-BE49-F238E27FC236}">
                  <a16:creationId xmlns:a16="http://schemas.microsoft.com/office/drawing/2014/main" id="{E26033AA-608C-8141-AB4C-E0736262E778}"/>
                </a:ext>
              </a:extLst>
            </p:cNvPr>
            <p:cNvSpPr>
              <a:spLocks/>
            </p:cNvSpPr>
            <p:nvPr/>
          </p:nvSpPr>
          <p:spPr bwMode="auto">
            <a:xfrm>
              <a:off x="4256095" y="5116542"/>
              <a:ext cx="42863" cy="30163"/>
            </a:xfrm>
            <a:custGeom>
              <a:avLst/>
              <a:gdLst>
                <a:gd name="T0" fmla="*/ 14 w 16"/>
                <a:gd name="T1" fmla="*/ 2 h 11"/>
                <a:gd name="T2" fmla="*/ 14 w 16"/>
                <a:gd name="T3" fmla="*/ 2 h 11"/>
                <a:gd name="T4" fmla="*/ 14 w 16"/>
                <a:gd name="T5" fmla="*/ 7 h 11"/>
                <a:gd name="T6" fmla="*/ 7 w 16"/>
                <a:gd name="T7" fmla="*/ 10 h 11"/>
                <a:gd name="T8" fmla="*/ 2 w 16"/>
                <a:gd name="T9" fmla="*/ 9 h 11"/>
                <a:gd name="T10" fmla="*/ 2 w 16"/>
                <a:gd name="T11" fmla="*/ 9 h 11"/>
                <a:gd name="T12" fmla="*/ 3 w 16"/>
                <a:gd name="T13" fmla="*/ 4 h 11"/>
                <a:gd name="T14" fmla="*/ 9 w 16"/>
                <a:gd name="T15" fmla="*/ 1 h 11"/>
                <a:gd name="T16" fmla="*/ 14 w 16"/>
                <a:gd name="T1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1">
                  <a:moveTo>
                    <a:pt x="14" y="2"/>
                  </a:moveTo>
                  <a:cubicBezTo>
                    <a:pt x="14" y="2"/>
                    <a:pt x="14" y="2"/>
                    <a:pt x="14" y="2"/>
                  </a:cubicBezTo>
                  <a:cubicBezTo>
                    <a:pt x="16" y="4"/>
                    <a:pt x="15" y="6"/>
                    <a:pt x="14" y="7"/>
                  </a:cubicBezTo>
                  <a:cubicBezTo>
                    <a:pt x="7" y="10"/>
                    <a:pt x="7" y="10"/>
                    <a:pt x="7" y="10"/>
                  </a:cubicBezTo>
                  <a:cubicBezTo>
                    <a:pt x="5" y="11"/>
                    <a:pt x="3" y="11"/>
                    <a:pt x="2" y="9"/>
                  </a:cubicBezTo>
                  <a:cubicBezTo>
                    <a:pt x="2" y="9"/>
                    <a:pt x="2" y="9"/>
                    <a:pt x="2" y="9"/>
                  </a:cubicBezTo>
                  <a:cubicBezTo>
                    <a:pt x="0" y="7"/>
                    <a:pt x="1" y="5"/>
                    <a:pt x="3" y="4"/>
                  </a:cubicBezTo>
                  <a:cubicBezTo>
                    <a:pt x="9" y="1"/>
                    <a:pt x="9" y="1"/>
                    <a:pt x="9" y="1"/>
                  </a:cubicBezTo>
                  <a:cubicBezTo>
                    <a:pt x="11" y="0"/>
                    <a:pt x="13" y="0"/>
                    <a:pt x="14" y="2"/>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0" name="Freeform 226">
              <a:extLst>
                <a:ext uri="{FF2B5EF4-FFF2-40B4-BE49-F238E27FC236}">
                  <a16:creationId xmlns:a16="http://schemas.microsoft.com/office/drawing/2014/main" id="{10FDB9BD-AB5D-E64F-B8A0-F6543989741F}"/>
                </a:ext>
              </a:extLst>
            </p:cNvPr>
            <p:cNvSpPr>
              <a:spLocks/>
            </p:cNvSpPr>
            <p:nvPr/>
          </p:nvSpPr>
          <p:spPr bwMode="auto">
            <a:xfrm>
              <a:off x="4267207" y="5083205"/>
              <a:ext cx="44450" cy="33338"/>
            </a:xfrm>
            <a:custGeom>
              <a:avLst/>
              <a:gdLst>
                <a:gd name="T0" fmla="*/ 16 w 17"/>
                <a:gd name="T1" fmla="*/ 3 h 13"/>
                <a:gd name="T2" fmla="*/ 16 w 17"/>
                <a:gd name="T3" fmla="*/ 3 h 13"/>
                <a:gd name="T4" fmla="*/ 15 w 17"/>
                <a:gd name="T5" fmla="*/ 8 h 13"/>
                <a:gd name="T6" fmla="*/ 8 w 17"/>
                <a:gd name="T7" fmla="*/ 12 h 13"/>
                <a:gd name="T8" fmla="*/ 2 w 17"/>
                <a:gd name="T9" fmla="*/ 10 h 13"/>
                <a:gd name="T10" fmla="*/ 2 w 17"/>
                <a:gd name="T11" fmla="*/ 10 h 13"/>
                <a:gd name="T12" fmla="*/ 3 w 17"/>
                <a:gd name="T13" fmla="*/ 4 h 13"/>
                <a:gd name="T14" fmla="*/ 9 w 17"/>
                <a:gd name="T15" fmla="*/ 1 h 13"/>
                <a:gd name="T16" fmla="*/ 16 w 17"/>
                <a:gd name="T17"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3">
                  <a:moveTo>
                    <a:pt x="16" y="3"/>
                  </a:moveTo>
                  <a:cubicBezTo>
                    <a:pt x="16" y="3"/>
                    <a:pt x="16" y="3"/>
                    <a:pt x="16" y="3"/>
                  </a:cubicBezTo>
                  <a:cubicBezTo>
                    <a:pt x="17" y="5"/>
                    <a:pt x="17" y="7"/>
                    <a:pt x="15" y="8"/>
                  </a:cubicBezTo>
                  <a:cubicBezTo>
                    <a:pt x="8" y="12"/>
                    <a:pt x="8" y="12"/>
                    <a:pt x="8" y="12"/>
                  </a:cubicBezTo>
                  <a:cubicBezTo>
                    <a:pt x="6" y="13"/>
                    <a:pt x="3" y="12"/>
                    <a:pt x="2" y="10"/>
                  </a:cubicBezTo>
                  <a:cubicBezTo>
                    <a:pt x="2" y="10"/>
                    <a:pt x="2" y="10"/>
                    <a:pt x="2" y="10"/>
                  </a:cubicBezTo>
                  <a:cubicBezTo>
                    <a:pt x="0" y="8"/>
                    <a:pt x="1" y="5"/>
                    <a:pt x="3" y="4"/>
                  </a:cubicBezTo>
                  <a:cubicBezTo>
                    <a:pt x="9" y="1"/>
                    <a:pt x="9" y="1"/>
                    <a:pt x="9" y="1"/>
                  </a:cubicBezTo>
                  <a:cubicBezTo>
                    <a:pt x="11" y="0"/>
                    <a:pt x="14" y="1"/>
                    <a:pt x="16" y="3"/>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1" name="Freeform 227">
              <a:extLst>
                <a:ext uri="{FF2B5EF4-FFF2-40B4-BE49-F238E27FC236}">
                  <a16:creationId xmlns:a16="http://schemas.microsoft.com/office/drawing/2014/main" id="{E3247059-4810-0846-899E-55FF00DB2F7B}"/>
                </a:ext>
              </a:extLst>
            </p:cNvPr>
            <p:cNvSpPr>
              <a:spLocks/>
            </p:cNvSpPr>
            <p:nvPr/>
          </p:nvSpPr>
          <p:spPr bwMode="auto">
            <a:xfrm>
              <a:off x="4279907" y="5048279"/>
              <a:ext cx="44450" cy="34925"/>
            </a:xfrm>
            <a:custGeom>
              <a:avLst/>
              <a:gdLst>
                <a:gd name="T0" fmla="*/ 16 w 17"/>
                <a:gd name="T1" fmla="*/ 3 h 13"/>
                <a:gd name="T2" fmla="*/ 16 w 17"/>
                <a:gd name="T3" fmla="*/ 3 h 13"/>
                <a:gd name="T4" fmla="*/ 14 w 17"/>
                <a:gd name="T5" fmla="*/ 8 h 13"/>
                <a:gd name="T6" fmla="*/ 8 w 17"/>
                <a:gd name="T7" fmla="*/ 12 h 13"/>
                <a:gd name="T8" fmla="*/ 2 w 17"/>
                <a:gd name="T9" fmla="*/ 10 h 13"/>
                <a:gd name="T10" fmla="*/ 2 w 17"/>
                <a:gd name="T11" fmla="*/ 10 h 13"/>
                <a:gd name="T12" fmla="*/ 3 w 17"/>
                <a:gd name="T13" fmla="*/ 4 h 13"/>
                <a:gd name="T14" fmla="*/ 9 w 17"/>
                <a:gd name="T15" fmla="*/ 1 h 13"/>
                <a:gd name="T16" fmla="*/ 16 w 17"/>
                <a:gd name="T17"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3">
                  <a:moveTo>
                    <a:pt x="16" y="3"/>
                  </a:moveTo>
                  <a:cubicBezTo>
                    <a:pt x="16" y="3"/>
                    <a:pt x="16" y="3"/>
                    <a:pt x="16" y="3"/>
                  </a:cubicBezTo>
                  <a:cubicBezTo>
                    <a:pt x="17" y="5"/>
                    <a:pt x="16" y="7"/>
                    <a:pt x="14" y="8"/>
                  </a:cubicBezTo>
                  <a:cubicBezTo>
                    <a:pt x="8" y="12"/>
                    <a:pt x="8" y="12"/>
                    <a:pt x="8" y="12"/>
                  </a:cubicBezTo>
                  <a:cubicBezTo>
                    <a:pt x="6" y="13"/>
                    <a:pt x="3" y="12"/>
                    <a:pt x="2" y="10"/>
                  </a:cubicBezTo>
                  <a:cubicBezTo>
                    <a:pt x="2" y="10"/>
                    <a:pt x="2" y="10"/>
                    <a:pt x="2" y="10"/>
                  </a:cubicBezTo>
                  <a:cubicBezTo>
                    <a:pt x="0" y="8"/>
                    <a:pt x="1" y="5"/>
                    <a:pt x="3" y="4"/>
                  </a:cubicBezTo>
                  <a:cubicBezTo>
                    <a:pt x="9" y="1"/>
                    <a:pt x="9" y="1"/>
                    <a:pt x="9" y="1"/>
                  </a:cubicBezTo>
                  <a:cubicBezTo>
                    <a:pt x="11" y="0"/>
                    <a:pt x="14" y="0"/>
                    <a:pt x="16" y="3"/>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2" name="Freeform 228">
              <a:extLst>
                <a:ext uri="{FF2B5EF4-FFF2-40B4-BE49-F238E27FC236}">
                  <a16:creationId xmlns:a16="http://schemas.microsoft.com/office/drawing/2014/main" id="{E4905357-4E75-D74D-BAB8-2BF92FB1C483}"/>
                </a:ext>
              </a:extLst>
            </p:cNvPr>
            <p:cNvSpPr>
              <a:spLocks/>
            </p:cNvSpPr>
            <p:nvPr/>
          </p:nvSpPr>
          <p:spPr bwMode="auto">
            <a:xfrm>
              <a:off x="4191007" y="5084792"/>
              <a:ext cx="73025" cy="98426"/>
            </a:xfrm>
            <a:custGeom>
              <a:avLst/>
              <a:gdLst>
                <a:gd name="T0" fmla="*/ 0 w 28"/>
                <a:gd name="T1" fmla="*/ 28 h 37"/>
                <a:gd name="T2" fmla="*/ 11 w 28"/>
                <a:gd name="T3" fmla="*/ 37 h 37"/>
                <a:gd name="T4" fmla="*/ 19 w 28"/>
                <a:gd name="T5" fmla="*/ 4 h 37"/>
                <a:gd name="T6" fmla="*/ 15 w 28"/>
                <a:gd name="T7" fmla="*/ 0 h 37"/>
                <a:gd name="T8" fmla="*/ 8 w 28"/>
                <a:gd name="T9" fmla="*/ 5 h 37"/>
                <a:gd name="T10" fmla="*/ 0 w 28"/>
                <a:gd name="T11" fmla="*/ 28 h 37"/>
              </a:gdLst>
              <a:ahLst/>
              <a:cxnLst>
                <a:cxn ang="0">
                  <a:pos x="T0" y="T1"/>
                </a:cxn>
                <a:cxn ang="0">
                  <a:pos x="T2" y="T3"/>
                </a:cxn>
                <a:cxn ang="0">
                  <a:pos x="T4" y="T5"/>
                </a:cxn>
                <a:cxn ang="0">
                  <a:pos x="T6" y="T7"/>
                </a:cxn>
                <a:cxn ang="0">
                  <a:pos x="T8" y="T9"/>
                </a:cxn>
                <a:cxn ang="0">
                  <a:pos x="T10" y="T11"/>
                </a:cxn>
              </a:cxnLst>
              <a:rect l="0" t="0" r="r" b="b"/>
              <a:pathLst>
                <a:path w="28" h="37">
                  <a:moveTo>
                    <a:pt x="0" y="28"/>
                  </a:moveTo>
                  <a:cubicBezTo>
                    <a:pt x="11" y="37"/>
                    <a:pt x="11" y="37"/>
                    <a:pt x="11" y="37"/>
                  </a:cubicBezTo>
                  <a:cubicBezTo>
                    <a:pt x="18" y="29"/>
                    <a:pt x="28" y="12"/>
                    <a:pt x="19" y="4"/>
                  </a:cubicBezTo>
                  <a:cubicBezTo>
                    <a:pt x="18" y="2"/>
                    <a:pt x="16" y="1"/>
                    <a:pt x="15" y="0"/>
                  </a:cubicBezTo>
                  <a:cubicBezTo>
                    <a:pt x="8" y="5"/>
                    <a:pt x="8" y="5"/>
                    <a:pt x="8" y="5"/>
                  </a:cubicBezTo>
                  <a:lnTo>
                    <a:pt x="0" y="28"/>
                  </a:ln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3" name="Freeform 229">
              <a:extLst>
                <a:ext uri="{FF2B5EF4-FFF2-40B4-BE49-F238E27FC236}">
                  <a16:creationId xmlns:a16="http://schemas.microsoft.com/office/drawing/2014/main" id="{F16E3732-462E-D549-A50D-07AA563BB63B}"/>
                </a:ext>
              </a:extLst>
            </p:cNvPr>
            <p:cNvSpPr>
              <a:spLocks/>
            </p:cNvSpPr>
            <p:nvPr/>
          </p:nvSpPr>
          <p:spPr bwMode="auto">
            <a:xfrm>
              <a:off x="4124332" y="4810153"/>
              <a:ext cx="385763" cy="511178"/>
            </a:xfrm>
            <a:custGeom>
              <a:avLst/>
              <a:gdLst>
                <a:gd name="T0" fmla="*/ 27 w 146"/>
                <a:gd name="T1" fmla="*/ 67 h 193"/>
                <a:gd name="T2" fmla="*/ 68 w 146"/>
                <a:gd name="T3" fmla="*/ 172 h 193"/>
                <a:gd name="T4" fmla="*/ 103 w 146"/>
                <a:gd name="T5" fmla="*/ 190 h 193"/>
                <a:gd name="T6" fmla="*/ 121 w 146"/>
                <a:gd name="T7" fmla="*/ 136 h 193"/>
                <a:gd name="T8" fmla="*/ 29 w 146"/>
                <a:gd name="T9" fmla="*/ 16 h 193"/>
                <a:gd name="T10" fmla="*/ 27 w 146"/>
                <a:gd name="T11" fmla="*/ 67 h 193"/>
              </a:gdLst>
              <a:ahLst/>
              <a:cxnLst>
                <a:cxn ang="0">
                  <a:pos x="T0" y="T1"/>
                </a:cxn>
                <a:cxn ang="0">
                  <a:pos x="T2" y="T3"/>
                </a:cxn>
                <a:cxn ang="0">
                  <a:pos x="T4" y="T5"/>
                </a:cxn>
                <a:cxn ang="0">
                  <a:pos x="T6" y="T7"/>
                </a:cxn>
                <a:cxn ang="0">
                  <a:pos x="T8" y="T9"/>
                </a:cxn>
                <a:cxn ang="0">
                  <a:pos x="T10" y="T11"/>
                </a:cxn>
              </a:cxnLst>
              <a:rect l="0" t="0" r="r" b="b"/>
              <a:pathLst>
                <a:path w="146" h="193">
                  <a:moveTo>
                    <a:pt x="27" y="67"/>
                  </a:moveTo>
                  <a:cubicBezTo>
                    <a:pt x="56" y="104"/>
                    <a:pt x="66" y="152"/>
                    <a:pt x="68" y="172"/>
                  </a:cubicBezTo>
                  <a:cubicBezTo>
                    <a:pt x="69" y="191"/>
                    <a:pt x="80" y="193"/>
                    <a:pt x="103" y="190"/>
                  </a:cubicBezTo>
                  <a:cubicBezTo>
                    <a:pt x="126" y="187"/>
                    <a:pt x="146" y="182"/>
                    <a:pt x="121" y="136"/>
                  </a:cubicBezTo>
                  <a:cubicBezTo>
                    <a:pt x="97" y="90"/>
                    <a:pt x="49" y="32"/>
                    <a:pt x="29" y="16"/>
                  </a:cubicBezTo>
                  <a:cubicBezTo>
                    <a:pt x="8" y="0"/>
                    <a:pt x="0" y="41"/>
                    <a:pt x="27" y="67"/>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4" name="Freeform 230">
              <a:extLst>
                <a:ext uri="{FF2B5EF4-FFF2-40B4-BE49-F238E27FC236}">
                  <a16:creationId xmlns:a16="http://schemas.microsoft.com/office/drawing/2014/main" id="{1DE99C65-D50C-0648-BA15-F7AF67619BEB}"/>
                </a:ext>
              </a:extLst>
            </p:cNvPr>
            <p:cNvSpPr>
              <a:spLocks/>
            </p:cNvSpPr>
            <p:nvPr/>
          </p:nvSpPr>
          <p:spPr bwMode="auto">
            <a:xfrm>
              <a:off x="4124332" y="4810153"/>
              <a:ext cx="341313" cy="455615"/>
            </a:xfrm>
            <a:custGeom>
              <a:avLst/>
              <a:gdLst>
                <a:gd name="T0" fmla="*/ 129 w 129"/>
                <a:gd name="T1" fmla="*/ 153 h 172"/>
                <a:gd name="T2" fmla="*/ 121 w 129"/>
                <a:gd name="T3" fmla="*/ 136 h 172"/>
                <a:gd name="T4" fmla="*/ 29 w 129"/>
                <a:gd name="T5" fmla="*/ 16 h 172"/>
                <a:gd name="T6" fmla="*/ 27 w 129"/>
                <a:gd name="T7" fmla="*/ 67 h 172"/>
                <a:gd name="T8" fmla="*/ 68 w 129"/>
                <a:gd name="T9" fmla="*/ 172 h 172"/>
                <a:gd name="T10" fmla="*/ 129 w 129"/>
                <a:gd name="T11" fmla="*/ 153 h 172"/>
              </a:gdLst>
              <a:ahLst/>
              <a:cxnLst>
                <a:cxn ang="0">
                  <a:pos x="T0" y="T1"/>
                </a:cxn>
                <a:cxn ang="0">
                  <a:pos x="T2" y="T3"/>
                </a:cxn>
                <a:cxn ang="0">
                  <a:pos x="T4" y="T5"/>
                </a:cxn>
                <a:cxn ang="0">
                  <a:pos x="T6" y="T7"/>
                </a:cxn>
                <a:cxn ang="0">
                  <a:pos x="T8" y="T9"/>
                </a:cxn>
                <a:cxn ang="0">
                  <a:pos x="T10" y="T11"/>
                </a:cxn>
              </a:cxnLst>
              <a:rect l="0" t="0" r="r" b="b"/>
              <a:pathLst>
                <a:path w="129" h="172">
                  <a:moveTo>
                    <a:pt x="129" y="153"/>
                  </a:moveTo>
                  <a:cubicBezTo>
                    <a:pt x="127" y="148"/>
                    <a:pt x="125" y="143"/>
                    <a:pt x="121" y="136"/>
                  </a:cubicBezTo>
                  <a:cubicBezTo>
                    <a:pt x="97" y="90"/>
                    <a:pt x="49" y="32"/>
                    <a:pt x="29" y="16"/>
                  </a:cubicBezTo>
                  <a:cubicBezTo>
                    <a:pt x="8" y="0"/>
                    <a:pt x="0" y="41"/>
                    <a:pt x="27" y="67"/>
                  </a:cubicBezTo>
                  <a:cubicBezTo>
                    <a:pt x="56" y="104"/>
                    <a:pt x="66" y="152"/>
                    <a:pt x="68" y="172"/>
                  </a:cubicBezTo>
                  <a:cubicBezTo>
                    <a:pt x="82" y="161"/>
                    <a:pt x="114" y="150"/>
                    <a:pt x="129" y="153"/>
                  </a:cubicBezTo>
                  <a:close/>
                </a:path>
              </a:pathLst>
            </a:custGeom>
            <a:solidFill>
              <a:srgbClr val="D40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5" name="Freeform 231">
              <a:extLst>
                <a:ext uri="{FF2B5EF4-FFF2-40B4-BE49-F238E27FC236}">
                  <a16:creationId xmlns:a16="http://schemas.microsoft.com/office/drawing/2014/main" id="{9C9DBAB3-5CA0-874C-BAF1-27E447248834}"/>
                </a:ext>
              </a:extLst>
            </p:cNvPr>
            <p:cNvSpPr>
              <a:spLocks/>
            </p:cNvSpPr>
            <p:nvPr/>
          </p:nvSpPr>
          <p:spPr bwMode="auto">
            <a:xfrm>
              <a:off x="3921132" y="4630765"/>
              <a:ext cx="411163" cy="428628"/>
            </a:xfrm>
            <a:custGeom>
              <a:avLst/>
              <a:gdLst>
                <a:gd name="T0" fmla="*/ 70 w 259"/>
                <a:gd name="T1" fmla="*/ 0 h 270"/>
                <a:gd name="T2" fmla="*/ 38 w 259"/>
                <a:gd name="T3" fmla="*/ 17 h 270"/>
                <a:gd name="T4" fmla="*/ 0 w 259"/>
                <a:gd name="T5" fmla="*/ 178 h 270"/>
                <a:gd name="T6" fmla="*/ 140 w 259"/>
                <a:gd name="T7" fmla="*/ 270 h 270"/>
                <a:gd name="T8" fmla="*/ 173 w 259"/>
                <a:gd name="T9" fmla="*/ 261 h 270"/>
                <a:gd name="T10" fmla="*/ 259 w 259"/>
                <a:gd name="T11" fmla="*/ 75 h 270"/>
                <a:gd name="T12" fmla="*/ 70 w 259"/>
                <a:gd name="T13" fmla="*/ 0 h 270"/>
              </a:gdLst>
              <a:ahLst/>
              <a:cxnLst>
                <a:cxn ang="0">
                  <a:pos x="T0" y="T1"/>
                </a:cxn>
                <a:cxn ang="0">
                  <a:pos x="T2" y="T3"/>
                </a:cxn>
                <a:cxn ang="0">
                  <a:pos x="T4" y="T5"/>
                </a:cxn>
                <a:cxn ang="0">
                  <a:pos x="T6" y="T7"/>
                </a:cxn>
                <a:cxn ang="0">
                  <a:pos x="T8" y="T9"/>
                </a:cxn>
                <a:cxn ang="0">
                  <a:pos x="T10" y="T11"/>
                </a:cxn>
                <a:cxn ang="0">
                  <a:pos x="T12" y="T13"/>
                </a:cxn>
              </a:cxnLst>
              <a:rect l="0" t="0" r="r" b="b"/>
              <a:pathLst>
                <a:path w="259" h="270">
                  <a:moveTo>
                    <a:pt x="70" y="0"/>
                  </a:moveTo>
                  <a:lnTo>
                    <a:pt x="38" y="17"/>
                  </a:lnTo>
                  <a:lnTo>
                    <a:pt x="0" y="178"/>
                  </a:lnTo>
                  <a:lnTo>
                    <a:pt x="140" y="270"/>
                  </a:lnTo>
                  <a:lnTo>
                    <a:pt x="173" y="261"/>
                  </a:lnTo>
                  <a:lnTo>
                    <a:pt x="259" y="75"/>
                  </a:lnTo>
                  <a:lnTo>
                    <a:pt x="70" y="0"/>
                  </a:lnTo>
                  <a:close/>
                </a:path>
              </a:pathLst>
            </a:custGeom>
            <a:solidFill>
              <a:srgbClr val="D40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6" name="Freeform 232">
              <a:extLst>
                <a:ext uri="{FF2B5EF4-FFF2-40B4-BE49-F238E27FC236}">
                  <a16:creationId xmlns:a16="http://schemas.microsoft.com/office/drawing/2014/main" id="{5529AEA6-6000-F545-BC40-1CEA510FEBFD}"/>
                </a:ext>
              </a:extLst>
            </p:cNvPr>
            <p:cNvSpPr>
              <a:spLocks noEditPoints="1"/>
            </p:cNvSpPr>
            <p:nvPr/>
          </p:nvSpPr>
          <p:spPr bwMode="auto">
            <a:xfrm>
              <a:off x="3878269" y="4281512"/>
              <a:ext cx="989015" cy="790580"/>
            </a:xfrm>
            <a:custGeom>
              <a:avLst/>
              <a:gdLst>
                <a:gd name="T0" fmla="*/ 276 w 374"/>
                <a:gd name="T1" fmla="*/ 17 h 299"/>
                <a:gd name="T2" fmla="*/ 345 w 374"/>
                <a:gd name="T3" fmla="*/ 109 h 299"/>
                <a:gd name="T4" fmla="*/ 324 w 374"/>
                <a:gd name="T5" fmla="*/ 269 h 299"/>
                <a:gd name="T6" fmla="*/ 304 w 374"/>
                <a:gd name="T7" fmla="*/ 272 h 299"/>
                <a:gd name="T8" fmla="*/ 276 w 374"/>
                <a:gd name="T9" fmla="*/ 271 h 299"/>
                <a:gd name="T10" fmla="*/ 276 w 374"/>
                <a:gd name="T11" fmla="*/ 237 h 299"/>
                <a:gd name="T12" fmla="*/ 318 w 374"/>
                <a:gd name="T13" fmla="*/ 252 h 299"/>
                <a:gd name="T14" fmla="*/ 329 w 374"/>
                <a:gd name="T15" fmla="*/ 115 h 299"/>
                <a:gd name="T16" fmla="*/ 276 w 374"/>
                <a:gd name="T17" fmla="*/ 37 h 299"/>
                <a:gd name="T18" fmla="*/ 276 w 374"/>
                <a:gd name="T19" fmla="*/ 17 h 299"/>
                <a:gd name="T20" fmla="*/ 221 w 374"/>
                <a:gd name="T21" fmla="*/ 6 h 299"/>
                <a:gd name="T22" fmla="*/ 276 w 374"/>
                <a:gd name="T23" fmla="*/ 17 h 299"/>
                <a:gd name="T24" fmla="*/ 276 w 374"/>
                <a:gd name="T25" fmla="*/ 37 h 299"/>
                <a:gd name="T26" fmla="*/ 227 w 374"/>
                <a:gd name="T27" fmla="*/ 23 h 299"/>
                <a:gd name="T28" fmla="*/ 222 w 374"/>
                <a:gd name="T29" fmla="*/ 160 h 299"/>
                <a:gd name="T30" fmla="*/ 276 w 374"/>
                <a:gd name="T31" fmla="*/ 237 h 299"/>
                <a:gd name="T32" fmla="*/ 276 w 374"/>
                <a:gd name="T33" fmla="*/ 271 h 299"/>
                <a:gd name="T34" fmla="*/ 120 w 374"/>
                <a:gd name="T35" fmla="*/ 289 h 299"/>
                <a:gd name="T36" fmla="*/ 77 w 374"/>
                <a:gd name="T37" fmla="*/ 241 h 299"/>
                <a:gd name="T38" fmla="*/ 77 w 374"/>
                <a:gd name="T39" fmla="*/ 121 h 299"/>
                <a:gd name="T40" fmla="*/ 204 w 374"/>
                <a:gd name="T41" fmla="*/ 18 h 299"/>
                <a:gd name="T42" fmla="*/ 221 w 374"/>
                <a:gd name="T43" fmla="*/ 6 h 299"/>
                <a:gd name="T44" fmla="*/ 77 w 374"/>
                <a:gd name="T45" fmla="*/ 299 h 299"/>
                <a:gd name="T46" fmla="*/ 87 w 374"/>
                <a:gd name="T47" fmla="*/ 297 h 299"/>
                <a:gd name="T48" fmla="*/ 87 w 374"/>
                <a:gd name="T49" fmla="*/ 297 h 299"/>
                <a:gd name="T50" fmla="*/ 100 w 374"/>
                <a:gd name="T51" fmla="*/ 294 h 299"/>
                <a:gd name="T52" fmla="*/ 77 w 374"/>
                <a:gd name="T53" fmla="*/ 272 h 299"/>
                <a:gd name="T54" fmla="*/ 77 w 374"/>
                <a:gd name="T55" fmla="*/ 299 h 299"/>
                <a:gd name="T56" fmla="*/ 77 w 374"/>
                <a:gd name="T57" fmla="*/ 241 h 299"/>
                <a:gd name="T58" fmla="*/ 66 w 374"/>
                <a:gd name="T59" fmla="*/ 219 h 299"/>
                <a:gd name="T60" fmla="*/ 58 w 374"/>
                <a:gd name="T61" fmla="*/ 132 h 299"/>
                <a:gd name="T62" fmla="*/ 77 w 374"/>
                <a:gd name="T63" fmla="*/ 121 h 299"/>
                <a:gd name="T64" fmla="*/ 77 w 374"/>
                <a:gd name="T65" fmla="*/ 241 h 299"/>
                <a:gd name="T66" fmla="*/ 77 w 374"/>
                <a:gd name="T67" fmla="*/ 272 h 299"/>
                <a:gd name="T68" fmla="*/ 50 w 374"/>
                <a:gd name="T69" fmla="*/ 225 h 299"/>
                <a:gd name="T70" fmla="*/ 39 w 374"/>
                <a:gd name="T71" fmla="*/ 142 h 299"/>
                <a:gd name="T72" fmla="*/ 28 w 374"/>
                <a:gd name="T73" fmla="*/ 148 h 299"/>
                <a:gd name="T74" fmla="*/ 16 w 374"/>
                <a:gd name="T75" fmla="*/ 239 h 299"/>
                <a:gd name="T76" fmla="*/ 77 w 374"/>
                <a:gd name="T77" fmla="*/ 299 h 299"/>
                <a:gd name="T78" fmla="*/ 77 w 374"/>
                <a:gd name="T79" fmla="*/ 272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4" h="299">
                  <a:moveTo>
                    <a:pt x="276" y="17"/>
                  </a:moveTo>
                  <a:cubicBezTo>
                    <a:pt x="303" y="34"/>
                    <a:pt x="328" y="67"/>
                    <a:pt x="345" y="109"/>
                  </a:cubicBezTo>
                  <a:cubicBezTo>
                    <a:pt x="374" y="182"/>
                    <a:pt x="364" y="253"/>
                    <a:pt x="324" y="269"/>
                  </a:cubicBezTo>
                  <a:cubicBezTo>
                    <a:pt x="318" y="272"/>
                    <a:pt x="311" y="272"/>
                    <a:pt x="304" y="272"/>
                  </a:cubicBezTo>
                  <a:cubicBezTo>
                    <a:pt x="295" y="271"/>
                    <a:pt x="286" y="271"/>
                    <a:pt x="276" y="271"/>
                  </a:cubicBezTo>
                  <a:cubicBezTo>
                    <a:pt x="276" y="237"/>
                    <a:pt x="276" y="237"/>
                    <a:pt x="276" y="237"/>
                  </a:cubicBezTo>
                  <a:cubicBezTo>
                    <a:pt x="292" y="250"/>
                    <a:pt x="308" y="256"/>
                    <a:pt x="318" y="252"/>
                  </a:cubicBezTo>
                  <a:cubicBezTo>
                    <a:pt x="349" y="240"/>
                    <a:pt x="354" y="178"/>
                    <a:pt x="329" y="115"/>
                  </a:cubicBezTo>
                  <a:cubicBezTo>
                    <a:pt x="316" y="81"/>
                    <a:pt x="296" y="54"/>
                    <a:pt x="276" y="37"/>
                  </a:cubicBezTo>
                  <a:lnTo>
                    <a:pt x="276" y="17"/>
                  </a:lnTo>
                  <a:close/>
                  <a:moveTo>
                    <a:pt x="221" y="6"/>
                  </a:moveTo>
                  <a:cubicBezTo>
                    <a:pt x="238" y="0"/>
                    <a:pt x="257" y="4"/>
                    <a:pt x="276" y="17"/>
                  </a:cubicBezTo>
                  <a:cubicBezTo>
                    <a:pt x="276" y="37"/>
                    <a:pt x="276" y="37"/>
                    <a:pt x="276" y="37"/>
                  </a:cubicBezTo>
                  <a:cubicBezTo>
                    <a:pt x="259" y="23"/>
                    <a:pt x="242" y="17"/>
                    <a:pt x="227" y="23"/>
                  </a:cubicBezTo>
                  <a:cubicBezTo>
                    <a:pt x="205" y="32"/>
                    <a:pt x="200" y="103"/>
                    <a:pt x="222" y="160"/>
                  </a:cubicBezTo>
                  <a:cubicBezTo>
                    <a:pt x="235" y="193"/>
                    <a:pt x="256" y="221"/>
                    <a:pt x="276" y="237"/>
                  </a:cubicBezTo>
                  <a:cubicBezTo>
                    <a:pt x="276" y="271"/>
                    <a:pt x="276" y="271"/>
                    <a:pt x="276" y="271"/>
                  </a:cubicBezTo>
                  <a:cubicBezTo>
                    <a:pt x="218" y="270"/>
                    <a:pt x="167" y="277"/>
                    <a:pt x="120" y="289"/>
                  </a:cubicBezTo>
                  <a:cubicBezTo>
                    <a:pt x="105" y="282"/>
                    <a:pt x="89" y="265"/>
                    <a:pt x="77" y="241"/>
                  </a:cubicBezTo>
                  <a:cubicBezTo>
                    <a:pt x="77" y="121"/>
                    <a:pt x="77" y="121"/>
                    <a:pt x="77" y="121"/>
                  </a:cubicBezTo>
                  <a:cubicBezTo>
                    <a:pt x="119" y="95"/>
                    <a:pt x="162" y="62"/>
                    <a:pt x="204" y="18"/>
                  </a:cubicBezTo>
                  <a:cubicBezTo>
                    <a:pt x="209" y="13"/>
                    <a:pt x="214" y="9"/>
                    <a:pt x="221" y="6"/>
                  </a:cubicBezTo>
                  <a:close/>
                  <a:moveTo>
                    <a:pt x="77" y="299"/>
                  </a:moveTo>
                  <a:cubicBezTo>
                    <a:pt x="80" y="299"/>
                    <a:pt x="84" y="299"/>
                    <a:pt x="87" y="297"/>
                  </a:cubicBezTo>
                  <a:cubicBezTo>
                    <a:pt x="87" y="297"/>
                    <a:pt x="87" y="297"/>
                    <a:pt x="87" y="297"/>
                  </a:cubicBezTo>
                  <a:cubicBezTo>
                    <a:pt x="91" y="296"/>
                    <a:pt x="95" y="295"/>
                    <a:pt x="100" y="294"/>
                  </a:cubicBezTo>
                  <a:cubicBezTo>
                    <a:pt x="92" y="288"/>
                    <a:pt x="84" y="281"/>
                    <a:pt x="77" y="272"/>
                  </a:cubicBezTo>
                  <a:lnTo>
                    <a:pt x="77" y="299"/>
                  </a:lnTo>
                  <a:close/>
                  <a:moveTo>
                    <a:pt x="77" y="241"/>
                  </a:moveTo>
                  <a:cubicBezTo>
                    <a:pt x="73" y="234"/>
                    <a:pt x="70" y="227"/>
                    <a:pt x="66" y="219"/>
                  </a:cubicBezTo>
                  <a:cubicBezTo>
                    <a:pt x="53" y="184"/>
                    <a:pt x="50" y="151"/>
                    <a:pt x="58" y="132"/>
                  </a:cubicBezTo>
                  <a:cubicBezTo>
                    <a:pt x="64" y="128"/>
                    <a:pt x="70" y="124"/>
                    <a:pt x="77" y="121"/>
                  </a:cubicBezTo>
                  <a:cubicBezTo>
                    <a:pt x="77" y="241"/>
                    <a:pt x="77" y="241"/>
                    <a:pt x="77" y="241"/>
                  </a:cubicBezTo>
                  <a:close/>
                  <a:moveTo>
                    <a:pt x="77" y="272"/>
                  </a:moveTo>
                  <a:cubicBezTo>
                    <a:pt x="66" y="259"/>
                    <a:pt x="57" y="243"/>
                    <a:pt x="50" y="225"/>
                  </a:cubicBezTo>
                  <a:cubicBezTo>
                    <a:pt x="38" y="195"/>
                    <a:pt x="35" y="165"/>
                    <a:pt x="39" y="142"/>
                  </a:cubicBezTo>
                  <a:cubicBezTo>
                    <a:pt x="36" y="144"/>
                    <a:pt x="32" y="146"/>
                    <a:pt x="28" y="148"/>
                  </a:cubicBezTo>
                  <a:cubicBezTo>
                    <a:pt x="5" y="157"/>
                    <a:pt x="0" y="197"/>
                    <a:pt x="16" y="239"/>
                  </a:cubicBezTo>
                  <a:cubicBezTo>
                    <a:pt x="30" y="274"/>
                    <a:pt x="55" y="298"/>
                    <a:pt x="77" y="299"/>
                  </a:cubicBezTo>
                  <a:lnTo>
                    <a:pt x="77" y="272"/>
                  </a:ln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7" name="Freeform 233">
              <a:extLst>
                <a:ext uri="{FF2B5EF4-FFF2-40B4-BE49-F238E27FC236}">
                  <a16:creationId xmlns:a16="http://schemas.microsoft.com/office/drawing/2014/main" id="{E3FB30BA-1A71-B441-93C3-ABA08A8A85D3}"/>
                </a:ext>
              </a:extLst>
            </p:cNvPr>
            <p:cNvSpPr>
              <a:spLocks noEditPoints="1"/>
            </p:cNvSpPr>
            <p:nvPr/>
          </p:nvSpPr>
          <p:spPr bwMode="auto">
            <a:xfrm>
              <a:off x="4367220" y="4289450"/>
              <a:ext cx="500064" cy="711204"/>
            </a:xfrm>
            <a:custGeom>
              <a:avLst/>
              <a:gdLst>
                <a:gd name="T0" fmla="*/ 91 w 189"/>
                <a:gd name="T1" fmla="*/ 14 h 269"/>
                <a:gd name="T2" fmla="*/ 157 w 189"/>
                <a:gd name="T3" fmla="*/ 99 h 269"/>
                <a:gd name="T4" fmla="*/ 159 w 189"/>
                <a:gd name="T5" fmla="*/ 104 h 269"/>
                <a:gd name="T6" fmla="*/ 142 w 189"/>
                <a:gd name="T7" fmla="*/ 264 h 269"/>
                <a:gd name="T8" fmla="*/ 91 w 189"/>
                <a:gd name="T9" fmla="*/ 252 h 269"/>
                <a:gd name="T10" fmla="*/ 91 w 189"/>
                <a:gd name="T11" fmla="*/ 234 h 269"/>
                <a:gd name="T12" fmla="*/ 133 w 189"/>
                <a:gd name="T13" fmla="*/ 249 h 269"/>
                <a:gd name="T14" fmla="*/ 144 w 189"/>
                <a:gd name="T15" fmla="*/ 112 h 269"/>
                <a:gd name="T16" fmla="*/ 91 w 189"/>
                <a:gd name="T17" fmla="*/ 34 h 269"/>
                <a:gd name="T18" fmla="*/ 91 w 189"/>
                <a:gd name="T19" fmla="*/ 14 h 269"/>
                <a:gd name="T20" fmla="*/ 52 w 189"/>
                <a:gd name="T21" fmla="*/ 0 h 269"/>
                <a:gd name="T22" fmla="*/ 91 w 189"/>
                <a:gd name="T23" fmla="*/ 14 h 269"/>
                <a:gd name="T24" fmla="*/ 91 w 189"/>
                <a:gd name="T25" fmla="*/ 34 h 269"/>
                <a:gd name="T26" fmla="*/ 42 w 189"/>
                <a:gd name="T27" fmla="*/ 20 h 269"/>
                <a:gd name="T28" fmla="*/ 37 w 189"/>
                <a:gd name="T29" fmla="*/ 157 h 269"/>
                <a:gd name="T30" fmla="*/ 91 w 189"/>
                <a:gd name="T31" fmla="*/ 234 h 269"/>
                <a:gd name="T32" fmla="*/ 91 w 189"/>
                <a:gd name="T33" fmla="*/ 252 h 269"/>
                <a:gd name="T34" fmla="*/ 26 w 189"/>
                <a:gd name="T35" fmla="*/ 162 h 269"/>
                <a:gd name="T36" fmla="*/ 37 w 189"/>
                <a:gd name="T37" fmla="*/ 3 h 269"/>
                <a:gd name="T38" fmla="*/ 52 w 189"/>
                <a:gd name="T39"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269">
                  <a:moveTo>
                    <a:pt x="91" y="14"/>
                  </a:moveTo>
                  <a:cubicBezTo>
                    <a:pt x="116" y="30"/>
                    <a:pt x="141" y="60"/>
                    <a:pt x="157" y="99"/>
                  </a:cubicBezTo>
                  <a:cubicBezTo>
                    <a:pt x="158" y="101"/>
                    <a:pt x="159" y="103"/>
                    <a:pt x="159" y="104"/>
                  </a:cubicBezTo>
                  <a:cubicBezTo>
                    <a:pt x="189" y="181"/>
                    <a:pt x="175" y="251"/>
                    <a:pt x="142" y="264"/>
                  </a:cubicBezTo>
                  <a:cubicBezTo>
                    <a:pt x="128" y="269"/>
                    <a:pt x="110" y="265"/>
                    <a:pt x="91" y="252"/>
                  </a:cubicBezTo>
                  <a:cubicBezTo>
                    <a:pt x="91" y="234"/>
                    <a:pt x="91" y="234"/>
                    <a:pt x="91" y="234"/>
                  </a:cubicBezTo>
                  <a:cubicBezTo>
                    <a:pt x="107" y="247"/>
                    <a:pt x="123" y="253"/>
                    <a:pt x="133" y="249"/>
                  </a:cubicBezTo>
                  <a:cubicBezTo>
                    <a:pt x="164" y="237"/>
                    <a:pt x="169" y="175"/>
                    <a:pt x="144" y="112"/>
                  </a:cubicBezTo>
                  <a:cubicBezTo>
                    <a:pt x="131" y="78"/>
                    <a:pt x="111" y="51"/>
                    <a:pt x="91" y="34"/>
                  </a:cubicBezTo>
                  <a:lnTo>
                    <a:pt x="91" y="14"/>
                  </a:lnTo>
                  <a:close/>
                  <a:moveTo>
                    <a:pt x="52" y="0"/>
                  </a:moveTo>
                  <a:cubicBezTo>
                    <a:pt x="64" y="0"/>
                    <a:pt x="78" y="5"/>
                    <a:pt x="91" y="14"/>
                  </a:cubicBezTo>
                  <a:cubicBezTo>
                    <a:pt x="91" y="34"/>
                    <a:pt x="91" y="34"/>
                    <a:pt x="91" y="34"/>
                  </a:cubicBezTo>
                  <a:cubicBezTo>
                    <a:pt x="74" y="20"/>
                    <a:pt x="57" y="14"/>
                    <a:pt x="42" y="20"/>
                  </a:cubicBezTo>
                  <a:cubicBezTo>
                    <a:pt x="20" y="29"/>
                    <a:pt x="15" y="100"/>
                    <a:pt x="37" y="157"/>
                  </a:cubicBezTo>
                  <a:cubicBezTo>
                    <a:pt x="50" y="190"/>
                    <a:pt x="71" y="218"/>
                    <a:pt x="91" y="234"/>
                  </a:cubicBezTo>
                  <a:cubicBezTo>
                    <a:pt x="91" y="252"/>
                    <a:pt x="91" y="252"/>
                    <a:pt x="91" y="252"/>
                  </a:cubicBezTo>
                  <a:cubicBezTo>
                    <a:pt x="67" y="235"/>
                    <a:pt x="42" y="203"/>
                    <a:pt x="26" y="162"/>
                  </a:cubicBezTo>
                  <a:cubicBezTo>
                    <a:pt x="0" y="93"/>
                    <a:pt x="10" y="14"/>
                    <a:pt x="37" y="3"/>
                  </a:cubicBezTo>
                  <a:cubicBezTo>
                    <a:pt x="42" y="1"/>
                    <a:pt x="47" y="0"/>
                    <a:pt x="52" y="0"/>
                  </a:cubicBezTo>
                  <a:close/>
                </a:path>
              </a:pathLst>
            </a:custGeom>
            <a:solidFill>
              <a:srgbClr val="F063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8" name="Freeform 234">
              <a:extLst>
                <a:ext uri="{FF2B5EF4-FFF2-40B4-BE49-F238E27FC236}">
                  <a16:creationId xmlns:a16="http://schemas.microsoft.com/office/drawing/2014/main" id="{18B36B50-1FBA-A248-98F9-3725AD01CB20}"/>
                </a:ext>
              </a:extLst>
            </p:cNvPr>
            <p:cNvSpPr>
              <a:spLocks noEditPoints="1"/>
            </p:cNvSpPr>
            <p:nvPr/>
          </p:nvSpPr>
          <p:spPr bwMode="auto">
            <a:xfrm>
              <a:off x="4284670" y="4281512"/>
              <a:ext cx="582614" cy="723904"/>
            </a:xfrm>
            <a:custGeom>
              <a:avLst/>
              <a:gdLst>
                <a:gd name="T0" fmla="*/ 122 w 220"/>
                <a:gd name="T1" fmla="*/ 17 h 274"/>
                <a:gd name="T2" fmla="*/ 191 w 220"/>
                <a:gd name="T3" fmla="*/ 109 h 274"/>
                <a:gd name="T4" fmla="*/ 170 w 220"/>
                <a:gd name="T5" fmla="*/ 269 h 274"/>
                <a:gd name="T6" fmla="*/ 122 w 220"/>
                <a:gd name="T7" fmla="*/ 272 h 274"/>
                <a:gd name="T8" fmla="*/ 122 w 220"/>
                <a:gd name="T9" fmla="*/ 237 h 274"/>
                <a:gd name="T10" fmla="*/ 164 w 220"/>
                <a:gd name="T11" fmla="*/ 252 h 274"/>
                <a:gd name="T12" fmla="*/ 175 w 220"/>
                <a:gd name="T13" fmla="*/ 115 h 274"/>
                <a:gd name="T14" fmla="*/ 122 w 220"/>
                <a:gd name="T15" fmla="*/ 37 h 274"/>
                <a:gd name="T16" fmla="*/ 122 w 220"/>
                <a:gd name="T17" fmla="*/ 17 h 274"/>
                <a:gd name="T18" fmla="*/ 96 w 220"/>
                <a:gd name="T19" fmla="*/ 272 h 274"/>
                <a:gd name="T20" fmla="*/ 18 w 220"/>
                <a:gd name="T21" fmla="*/ 177 h 274"/>
                <a:gd name="T22" fmla="*/ 16 w 220"/>
                <a:gd name="T23" fmla="*/ 51 h 274"/>
                <a:gd name="T24" fmla="*/ 67 w 220"/>
                <a:gd name="T25" fmla="*/ 6 h 274"/>
                <a:gd name="T26" fmla="*/ 122 w 220"/>
                <a:gd name="T27" fmla="*/ 17 h 274"/>
                <a:gd name="T28" fmla="*/ 122 w 220"/>
                <a:gd name="T29" fmla="*/ 37 h 274"/>
                <a:gd name="T30" fmla="*/ 73 w 220"/>
                <a:gd name="T31" fmla="*/ 23 h 274"/>
                <a:gd name="T32" fmla="*/ 68 w 220"/>
                <a:gd name="T33" fmla="*/ 160 h 274"/>
                <a:gd name="T34" fmla="*/ 122 w 220"/>
                <a:gd name="T35" fmla="*/ 237 h 274"/>
                <a:gd name="T36" fmla="*/ 122 w 220"/>
                <a:gd name="T37" fmla="*/ 272 h 274"/>
                <a:gd name="T38" fmla="*/ 96 w 220"/>
                <a:gd name="T39" fmla="*/ 27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0" h="274">
                  <a:moveTo>
                    <a:pt x="122" y="17"/>
                  </a:moveTo>
                  <a:cubicBezTo>
                    <a:pt x="149" y="34"/>
                    <a:pt x="174" y="67"/>
                    <a:pt x="191" y="109"/>
                  </a:cubicBezTo>
                  <a:cubicBezTo>
                    <a:pt x="220" y="182"/>
                    <a:pt x="210" y="253"/>
                    <a:pt x="170" y="269"/>
                  </a:cubicBezTo>
                  <a:cubicBezTo>
                    <a:pt x="161" y="273"/>
                    <a:pt x="141" y="273"/>
                    <a:pt x="122" y="272"/>
                  </a:cubicBezTo>
                  <a:cubicBezTo>
                    <a:pt x="122" y="237"/>
                    <a:pt x="122" y="237"/>
                    <a:pt x="122" y="237"/>
                  </a:cubicBezTo>
                  <a:cubicBezTo>
                    <a:pt x="138" y="250"/>
                    <a:pt x="154" y="256"/>
                    <a:pt x="164" y="252"/>
                  </a:cubicBezTo>
                  <a:cubicBezTo>
                    <a:pt x="195" y="240"/>
                    <a:pt x="200" y="178"/>
                    <a:pt x="175" y="115"/>
                  </a:cubicBezTo>
                  <a:cubicBezTo>
                    <a:pt x="162" y="81"/>
                    <a:pt x="142" y="54"/>
                    <a:pt x="122" y="37"/>
                  </a:cubicBezTo>
                  <a:lnTo>
                    <a:pt x="122" y="17"/>
                  </a:lnTo>
                  <a:close/>
                  <a:moveTo>
                    <a:pt x="96" y="272"/>
                  </a:moveTo>
                  <a:cubicBezTo>
                    <a:pt x="74" y="274"/>
                    <a:pt x="36" y="227"/>
                    <a:pt x="18" y="177"/>
                  </a:cubicBezTo>
                  <a:cubicBezTo>
                    <a:pt x="0" y="125"/>
                    <a:pt x="2" y="62"/>
                    <a:pt x="16" y="51"/>
                  </a:cubicBezTo>
                  <a:cubicBezTo>
                    <a:pt x="27" y="40"/>
                    <a:pt x="53" y="11"/>
                    <a:pt x="67" y="6"/>
                  </a:cubicBezTo>
                  <a:cubicBezTo>
                    <a:pt x="84" y="0"/>
                    <a:pt x="103" y="4"/>
                    <a:pt x="122" y="17"/>
                  </a:cubicBezTo>
                  <a:cubicBezTo>
                    <a:pt x="122" y="37"/>
                    <a:pt x="122" y="37"/>
                    <a:pt x="122" y="37"/>
                  </a:cubicBezTo>
                  <a:cubicBezTo>
                    <a:pt x="105" y="23"/>
                    <a:pt x="88" y="17"/>
                    <a:pt x="73" y="23"/>
                  </a:cubicBezTo>
                  <a:cubicBezTo>
                    <a:pt x="51" y="32"/>
                    <a:pt x="46" y="103"/>
                    <a:pt x="68" y="160"/>
                  </a:cubicBezTo>
                  <a:cubicBezTo>
                    <a:pt x="81" y="193"/>
                    <a:pt x="102" y="221"/>
                    <a:pt x="122" y="237"/>
                  </a:cubicBezTo>
                  <a:cubicBezTo>
                    <a:pt x="122" y="272"/>
                    <a:pt x="122" y="272"/>
                    <a:pt x="122" y="272"/>
                  </a:cubicBezTo>
                  <a:cubicBezTo>
                    <a:pt x="112" y="272"/>
                    <a:pt x="103" y="272"/>
                    <a:pt x="96" y="272"/>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99" name="Freeform 235">
              <a:extLst>
                <a:ext uri="{FF2B5EF4-FFF2-40B4-BE49-F238E27FC236}">
                  <a16:creationId xmlns:a16="http://schemas.microsoft.com/office/drawing/2014/main" id="{04FC2257-3C55-974C-B5D5-8E8CEF74A2B3}"/>
                </a:ext>
              </a:extLst>
            </p:cNvPr>
            <p:cNvSpPr>
              <a:spLocks/>
            </p:cNvSpPr>
            <p:nvPr/>
          </p:nvSpPr>
          <p:spPr bwMode="auto">
            <a:xfrm>
              <a:off x="4465645" y="4575202"/>
              <a:ext cx="155575" cy="209551"/>
            </a:xfrm>
            <a:custGeom>
              <a:avLst/>
              <a:gdLst>
                <a:gd name="T0" fmla="*/ 19 w 59"/>
                <a:gd name="T1" fmla="*/ 0 h 79"/>
                <a:gd name="T2" fmla="*/ 59 w 59"/>
                <a:gd name="T3" fmla="*/ 40 h 79"/>
                <a:gd name="T4" fmla="*/ 28 w 59"/>
                <a:gd name="T5" fmla="*/ 79 h 79"/>
                <a:gd name="T6" fmla="*/ 9 w 59"/>
                <a:gd name="T7" fmla="*/ 44 h 79"/>
                <a:gd name="T8" fmla="*/ 0 w 59"/>
                <a:gd name="T9" fmla="*/ 5 h 79"/>
                <a:gd name="T10" fmla="*/ 19 w 59"/>
                <a:gd name="T11" fmla="*/ 0 h 79"/>
              </a:gdLst>
              <a:ahLst/>
              <a:cxnLst>
                <a:cxn ang="0">
                  <a:pos x="T0" y="T1"/>
                </a:cxn>
                <a:cxn ang="0">
                  <a:pos x="T2" y="T3"/>
                </a:cxn>
                <a:cxn ang="0">
                  <a:pos x="T4" y="T5"/>
                </a:cxn>
                <a:cxn ang="0">
                  <a:pos x="T6" y="T7"/>
                </a:cxn>
                <a:cxn ang="0">
                  <a:pos x="T8" y="T9"/>
                </a:cxn>
                <a:cxn ang="0">
                  <a:pos x="T10" y="T11"/>
                </a:cxn>
              </a:cxnLst>
              <a:rect l="0" t="0" r="r" b="b"/>
              <a:pathLst>
                <a:path w="59" h="79">
                  <a:moveTo>
                    <a:pt x="19" y="0"/>
                  </a:moveTo>
                  <a:cubicBezTo>
                    <a:pt x="41" y="0"/>
                    <a:pt x="59" y="18"/>
                    <a:pt x="59" y="40"/>
                  </a:cubicBezTo>
                  <a:cubicBezTo>
                    <a:pt x="59" y="59"/>
                    <a:pt x="46" y="75"/>
                    <a:pt x="28" y="79"/>
                  </a:cubicBezTo>
                  <a:cubicBezTo>
                    <a:pt x="21" y="69"/>
                    <a:pt x="14" y="57"/>
                    <a:pt x="9" y="44"/>
                  </a:cubicBezTo>
                  <a:cubicBezTo>
                    <a:pt x="4" y="31"/>
                    <a:pt x="1" y="18"/>
                    <a:pt x="0" y="5"/>
                  </a:cubicBezTo>
                  <a:cubicBezTo>
                    <a:pt x="5" y="2"/>
                    <a:pt x="12" y="0"/>
                    <a:pt x="19" y="0"/>
                  </a:cubicBezTo>
                  <a:close/>
                </a:path>
              </a:pathLst>
            </a:custGeom>
            <a:solidFill>
              <a:srgbClr val="D40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0" name="Freeform 236">
              <a:extLst>
                <a:ext uri="{FF2B5EF4-FFF2-40B4-BE49-F238E27FC236}">
                  <a16:creationId xmlns:a16="http://schemas.microsoft.com/office/drawing/2014/main" id="{2A88FD03-76EE-284A-8BD0-5030A5A09F52}"/>
                </a:ext>
              </a:extLst>
            </p:cNvPr>
            <p:cNvSpPr>
              <a:spLocks/>
            </p:cNvSpPr>
            <p:nvPr/>
          </p:nvSpPr>
          <p:spPr bwMode="auto">
            <a:xfrm>
              <a:off x="4160845" y="5138768"/>
              <a:ext cx="92075" cy="92076"/>
            </a:xfrm>
            <a:custGeom>
              <a:avLst/>
              <a:gdLst>
                <a:gd name="T0" fmla="*/ 0 w 58"/>
                <a:gd name="T1" fmla="*/ 18 h 58"/>
                <a:gd name="T2" fmla="*/ 42 w 58"/>
                <a:gd name="T3" fmla="*/ 58 h 58"/>
                <a:gd name="T4" fmla="*/ 58 w 58"/>
                <a:gd name="T5" fmla="*/ 40 h 58"/>
                <a:gd name="T6" fmla="*/ 19 w 58"/>
                <a:gd name="T7" fmla="*/ 0 h 58"/>
                <a:gd name="T8" fmla="*/ 0 w 58"/>
                <a:gd name="T9" fmla="*/ 18 h 58"/>
              </a:gdLst>
              <a:ahLst/>
              <a:cxnLst>
                <a:cxn ang="0">
                  <a:pos x="T0" y="T1"/>
                </a:cxn>
                <a:cxn ang="0">
                  <a:pos x="T2" y="T3"/>
                </a:cxn>
                <a:cxn ang="0">
                  <a:pos x="T4" y="T5"/>
                </a:cxn>
                <a:cxn ang="0">
                  <a:pos x="T6" y="T7"/>
                </a:cxn>
                <a:cxn ang="0">
                  <a:pos x="T8" y="T9"/>
                </a:cxn>
              </a:cxnLst>
              <a:rect l="0" t="0" r="r" b="b"/>
              <a:pathLst>
                <a:path w="58" h="58">
                  <a:moveTo>
                    <a:pt x="0" y="18"/>
                  </a:moveTo>
                  <a:lnTo>
                    <a:pt x="42" y="58"/>
                  </a:lnTo>
                  <a:lnTo>
                    <a:pt x="58" y="40"/>
                  </a:lnTo>
                  <a:lnTo>
                    <a:pt x="19" y="0"/>
                  </a:lnTo>
                  <a:lnTo>
                    <a:pt x="0"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1" name="Freeform 237">
              <a:extLst>
                <a:ext uri="{FF2B5EF4-FFF2-40B4-BE49-F238E27FC236}">
                  <a16:creationId xmlns:a16="http://schemas.microsoft.com/office/drawing/2014/main" id="{1D768463-3555-F64F-AF3F-5D5175F0E612}"/>
                </a:ext>
              </a:extLst>
            </p:cNvPr>
            <p:cNvSpPr>
              <a:spLocks/>
            </p:cNvSpPr>
            <p:nvPr/>
          </p:nvSpPr>
          <p:spPr bwMode="auto">
            <a:xfrm>
              <a:off x="3897319" y="5075267"/>
              <a:ext cx="339726" cy="298452"/>
            </a:xfrm>
            <a:custGeom>
              <a:avLst/>
              <a:gdLst>
                <a:gd name="T0" fmla="*/ 0 w 129"/>
                <a:gd name="T1" fmla="*/ 43 h 113"/>
                <a:gd name="T2" fmla="*/ 13 w 129"/>
                <a:gd name="T3" fmla="*/ 0 h 113"/>
                <a:gd name="T4" fmla="*/ 71 w 129"/>
                <a:gd name="T5" fmla="*/ 61 h 113"/>
                <a:gd name="T6" fmla="*/ 103 w 129"/>
                <a:gd name="T7" fmla="*/ 30 h 113"/>
                <a:gd name="T8" fmla="*/ 103 w 129"/>
                <a:gd name="T9" fmla="*/ 30 h 113"/>
                <a:gd name="T10" fmla="*/ 129 w 129"/>
                <a:gd name="T11" fmla="*/ 57 h 113"/>
                <a:gd name="T12" fmla="*/ 129 w 129"/>
                <a:gd name="T13" fmla="*/ 57 h 113"/>
                <a:gd name="T14" fmla="*/ 81 w 129"/>
                <a:gd name="T15" fmla="*/ 104 h 113"/>
                <a:gd name="T16" fmla="*/ 60 w 129"/>
                <a:gd name="T17" fmla="*/ 103 h 113"/>
                <a:gd name="T18" fmla="*/ 0 w 129"/>
                <a:gd name="T19" fmla="*/ 43 h 113"/>
                <a:gd name="T20" fmla="*/ 0 w 129"/>
                <a:gd name="T21" fmla="*/ 4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9" h="113">
                  <a:moveTo>
                    <a:pt x="0" y="43"/>
                  </a:moveTo>
                  <a:cubicBezTo>
                    <a:pt x="13" y="0"/>
                    <a:pt x="13" y="0"/>
                    <a:pt x="13" y="0"/>
                  </a:cubicBezTo>
                  <a:cubicBezTo>
                    <a:pt x="13" y="0"/>
                    <a:pt x="65" y="55"/>
                    <a:pt x="71" y="61"/>
                  </a:cubicBezTo>
                  <a:cubicBezTo>
                    <a:pt x="103" y="30"/>
                    <a:pt x="103" y="30"/>
                    <a:pt x="103" y="30"/>
                  </a:cubicBezTo>
                  <a:cubicBezTo>
                    <a:pt x="103" y="30"/>
                    <a:pt x="103" y="30"/>
                    <a:pt x="103" y="30"/>
                  </a:cubicBezTo>
                  <a:cubicBezTo>
                    <a:pt x="129" y="57"/>
                    <a:pt x="129" y="57"/>
                    <a:pt x="129" y="57"/>
                  </a:cubicBezTo>
                  <a:cubicBezTo>
                    <a:pt x="129" y="57"/>
                    <a:pt x="129" y="57"/>
                    <a:pt x="129" y="57"/>
                  </a:cubicBezTo>
                  <a:cubicBezTo>
                    <a:pt x="81" y="104"/>
                    <a:pt x="81" y="104"/>
                    <a:pt x="81" y="104"/>
                  </a:cubicBezTo>
                  <a:cubicBezTo>
                    <a:pt x="72" y="113"/>
                    <a:pt x="64" y="107"/>
                    <a:pt x="60" y="103"/>
                  </a:cubicBezTo>
                  <a:cubicBezTo>
                    <a:pt x="40" y="83"/>
                    <a:pt x="20" y="63"/>
                    <a:pt x="0" y="43"/>
                  </a:cubicBezTo>
                  <a:cubicBezTo>
                    <a:pt x="0" y="43"/>
                    <a:pt x="0" y="43"/>
                    <a:pt x="0" y="43"/>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2" name="Freeform 238">
              <a:extLst>
                <a:ext uri="{FF2B5EF4-FFF2-40B4-BE49-F238E27FC236}">
                  <a16:creationId xmlns:a16="http://schemas.microsoft.com/office/drawing/2014/main" id="{EC8EBA36-5AF6-6F4F-A5F6-8916961E9B8E}"/>
                </a:ext>
              </a:extLst>
            </p:cNvPr>
            <p:cNvSpPr>
              <a:spLocks/>
            </p:cNvSpPr>
            <p:nvPr/>
          </p:nvSpPr>
          <p:spPr bwMode="auto">
            <a:xfrm>
              <a:off x="3600456" y="5003829"/>
              <a:ext cx="330201" cy="615954"/>
            </a:xfrm>
            <a:custGeom>
              <a:avLst/>
              <a:gdLst>
                <a:gd name="T0" fmla="*/ 117 w 125"/>
                <a:gd name="T1" fmla="*/ 223 h 233"/>
                <a:gd name="T2" fmla="*/ 7 w 125"/>
                <a:gd name="T3" fmla="*/ 223 h 233"/>
                <a:gd name="T4" fmla="*/ 2 w 125"/>
                <a:gd name="T5" fmla="*/ 95 h 233"/>
                <a:gd name="T6" fmla="*/ 0 w 125"/>
                <a:gd name="T7" fmla="*/ 27 h 233"/>
                <a:gd name="T8" fmla="*/ 46 w 125"/>
                <a:gd name="T9" fmla="*/ 0 h 233"/>
                <a:gd name="T10" fmla="*/ 62 w 125"/>
                <a:gd name="T11" fmla="*/ 7 h 233"/>
                <a:gd name="T12" fmla="*/ 78 w 125"/>
                <a:gd name="T13" fmla="*/ 0 h 233"/>
                <a:gd name="T14" fmla="*/ 125 w 125"/>
                <a:gd name="T15" fmla="*/ 27 h 233"/>
                <a:gd name="T16" fmla="*/ 123 w 125"/>
                <a:gd name="T17" fmla="*/ 96 h 233"/>
                <a:gd name="T18" fmla="*/ 117 w 125"/>
                <a:gd name="T19" fmla="*/ 223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233">
                  <a:moveTo>
                    <a:pt x="117" y="223"/>
                  </a:moveTo>
                  <a:cubicBezTo>
                    <a:pt x="80" y="233"/>
                    <a:pt x="44" y="233"/>
                    <a:pt x="7" y="223"/>
                  </a:cubicBezTo>
                  <a:cubicBezTo>
                    <a:pt x="2" y="95"/>
                    <a:pt x="2" y="95"/>
                    <a:pt x="2" y="95"/>
                  </a:cubicBezTo>
                  <a:cubicBezTo>
                    <a:pt x="0" y="63"/>
                    <a:pt x="6" y="64"/>
                    <a:pt x="0" y="27"/>
                  </a:cubicBezTo>
                  <a:cubicBezTo>
                    <a:pt x="15" y="16"/>
                    <a:pt x="37" y="7"/>
                    <a:pt x="46" y="0"/>
                  </a:cubicBezTo>
                  <a:cubicBezTo>
                    <a:pt x="51" y="4"/>
                    <a:pt x="56" y="7"/>
                    <a:pt x="62" y="7"/>
                  </a:cubicBezTo>
                  <a:cubicBezTo>
                    <a:pt x="68" y="7"/>
                    <a:pt x="73" y="4"/>
                    <a:pt x="78" y="0"/>
                  </a:cubicBezTo>
                  <a:cubicBezTo>
                    <a:pt x="88" y="7"/>
                    <a:pt x="110" y="16"/>
                    <a:pt x="125" y="27"/>
                  </a:cubicBezTo>
                  <a:cubicBezTo>
                    <a:pt x="117" y="63"/>
                    <a:pt x="124" y="63"/>
                    <a:pt x="123" y="96"/>
                  </a:cubicBezTo>
                  <a:lnTo>
                    <a:pt x="117" y="223"/>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3" name="Freeform 239">
              <a:extLst>
                <a:ext uri="{FF2B5EF4-FFF2-40B4-BE49-F238E27FC236}">
                  <a16:creationId xmlns:a16="http://schemas.microsoft.com/office/drawing/2014/main" id="{E84BC70D-4CB8-9A4C-9420-AC867657FEBB}"/>
                </a:ext>
              </a:extLst>
            </p:cNvPr>
            <p:cNvSpPr>
              <a:spLocks/>
            </p:cNvSpPr>
            <p:nvPr/>
          </p:nvSpPr>
          <p:spPr bwMode="auto">
            <a:xfrm>
              <a:off x="3679831" y="5005417"/>
              <a:ext cx="169863" cy="301627"/>
            </a:xfrm>
            <a:custGeom>
              <a:avLst/>
              <a:gdLst>
                <a:gd name="T0" fmla="*/ 0 w 107"/>
                <a:gd name="T1" fmla="*/ 15 h 190"/>
                <a:gd name="T2" fmla="*/ 7 w 107"/>
                <a:gd name="T3" fmla="*/ 70 h 190"/>
                <a:gd name="T4" fmla="*/ 54 w 107"/>
                <a:gd name="T5" fmla="*/ 190 h 190"/>
                <a:gd name="T6" fmla="*/ 100 w 107"/>
                <a:gd name="T7" fmla="*/ 70 h 190"/>
                <a:gd name="T8" fmla="*/ 107 w 107"/>
                <a:gd name="T9" fmla="*/ 15 h 190"/>
                <a:gd name="T10" fmla="*/ 84 w 107"/>
                <a:gd name="T11" fmla="*/ 0 h 190"/>
                <a:gd name="T12" fmla="*/ 24 w 107"/>
                <a:gd name="T13" fmla="*/ 0 h 190"/>
                <a:gd name="T14" fmla="*/ 0 w 107"/>
                <a:gd name="T15" fmla="*/ 15 h 1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90">
                  <a:moveTo>
                    <a:pt x="0" y="15"/>
                  </a:moveTo>
                  <a:lnTo>
                    <a:pt x="7" y="70"/>
                  </a:lnTo>
                  <a:lnTo>
                    <a:pt x="54" y="190"/>
                  </a:lnTo>
                  <a:lnTo>
                    <a:pt x="100" y="70"/>
                  </a:lnTo>
                  <a:lnTo>
                    <a:pt x="107" y="15"/>
                  </a:lnTo>
                  <a:lnTo>
                    <a:pt x="84" y="0"/>
                  </a:lnTo>
                  <a:lnTo>
                    <a:pt x="24" y="0"/>
                  </a:ln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4" name="Freeform 240">
              <a:extLst>
                <a:ext uri="{FF2B5EF4-FFF2-40B4-BE49-F238E27FC236}">
                  <a16:creationId xmlns:a16="http://schemas.microsoft.com/office/drawing/2014/main" id="{0D59F91D-CBC5-8949-AED7-7F295732E012}"/>
                </a:ext>
              </a:extLst>
            </p:cNvPr>
            <p:cNvSpPr>
              <a:spLocks/>
            </p:cNvSpPr>
            <p:nvPr/>
          </p:nvSpPr>
          <p:spPr bwMode="auto">
            <a:xfrm>
              <a:off x="3651256" y="5021292"/>
              <a:ext cx="114300" cy="285752"/>
            </a:xfrm>
            <a:custGeom>
              <a:avLst/>
              <a:gdLst>
                <a:gd name="T0" fmla="*/ 28 w 72"/>
                <a:gd name="T1" fmla="*/ 0 h 180"/>
                <a:gd name="T2" fmla="*/ 72 w 72"/>
                <a:gd name="T3" fmla="*/ 180 h 180"/>
                <a:gd name="T4" fmla="*/ 10 w 72"/>
                <a:gd name="T5" fmla="*/ 80 h 180"/>
                <a:gd name="T6" fmla="*/ 18 w 72"/>
                <a:gd name="T7" fmla="*/ 64 h 180"/>
                <a:gd name="T8" fmla="*/ 0 w 72"/>
                <a:gd name="T9" fmla="*/ 49 h 180"/>
                <a:gd name="T10" fmla="*/ 18 w 72"/>
                <a:gd name="T11" fmla="*/ 5 h 180"/>
                <a:gd name="T12" fmla="*/ 28 w 72"/>
                <a:gd name="T13" fmla="*/ 0 h 180"/>
              </a:gdLst>
              <a:ahLst/>
              <a:cxnLst>
                <a:cxn ang="0">
                  <a:pos x="T0" y="T1"/>
                </a:cxn>
                <a:cxn ang="0">
                  <a:pos x="T2" y="T3"/>
                </a:cxn>
                <a:cxn ang="0">
                  <a:pos x="T4" y="T5"/>
                </a:cxn>
                <a:cxn ang="0">
                  <a:pos x="T6" y="T7"/>
                </a:cxn>
                <a:cxn ang="0">
                  <a:pos x="T8" y="T9"/>
                </a:cxn>
                <a:cxn ang="0">
                  <a:pos x="T10" y="T11"/>
                </a:cxn>
                <a:cxn ang="0">
                  <a:pos x="T12" y="T13"/>
                </a:cxn>
              </a:cxnLst>
              <a:rect l="0" t="0" r="r" b="b"/>
              <a:pathLst>
                <a:path w="72" h="180">
                  <a:moveTo>
                    <a:pt x="28" y="0"/>
                  </a:moveTo>
                  <a:lnTo>
                    <a:pt x="72" y="180"/>
                  </a:lnTo>
                  <a:lnTo>
                    <a:pt x="10" y="80"/>
                  </a:lnTo>
                  <a:lnTo>
                    <a:pt x="18" y="64"/>
                  </a:lnTo>
                  <a:lnTo>
                    <a:pt x="0" y="49"/>
                  </a:lnTo>
                  <a:lnTo>
                    <a:pt x="18" y="5"/>
                  </a:lnTo>
                  <a:lnTo>
                    <a:pt x="28"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5" name="Freeform 241">
              <a:extLst>
                <a:ext uri="{FF2B5EF4-FFF2-40B4-BE49-F238E27FC236}">
                  <a16:creationId xmlns:a16="http://schemas.microsoft.com/office/drawing/2014/main" id="{9CA4392D-30FA-7040-8DEC-8FB717A21304}"/>
                </a:ext>
              </a:extLst>
            </p:cNvPr>
            <p:cNvSpPr>
              <a:spLocks/>
            </p:cNvSpPr>
            <p:nvPr/>
          </p:nvSpPr>
          <p:spPr bwMode="auto">
            <a:xfrm>
              <a:off x="3741744" y="5127655"/>
              <a:ext cx="49213" cy="179389"/>
            </a:xfrm>
            <a:custGeom>
              <a:avLst/>
              <a:gdLst>
                <a:gd name="T0" fmla="*/ 8 w 31"/>
                <a:gd name="T1" fmla="*/ 0 h 113"/>
                <a:gd name="T2" fmla="*/ 23 w 31"/>
                <a:gd name="T3" fmla="*/ 0 h 113"/>
                <a:gd name="T4" fmla="*/ 31 w 31"/>
                <a:gd name="T5" fmla="*/ 77 h 113"/>
                <a:gd name="T6" fmla="*/ 15 w 31"/>
                <a:gd name="T7" fmla="*/ 113 h 113"/>
                <a:gd name="T8" fmla="*/ 0 w 31"/>
                <a:gd name="T9" fmla="*/ 77 h 113"/>
                <a:gd name="T10" fmla="*/ 8 w 31"/>
                <a:gd name="T11" fmla="*/ 0 h 113"/>
              </a:gdLst>
              <a:ahLst/>
              <a:cxnLst>
                <a:cxn ang="0">
                  <a:pos x="T0" y="T1"/>
                </a:cxn>
                <a:cxn ang="0">
                  <a:pos x="T2" y="T3"/>
                </a:cxn>
                <a:cxn ang="0">
                  <a:pos x="T4" y="T5"/>
                </a:cxn>
                <a:cxn ang="0">
                  <a:pos x="T6" y="T7"/>
                </a:cxn>
                <a:cxn ang="0">
                  <a:pos x="T8" y="T9"/>
                </a:cxn>
                <a:cxn ang="0">
                  <a:pos x="T10" y="T11"/>
                </a:cxn>
              </a:cxnLst>
              <a:rect l="0" t="0" r="r" b="b"/>
              <a:pathLst>
                <a:path w="31" h="113">
                  <a:moveTo>
                    <a:pt x="8" y="0"/>
                  </a:moveTo>
                  <a:lnTo>
                    <a:pt x="23" y="0"/>
                  </a:lnTo>
                  <a:lnTo>
                    <a:pt x="31" y="77"/>
                  </a:lnTo>
                  <a:lnTo>
                    <a:pt x="15" y="113"/>
                  </a:lnTo>
                  <a:lnTo>
                    <a:pt x="0" y="77"/>
                  </a:lnTo>
                  <a:lnTo>
                    <a:pt x="8"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6" name="Freeform 242">
              <a:extLst>
                <a:ext uri="{FF2B5EF4-FFF2-40B4-BE49-F238E27FC236}">
                  <a16:creationId xmlns:a16="http://schemas.microsoft.com/office/drawing/2014/main" id="{52E7A8E9-AA7C-6547-ADF0-E953C354633B}"/>
                </a:ext>
              </a:extLst>
            </p:cNvPr>
            <p:cNvSpPr>
              <a:spLocks/>
            </p:cNvSpPr>
            <p:nvPr/>
          </p:nvSpPr>
          <p:spPr bwMode="auto">
            <a:xfrm>
              <a:off x="3662368" y="5021292"/>
              <a:ext cx="103188" cy="285752"/>
            </a:xfrm>
            <a:custGeom>
              <a:avLst/>
              <a:gdLst>
                <a:gd name="T0" fmla="*/ 21 w 65"/>
                <a:gd name="T1" fmla="*/ 0 h 180"/>
                <a:gd name="T2" fmla="*/ 65 w 65"/>
                <a:gd name="T3" fmla="*/ 180 h 180"/>
                <a:gd name="T4" fmla="*/ 8 w 65"/>
                <a:gd name="T5" fmla="*/ 74 h 180"/>
                <a:gd name="T6" fmla="*/ 18 w 65"/>
                <a:gd name="T7" fmla="*/ 60 h 180"/>
                <a:gd name="T8" fmla="*/ 0 w 65"/>
                <a:gd name="T9" fmla="*/ 45 h 180"/>
                <a:gd name="T10" fmla="*/ 11 w 65"/>
                <a:gd name="T11" fmla="*/ 5 h 180"/>
                <a:gd name="T12" fmla="*/ 21 w 65"/>
                <a:gd name="T13" fmla="*/ 0 h 180"/>
              </a:gdLst>
              <a:ahLst/>
              <a:cxnLst>
                <a:cxn ang="0">
                  <a:pos x="T0" y="T1"/>
                </a:cxn>
                <a:cxn ang="0">
                  <a:pos x="T2" y="T3"/>
                </a:cxn>
                <a:cxn ang="0">
                  <a:pos x="T4" y="T5"/>
                </a:cxn>
                <a:cxn ang="0">
                  <a:pos x="T6" y="T7"/>
                </a:cxn>
                <a:cxn ang="0">
                  <a:pos x="T8" y="T9"/>
                </a:cxn>
                <a:cxn ang="0">
                  <a:pos x="T10" y="T11"/>
                </a:cxn>
                <a:cxn ang="0">
                  <a:pos x="T12" y="T13"/>
                </a:cxn>
              </a:cxnLst>
              <a:rect l="0" t="0" r="r" b="b"/>
              <a:pathLst>
                <a:path w="65" h="180">
                  <a:moveTo>
                    <a:pt x="21" y="0"/>
                  </a:moveTo>
                  <a:lnTo>
                    <a:pt x="65" y="180"/>
                  </a:lnTo>
                  <a:lnTo>
                    <a:pt x="8" y="74"/>
                  </a:lnTo>
                  <a:lnTo>
                    <a:pt x="18" y="60"/>
                  </a:lnTo>
                  <a:lnTo>
                    <a:pt x="0" y="45"/>
                  </a:lnTo>
                  <a:lnTo>
                    <a:pt x="11" y="5"/>
                  </a:lnTo>
                  <a:lnTo>
                    <a:pt x="2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7" name="Freeform 243">
              <a:extLst>
                <a:ext uri="{FF2B5EF4-FFF2-40B4-BE49-F238E27FC236}">
                  <a16:creationId xmlns:a16="http://schemas.microsoft.com/office/drawing/2014/main" id="{CD3E5B5C-AA82-A841-9A7D-809216744D29}"/>
                </a:ext>
              </a:extLst>
            </p:cNvPr>
            <p:cNvSpPr>
              <a:spLocks/>
            </p:cNvSpPr>
            <p:nvPr/>
          </p:nvSpPr>
          <p:spPr bwMode="auto">
            <a:xfrm>
              <a:off x="3765556" y="5021292"/>
              <a:ext cx="112713" cy="285752"/>
            </a:xfrm>
            <a:custGeom>
              <a:avLst/>
              <a:gdLst>
                <a:gd name="T0" fmla="*/ 45 w 71"/>
                <a:gd name="T1" fmla="*/ 0 h 180"/>
                <a:gd name="T2" fmla="*/ 0 w 71"/>
                <a:gd name="T3" fmla="*/ 180 h 180"/>
                <a:gd name="T4" fmla="*/ 63 w 71"/>
                <a:gd name="T5" fmla="*/ 80 h 180"/>
                <a:gd name="T6" fmla="*/ 54 w 71"/>
                <a:gd name="T7" fmla="*/ 64 h 180"/>
                <a:gd name="T8" fmla="*/ 71 w 71"/>
                <a:gd name="T9" fmla="*/ 49 h 180"/>
                <a:gd name="T10" fmla="*/ 53 w 71"/>
                <a:gd name="T11" fmla="*/ 5 h 180"/>
                <a:gd name="T12" fmla="*/ 45 w 71"/>
                <a:gd name="T13" fmla="*/ 0 h 180"/>
              </a:gdLst>
              <a:ahLst/>
              <a:cxnLst>
                <a:cxn ang="0">
                  <a:pos x="T0" y="T1"/>
                </a:cxn>
                <a:cxn ang="0">
                  <a:pos x="T2" y="T3"/>
                </a:cxn>
                <a:cxn ang="0">
                  <a:pos x="T4" y="T5"/>
                </a:cxn>
                <a:cxn ang="0">
                  <a:pos x="T6" y="T7"/>
                </a:cxn>
                <a:cxn ang="0">
                  <a:pos x="T8" y="T9"/>
                </a:cxn>
                <a:cxn ang="0">
                  <a:pos x="T10" y="T11"/>
                </a:cxn>
                <a:cxn ang="0">
                  <a:pos x="T12" y="T13"/>
                </a:cxn>
              </a:cxnLst>
              <a:rect l="0" t="0" r="r" b="b"/>
              <a:pathLst>
                <a:path w="71" h="180">
                  <a:moveTo>
                    <a:pt x="45" y="0"/>
                  </a:moveTo>
                  <a:lnTo>
                    <a:pt x="0" y="180"/>
                  </a:lnTo>
                  <a:lnTo>
                    <a:pt x="63" y="80"/>
                  </a:lnTo>
                  <a:lnTo>
                    <a:pt x="54" y="64"/>
                  </a:lnTo>
                  <a:lnTo>
                    <a:pt x="71" y="49"/>
                  </a:lnTo>
                  <a:lnTo>
                    <a:pt x="53" y="5"/>
                  </a:lnTo>
                  <a:lnTo>
                    <a:pt x="45"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8" name="Freeform 244">
              <a:extLst>
                <a:ext uri="{FF2B5EF4-FFF2-40B4-BE49-F238E27FC236}">
                  <a16:creationId xmlns:a16="http://schemas.microsoft.com/office/drawing/2014/main" id="{079626DA-264D-FD4F-9244-17EA881DB3A0}"/>
                </a:ext>
              </a:extLst>
            </p:cNvPr>
            <p:cNvSpPr>
              <a:spLocks/>
            </p:cNvSpPr>
            <p:nvPr/>
          </p:nvSpPr>
          <p:spPr bwMode="auto">
            <a:xfrm>
              <a:off x="3765556" y="5021292"/>
              <a:ext cx="101600" cy="285752"/>
            </a:xfrm>
            <a:custGeom>
              <a:avLst/>
              <a:gdLst>
                <a:gd name="T0" fmla="*/ 45 w 64"/>
                <a:gd name="T1" fmla="*/ 0 h 180"/>
                <a:gd name="T2" fmla="*/ 0 w 64"/>
                <a:gd name="T3" fmla="*/ 180 h 180"/>
                <a:gd name="T4" fmla="*/ 56 w 64"/>
                <a:gd name="T5" fmla="*/ 74 h 180"/>
                <a:gd name="T6" fmla="*/ 46 w 64"/>
                <a:gd name="T7" fmla="*/ 60 h 180"/>
                <a:gd name="T8" fmla="*/ 64 w 64"/>
                <a:gd name="T9" fmla="*/ 45 h 180"/>
                <a:gd name="T10" fmla="*/ 53 w 64"/>
                <a:gd name="T11" fmla="*/ 5 h 180"/>
                <a:gd name="T12" fmla="*/ 45 w 64"/>
                <a:gd name="T13" fmla="*/ 0 h 180"/>
              </a:gdLst>
              <a:ahLst/>
              <a:cxnLst>
                <a:cxn ang="0">
                  <a:pos x="T0" y="T1"/>
                </a:cxn>
                <a:cxn ang="0">
                  <a:pos x="T2" y="T3"/>
                </a:cxn>
                <a:cxn ang="0">
                  <a:pos x="T4" y="T5"/>
                </a:cxn>
                <a:cxn ang="0">
                  <a:pos x="T6" y="T7"/>
                </a:cxn>
                <a:cxn ang="0">
                  <a:pos x="T8" y="T9"/>
                </a:cxn>
                <a:cxn ang="0">
                  <a:pos x="T10" y="T11"/>
                </a:cxn>
                <a:cxn ang="0">
                  <a:pos x="T12" y="T13"/>
                </a:cxn>
              </a:cxnLst>
              <a:rect l="0" t="0" r="r" b="b"/>
              <a:pathLst>
                <a:path w="64" h="180">
                  <a:moveTo>
                    <a:pt x="45" y="0"/>
                  </a:moveTo>
                  <a:lnTo>
                    <a:pt x="0" y="180"/>
                  </a:lnTo>
                  <a:lnTo>
                    <a:pt x="56" y="74"/>
                  </a:lnTo>
                  <a:lnTo>
                    <a:pt x="46" y="60"/>
                  </a:lnTo>
                  <a:lnTo>
                    <a:pt x="64" y="45"/>
                  </a:lnTo>
                  <a:lnTo>
                    <a:pt x="53" y="5"/>
                  </a:lnTo>
                  <a:lnTo>
                    <a:pt x="45"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09" name="Freeform 245">
              <a:extLst>
                <a:ext uri="{FF2B5EF4-FFF2-40B4-BE49-F238E27FC236}">
                  <a16:creationId xmlns:a16="http://schemas.microsoft.com/office/drawing/2014/main" id="{2ECD0425-3F10-454C-8332-ADC8CC65407A}"/>
                </a:ext>
              </a:extLst>
            </p:cNvPr>
            <p:cNvSpPr>
              <a:spLocks/>
            </p:cNvSpPr>
            <p:nvPr/>
          </p:nvSpPr>
          <p:spPr bwMode="auto">
            <a:xfrm>
              <a:off x="3757619" y="5283231"/>
              <a:ext cx="17463" cy="330202"/>
            </a:xfrm>
            <a:custGeom>
              <a:avLst/>
              <a:gdLst>
                <a:gd name="T0" fmla="*/ 4 w 7"/>
                <a:gd name="T1" fmla="*/ 125 h 125"/>
                <a:gd name="T2" fmla="*/ 3 w 7"/>
                <a:gd name="T3" fmla="*/ 0 h 125"/>
                <a:gd name="T4" fmla="*/ 4 w 7"/>
                <a:gd name="T5" fmla="*/ 125 h 125"/>
              </a:gdLst>
              <a:ahLst/>
              <a:cxnLst>
                <a:cxn ang="0">
                  <a:pos x="T0" y="T1"/>
                </a:cxn>
                <a:cxn ang="0">
                  <a:pos x="T2" y="T3"/>
                </a:cxn>
                <a:cxn ang="0">
                  <a:pos x="T4" y="T5"/>
                </a:cxn>
              </a:cxnLst>
              <a:rect l="0" t="0" r="r" b="b"/>
              <a:pathLst>
                <a:path w="7" h="125">
                  <a:moveTo>
                    <a:pt x="4" y="125"/>
                  </a:moveTo>
                  <a:cubicBezTo>
                    <a:pt x="0" y="89"/>
                    <a:pt x="0" y="41"/>
                    <a:pt x="3" y="0"/>
                  </a:cubicBezTo>
                  <a:cubicBezTo>
                    <a:pt x="7" y="41"/>
                    <a:pt x="7" y="89"/>
                    <a:pt x="4" y="125"/>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0" name="Rectangle 246">
              <a:extLst>
                <a:ext uri="{FF2B5EF4-FFF2-40B4-BE49-F238E27FC236}">
                  <a16:creationId xmlns:a16="http://schemas.microsoft.com/office/drawing/2014/main" id="{0D95E238-7B4A-BE48-AE7A-A9EDEC5CA9A0}"/>
                </a:ext>
              </a:extLst>
            </p:cNvPr>
            <p:cNvSpPr>
              <a:spLocks noChangeArrowheads="1"/>
            </p:cNvSpPr>
            <p:nvPr/>
          </p:nvSpPr>
          <p:spPr bwMode="auto">
            <a:xfrm>
              <a:off x="3706819" y="4968904"/>
              <a:ext cx="115888" cy="92076"/>
            </a:xfrm>
            <a:prstGeom prst="rect">
              <a:avLst/>
            </a:prstGeom>
            <a:solidFill>
              <a:srgbClr val="FAB6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1" name="Freeform 247">
              <a:extLst>
                <a:ext uri="{FF2B5EF4-FFF2-40B4-BE49-F238E27FC236}">
                  <a16:creationId xmlns:a16="http://schemas.microsoft.com/office/drawing/2014/main" id="{CBEE9A20-41AC-6D41-93F1-BE6FA3D48520}"/>
                </a:ext>
              </a:extLst>
            </p:cNvPr>
            <p:cNvSpPr>
              <a:spLocks/>
            </p:cNvSpPr>
            <p:nvPr/>
          </p:nvSpPr>
          <p:spPr bwMode="auto">
            <a:xfrm>
              <a:off x="3600456" y="4667277"/>
              <a:ext cx="282576" cy="346077"/>
            </a:xfrm>
            <a:custGeom>
              <a:avLst/>
              <a:gdLst>
                <a:gd name="T0" fmla="*/ 66 w 107"/>
                <a:gd name="T1" fmla="*/ 127 h 131"/>
                <a:gd name="T2" fmla="*/ 99 w 107"/>
                <a:gd name="T3" fmla="*/ 84 h 131"/>
                <a:gd name="T4" fmla="*/ 101 w 107"/>
                <a:gd name="T5" fmla="*/ 85 h 131"/>
                <a:gd name="T6" fmla="*/ 107 w 107"/>
                <a:gd name="T7" fmla="*/ 69 h 131"/>
                <a:gd name="T8" fmla="*/ 100 w 107"/>
                <a:gd name="T9" fmla="*/ 54 h 131"/>
                <a:gd name="T10" fmla="*/ 100 w 107"/>
                <a:gd name="T11" fmla="*/ 54 h 131"/>
                <a:gd name="T12" fmla="*/ 42 w 107"/>
                <a:gd name="T13" fmla="*/ 7 h 131"/>
                <a:gd name="T14" fmla="*/ 7 w 107"/>
                <a:gd name="T15" fmla="*/ 72 h 131"/>
                <a:gd name="T16" fmla="*/ 6 w 107"/>
                <a:gd name="T17" fmla="*/ 72 h 131"/>
                <a:gd name="T18" fmla="*/ 5 w 107"/>
                <a:gd name="T19" fmla="*/ 89 h 131"/>
                <a:gd name="T20" fmla="*/ 17 w 107"/>
                <a:gd name="T21" fmla="*/ 101 h 131"/>
                <a:gd name="T22" fmla="*/ 18 w 107"/>
                <a:gd name="T23" fmla="*/ 100 h 131"/>
                <a:gd name="T24" fmla="*/ 66 w 107"/>
                <a:gd name="T25" fmla="*/ 127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 h="131">
                  <a:moveTo>
                    <a:pt x="66" y="127"/>
                  </a:moveTo>
                  <a:cubicBezTo>
                    <a:pt x="83" y="124"/>
                    <a:pt x="96" y="109"/>
                    <a:pt x="99" y="84"/>
                  </a:cubicBezTo>
                  <a:cubicBezTo>
                    <a:pt x="100" y="85"/>
                    <a:pt x="101" y="85"/>
                    <a:pt x="101" y="85"/>
                  </a:cubicBezTo>
                  <a:cubicBezTo>
                    <a:pt x="105" y="85"/>
                    <a:pt x="107" y="78"/>
                    <a:pt x="107" y="69"/>
                  </a:cubicBezTo>
                  <a:cubicBezTo>
                    <a:pt x="107" y="61"/>
                    <a:pt x="104" y="54"/>
                    <a:pt x="100" y="54"/>
                  </a:cubicBezTo>
                  <a:cubicBezTo>
                    <a:pt x="100" y="54"/>
                    <a:pt x="100" y="54"/>
                    <a:pt x="100" y="54"/>
                  </a:cubicBezTo>
                  <a:cubicBezTo>
                    <a:pt x="95" y="25"/>
                    <a:pt x="78" y="0"/>
                    <a:pt x="42" y="7"/>
                  </a:cubicBezTo>
                  <a:cubicBezTo>
                    <a:pt x="6" y="14"/>
                    <a:pt x="0" y="43"/>
                    <a:pt x="7" y="72"/>
                  </a:cubicBezTo>
                  <a:cubicBezTo>
                    <a:pt x="6" y="72"/>
                    <a:pt x="6" y="72"/>
                    <a:pt x="6" y="72"/>
                  </a:cubicBezTo>
                  <a:cubicBezTo>
                    <a:pt x="3" y="74"/>
                    <a:pt x="2" y="81"/>
                    <a:pt x="5" y="89"/>
                  </a:cubicBezTo>
                  <a:cubicBezTo>
                    <a:pt x="8" y="97"/>
                    <a:pt x="13" y="103"/>
                    <a:pt x="17" y="101"/>
                  </a:cubicBezTo>
                  <a:cubicBezTo>
                    <a:pt x="17" y="101"/>
                    <a:pt x="18" y="101"/>
                    <a:pt x="18" y="100"/>
                  </a:cubicBezTo>
                  <a:cubicBezTo>
                    <a:pt x="31" y="122"/>
                    <a:pt x="49" y="131"/>
                    <a:pt x="66" y="127"/>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2" name="Freeform 248">
              <a:extLst>
                <a:ext uri="{FF2B5EF4-FFF2-40B4-BE49-F238E27FC236}">
                  <a16:creationId xmlns:a16="http://schemas.microsoft.com/office/drawing/2014/main" id="{43C94D1F-E5C7-F44C-B10E-7AD0E2904456}"/>
                </a:ext>
              </a:extLst>
            </p:cNvPr>
            <p:cNvSpPr>
              <a:spLocks/>
            </p:cNvSpPr>
            <p:nvPr/>
          </p:nvSpPr>
          <p:spPr bwMode="auto">
            <a:xfrm>
              <a:off x="3600456" y="4651402"/>
              <a:ext cx="265113" cy="241301"/>
            </a:xfrm>
            <a:custGeom>
              <a:avLst/>
              <a:gdLst>
                <a:gd name="T0" fmla="*/ 100 w 100"/>
                <a:gd name="T1" fmla="*/ 60 h 91"/>
                <a:gd name="T2" fmla="*/ 18 w 100"/>
                <a:gd name="T3" fmla="*/ 24 h 91"/>
                <a:gd name="T4" fmla="*/ 7 w 100"/>
                <a:gd name="T5" fmla="*/ 78 h 91"/>
                <a:gd name="T6" fmla="*/ 17 w 100"/>
                <a:gd name="T7" fmla="*/ 90 h 91"/>
                <a:gd name="T8" fmla="*/ 20 w 100"/>
                <a:gd name="T9" fmla="*/ 84 h 91"/>
                <a:gd name="T10" fmla="*/ 26 w 100"/>
                <a:gd name="T11" fmla="*/ 45 h 91"/>
                <a:gd name="T12" fmla="*/ 48 w 100"/>
                <a:gd name="T13" fmla="*/ 45 h 91"/>
                <a:gd name="T14" fmla="*/ 69 w 100"/>
                <a:gd name="T15" fmla="*/ 36 h 91"/>
                <a:gd name="T16" fmla="*/ 90 w 100"/>
                <a:gd name="T17" fmla="*/ 70 h 91"/>
                <a:gd name="T18" fmla="*/ 94 w 100"/>
                <a:gd name="T19" fmla="*/ 75 h 91"/>
                <a:gd name="T20" fmla="*/ 100 w 100"/>
                <a:gd name="T21" fmla="*/ 6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91">
                  <a:moveTo>
                    <a:pt x="100" y="60"/>
                  </a:moveTo>
                  <a:cubicBezTo>
                    <a:pt x="93" y="0"/>
                    <a:pt x="38" y="1"/>
                    <a:pt x="18" y="24"/>
                  </a:cubicBezTo>
                  <a:cubicBezTo>
                    <a:pt x="0" y="33"/>
                    <a:pt x="0" y="58"/>
                    <a:pt x="7" y="78"/>
                  </a:cubicBezTo>
                  <a:cubicBezTo>
                    <a:pt x="10" y="78"/>
                    <a:pt x="14" y="83"/>
                    <a:pt x="17" y="90"/>
                  </a:cubicBezTo>
                  <a:cubicBezTo>
                    <a:pt x="19" y="91"/>
                    <a:pt x="21" y="90"/>
                    <a:pt x="20" y="84"/>
                  </a:cubicBezTo>
                  <a:cubicBezTo>
                    <a:pt x="16" y="66"/>
                    <a:pt x="15" y="51"/>
                    <a:pt x="26" y="45"/>
                  </a:cubicBezTo>
                  <a:cubicBezTo>
                    <a:pt x="36" y="39"/>
                    <a:pt x="40" y="46"/>
                    <a:pt x="48" y="45"/>
                  </a:cubicBezTo>
                  <a:cubicBezTo>
                    <a:pt x="57" y="43"/>
                    <a:pt x="58" y="36"/>
                    <a:pt x="69" y="36"/>
                  </a:cubicBezTo>
                  <a:cubicBezTo>
                    <a:pt x="81" y="37"/>
                    <a:pt x="86" y="53"/>
                    <a:pt x="90" y="70"/>
                  </a:cubicBezTo>
                  <a:cubicBezTo>
                    <a:pt x="91" y="76"/>
                    <a:pt x="92" y="77"/>
                    <a:pt x="94" y="75"/>
                  </a:cubicBezTo>
                  <a:cubicBezTo>
                    <a:pt x="94" y="67"/>
                    <a:pt x="97" y="61"/>
                    <a:pt x="100" y="6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3" name="Freeform 249">
              <a:extLst>
                <a:ext uri="{FF2B5EF4-FFF2-40B4-BE49-F238E27FC236}">
                  <a16:creationId xmlns:a16="http://schemas.microsoft.com/office/drawing/2014/main" id="{DDB42915-E571-B549-8C01-E9899D55C6F8}"/>
                </a:ext>
              </a:extLst>
            </p:cNvPr>
            <p:cNvSpPr>
              <a:spLocks/>
            </p:cNvSpPr>
            <p:nvPr/>
          </p:nvSpPr>
          <p:spPr bwMode="auto">
            <a:xfrm>
              <a:off x="3746506" y="5053042"/>
              <a:ext cx="36513" cy="74613"/>
            </a:xfrm>
            <a:custGeom>
              <a:avLst/>
              <a:gdLst>
                <a:gd name="T0" fmla="*/ 12 w 14"/>
                <a:gd name="T1" fmla="*/ 28 h 28"/>
                <a:gd name="T2" fmla="*/ 14 w 14"/>
                <a:gd name="T3" fmla="*/ 23 h 28"/>
                <a:gd name="T4" fmla="*/ 7 w 14"/>
                <a:gd name="T5" fmla="*/ 0 h 28"/>
                <a:gd name="T6" fmla="*/ 0 w 14"/>
                <a:gd name="T7" fmla="*/ 22 h 28"/>
                <a:gd name="T8" fmla="*/ 2 w 14"/>
                <a:gd name="T9" fmla="*/ 28 h 28"/>
                <a:gd name="T10" fmla="*/ 12 w 14"/>
                <a:gd name="T11" fmla="*/ 28 h 28"/>
              </a:gdLst>
              <a:ahLst/>
              <a:cxnLst>
                <a:cxn ang="0">
                  <a:pos x="T0" y="T1"/>
                </a:cxn>
                <a:cxn ang="0">
                  <a:pos x="T2" y="T3"/>
                </a:cxn>
                <a:cxn ang="0">
                  <a:pos x="T4" y="T5"/>
                </a:cxn>
                <a:cxn ang="0">
                  <a:pos x="T6" y="T7"/>
                </a:cxn>
                <a:cxn ang="0">
                  <a:pos x="T8" y="T9"/>
                </a:cxn>
                <a:cxn ang="0">
                  <a:pos x="T10" y="T11"/>
                </a:cxn>
              </a:cxnLst>
              <a:rect l="0" t="0" r="r" b="b"/>
              <a:pathLst>
                <a:path w="14" h="28">
                  <a:moveTo>
                    <a:pt x="12" y="28"/>
                  </a:moveTo>
                  <a:cubicBezTo>
                    <a:pt x="14" y="23"/>
                    <a:pt x="14" y="23"/>
                    <a:pt x="14" y="23"/>
                  </a:cubicBezTo>
                  <a:cubicBezTo>
                    <a:pt x="7" y="0"/>
                    <a:pt x="7" y="0"/>
                    <a:pt x="7" y="0"/>
                  </a:cubicBezTo>
                  <a:cubicBezTo>
                    <a:pt x="0" y="22"/>
                    <a:pt x="0" y="22"/>
                    <a:pt x="0" y="22"/>
                  </a:cubicBezTo>
                  <a:cubicBezTo>
                    <a:pt x="2" y="28"/>
                    <a:pt x="2" y="28"/>
                    <a:pt x="2" y="28"/>
                  </a:cubicBezTo>
                  <a:cubicBezTo>
                    <a:pt x="6" y="28"/>
                    <a:pt x="9" y="28"/>
                    <a:pt x="12" y="28"/>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4" name="Freeform 250">
              <a:extLst>
                <a:ext uri="{FF2B5EF4-FFF2-40B4-BE49-F238E27FC236}">
                  <a16:creationId xmlns:a16="http://schemas.microsoft.com/office/drawing/2014/main" id="{7294C423-08EB-E146-8D5F-DB85CA4669E2}"/>
                </a:ext>
              </a:extLst>
            </p:cNvPr>
            <p:cNvSpPr>
              <a:spLocks/>
            </p:cNvSpPr>
            <p:nvPr/>
          </p:nvSpPr>
          <p:spPr bwMode="auto">
            <a:xfrm>
              <a:off x="3679831" y="5005417"/>
              <a:ext cx="85725" cy="114301"/>
            </a:xfrm>
            <a:custGeom>
              <a:avLst/>
              <a:gdLst>
                <a:gd name="T0" fmla="*/ 17 w 54"/>
                <a:gd name="T1" fmla="*/ 0 h 72"/>
                <a:gd name="T2" fmla="*/ 54 w 54"/>
                <a:gd name="T3" fmla="*/ 30 h 72"/>
                <a:gd name="T4" fmla="*/ 34 w 54"/>
                <a:gd name="T5" fmla="*/ 72 h 72"/>
                <a:gd name="T6" fmla="*/ 0 w 54"/>
                <a:gd name="T7" fmla="*/ 12 h 72"/>
                <a:gd name="T8" fmla="*/ 17 w 54"/>
                <a:gd name="T9" fmla="*/ 0 h 72"/>
              </a:gdLst>
              <a:ahLst/>
              <a:cxnLst>
                <a:cxn ang="0">
                  <a:pos x="T0" y="T1"/>
                </a:cxn>
                <a:cxn ang="0">
                  <a:pos x="T2" y="T3"/>
                </a:cxn>
                <a:cxn ang="0">
                  <a:pos x="T4" y="T5"/>
                </a:cxn>
                <a:cxn ang="0">
                  <a:pos x="T6" y="T7"/>
                </a:cxn>
                <a:cxn ang="0">
                  <a:pos x="T8" y="T9"/>
                </a:cxn>
              </a:cxnLst>
              <a:rect l="0" t="0" r="r" b="b"/>
              <a:pathLst>
                <a:path w="54" h="72">
                  <a:moveTo>
                    <a:pt x="17" y="0"/>
                  </a:moveTo>
                  <a:lnTo>
                    <a:pt x="54" y="30"/>
                  </a:lnTo>
                  <a:lnTo>
                    <a:pt x="34" y="72"/>
                  </a:lnTo>
                  <a:lnTo>
                    <a:pt x="0" y="12"/>
                  </a:lnTo>
                  <a:lnTo>
                    <a:pt x="1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5" name="Freeform 251">
              <a:extLst>
                <a:ext uri="{FF2B5EF4-FFF2-40B4-BE49-F238E27FC236}">
                  <a16:creationId xmlns:a16="http://schemas.microsoft.com/office/drawing/2014/main" id="{6ABF794D-9EDE-D648-BF74-2916FC6D649B}"/>
                </a:ext>
              </a:extLst>
            </p:cNvPr>
            <p:cNvSpPr>
              <a:spLocks/>
            </p:cNvSpPr>
            <p:nvPr/>
          </p:nvSpPr>
          <p:spPr bwMode="auto">
            <a:xfrm>
              <a:off x="3765556" y="5005417"/>
              <a:ext cx="84138" cy="114301"/>
            </a:xfrm>
            <a:custGeom>
              <a:avLst/>
              <a:gdLst>
                <a:gd name="T0" fmla="*/ 36 w 53"/>
                <a:gd name="T1" fmla="*/ 0 h 72"/>
                <a:gd name="T2" fmla="*/ 0 w 53"/>
                <a:gd name="T3" fmla="*/ 30 h 72"/>
                <a:gd name="T4" fmla="*/ 21 w 53"/>
                <a:gd name="T5" fmla="*/ 72 h 72"/>
                <a:gd name="T6" fmla="*/ 53 w 53"/>
                <a:gd name="T7" fmla="*/ 12 h 72"/>
                <a:gd name="T8" fmla="*/ 36 w 53"/>
                <a:gd name="T9" fmla="*/ 0 h 72"/>
              </a:gdLst>
              <a:ahLst/>
              <a:cxnLst>
                <a:cxn ang="0">
                  <a:pos x="T0" y="T1"/>
                </a:cxn>
                <a:cxn ang="0">
                  <a:pos x="T2" y="T3"/>
                </a:cxn>
                <a:cxn ang="0">
                  <a:pos x="T4" y="T5"/>
                </a:cxn>
                <a:cxn ang="0">
                  <a:pos x="T6" y="T7"/>
                </a:cxn>
                <a:cxn ang="0">
                  <a:pos x="T8" y="T9"/>
                </a:cxn>
              </a:cxnLst>
              <a:rect l="0" t="0" r="r" b="b"/>
              <a:pathLst>
                <a:path w="53" h="72">
                  <a:moveTo>
                    <a:pt x="36" y="0"/>
                  </a:moveTo>
                  <a:lnTo>
                    <a:pt x="0" y="30"/>
                  </a:lnTo>
                  <a:lnTo>
                    <a:pt x="21" y="72"/>
                  </a:lnTo>
                  <a:lnTo>
                    <a:pt x="53" y="12"/>
                  </a:lnTo>
                  <a:lnTo>
                    <a:pt x="3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6" name="Freeform 252">
              <a:extLst>
                <a:ext uri="{FF2B5EF4-FFF2-40B4-BE49-F238E27FC236}">
                  <a16:creationId xmlns:a16="http://schemas.microsoft.com/office/drawing/2014/main" id="{CEE74B99-D46C-E141-A586-097158F9467A}"/>
                </a:ext>
              </a:extLst>
            </p:cNvPr>
            <p:cNvSpPr>
              <a:spLocks/>
            </p:cNvSpPr>
            <p:nvPr/>
          </p:nvSpPr>
          <p:spPr bwMode="auto">
            <a:xfrm>
              <a:off x="3651256" y="4726015"/>
              <a:ext cx="198438" cy="90488"/>
            </a:xfrm>
            <a:custGeom>
              <a:avLst/>
              <a:gdLst>
                <a:gd name="T0" fmla="*/ 0 w 75"/>
                <a:gd name="T1" fmla="*/ 9 h 34"/>
                <a:gd name="T2" fmla="*/ 40 w 75"/>
                <a:gd name="T3" fmla="*/ 3 h 34"/>
                <a:gd name="T4" fmla="*/ 75 w 75"/>
                <a:gd name="T5" fmla="*/ 25 h 34"/>
                <a:gd name="T6" fmla="*/ 34 w 75"/>
                <a:gd name="T7" fmla="*/ 31 h 34"/>
                <a:gd name="T8" fmla="*/ 0 w 75"/>
                <a:gd name="T9" fmla="*/ 9 h 34"/>
              </a:gdLst>
              <a:ahLst/>
              <a:cxnLst>
                <a:cxn ang="0">
                  <a:pos x="T0" y="T1"/>
                </a:cxn>
                <a:cxn ang="0">
                  <a:pos x="T2" y="T3"/>
                </a:cxn>
                <a:cxn ang="0">
                  <a:pos x="T4" y="T5"/>
                </a:cxn>
                <a:cxn ang="0">
                  <a:pos x="T6" y="T7"/>
                </a:cxn>
                <a:cxn ang="0">
                  <a:pos x="T8" y="T9"/>
                </a:cxn>
              </a:cxnLst>
              <a:rect l="0" t="0" r="r" b="b"/>
              <a:pathLst>
                <a:path w="75" h="34">
                  <a:moveTo>
                    <a:pt x="0" y="9"/>
                  </a:moveTo>
                  <a:cubicBezTo>
                    <a:pt x="10" y="2"/>
                    <a:pt x="25" y="0"/>
                    <a:pt x="40" y="3"/>
                  </a:cubicBezTo>
                  <a:cubicBezTo>
                    <a:pt x="56" y="6"/>
                    <a:pt x="68" y="14"/>
                    <a:pt x="75" y="25"/>
                  </a:cubicBezTo>
                  <a:cubicBezTo>
                    <a:pt x="65" y="32"/>
                    <a:pt x="50" y="34"/>
                    <a:pt x="34" y="31"/>
                  </a:cubicBezTo>
                  <a:cubicBezTo>
                    <a:pt x="19" y="28"/>
                    <a:pt x="6" y="20"/>
                    <a:pt x="0" y="9"/>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17" name="Freeform 253">
              <a:extLst>
                <a:ext uri="{FF2B5EF4-FFF2-40B4-BE49-F238E27FC236}">
                  <a16:creationId xmlns:a16="http://schemas.microsoft.com/office/drawing/2014/main" id="{0AF43277-0541-5C40-9877-3A987D7BA8D3}"/>
                </a:ext>
              </a:extLst>
            </p:cNvPr>
            <p:cNvSpPr>
              <a:spLocks/>
            </p:cNvSpPr>
            <p:nvPr/>
          </p:nvSpPr>
          <p:spPr bwMode="auto">
            <a:xfrm>
              <a:off x="4205295" y="5024467"/>
              <a:ext cx="77788" cy="95251"/>
            </a:xfrm>
            <a:custGeom>
              <a:avLst/>
              <a:gdLst>
                <a:gd name="T0" fmla="*/ 2 w 29"/>
                <a:gd name="T1" fmla="*/ 34 h 36"/>
                <a:gd name="T2" fmla="*/ 4 w 29"/>
                <a:gd name="T3" fmla="*/ 36 h 36"/>
                <a:gd name="T4" fmla="*/ 7 w 29"/>
                <a:gd name="T5" fmla="*/ 33 h 36"/>
                <a:gd name="T6" fmla="*/ 27 w 29"/>
                <a:gd name="T7" fmla="*/ 12 h 36"/>
                <a:gd name="T8" fmla="*/ 29 w 29"/>
                <a:gd name="T9" fmla="*/ 5 h 36"/>
                <a:gd name="T10" fmla="*/ 25 w 29"/>
                <a:gd name="T11" fmla="*/ 1 h 36"/>
                <a:gd name="T12" fmla="*/ 2 w 29"/>
                <a:gd name="T13" fmla="*/ 25 h 36"/>
                <a:gd name="T14" fmla="*/ 2 w 29"/>
                <a:gd name="T15" fmla="*/ 34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36">
                  <a:moveTo>
                    <a:pt x="2" y="34"/>
                  </a:moveTo>
                  <a:cubicBezTo>
                    <a:pt x="4" y="36"/>
                    <a:pt x="4" y="36"/>
                    <a:pt x="4" y="36"/>
                  </a:cubicBezTo>
                  <a:cubicBezTo>
                    <a:pt x="7" y="33"/>
                    <a:pt x="7" y="33"/>
                    <a:pt x="7" y="33"/>
                  </a:cubicBezTo>
                  <a:cubicBezTo>
                    <a:pt x="27" y="12"/>
                    <a:pt x="27" y="12"/>
                    <a:pt x="27" y="12"/>
                  </a:cubicBezTo>
                  <a:cubicBezTo>
                    <a:pt x="29" y="10"/>
                    <a:pt x="29" y="7"/>
                    <a:pt x="29" y="5"/>
                  </a:cubicBezTo>
                  <a:cubicBezTo>
                    <a:pt x="28" y="3"/>
                    <a:pt x="26" y="0"/>
                    <a:pt x="25" y="1"/>
                  </a:cubicBezTo>
                  <a:cubicBezTo>
                    <a:pt x="2" y="25"/>
                    <a:pt x="2" y="25"/>
                    <a:pt x="2" y="25"/>
                  </a:cubicBezTo>
                  <a:cubicBezTo>
                    <a:pt x="0" y="27"/>
                    <a:pt x="0" y="31"/>
                    <a:pt x="2" y="34"/>
                  </a:cubicBezTo>
                  <a:close/>
                </a:path>
              </a:pathLst>
            </a:custGeom>
            <a:solidFill>
              <a:srgbClr val="FFC7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118" name="Group 117">
            <a:extLst>
              <a:ext uri="{FF2B5EF4-FFF2-40B4-BE49-F238E27FC236}">
                <a16:creationId xmlns:a16="http://schemas.microsoft.com/office/drawing/2014/main" id="{55A8EF86-352E-D246-A424-46508F40A5B6}"/>
              </a:ext>
            </a:extLst>
          </p:cNvPr>
          <p:cNvGrpSpPr>
            <a:grpSpLocks noChangeAspect="1"/>
          </p:cNvGrpSpPr>
          <p:nvPr/>
        </p:nvGrpSpPr>
        <p:grpSpPr bwMode="auto">
          <a:xfrm>
            <a:off x="2315108" y="1795744"/>
            <a:ext cx="1519076" cy="1841439"/>
            <a:chOff x="496" y="1376"/>
            <a:chExt cx="1687" cy="2045"/>
          </a:xfrm>
        </p:grpSpPr>
        <p:sp>
          <p:nvSpPr>
            <p:cNvPr id="119" name="Rectangle 311">
              <a:extLst>
                <a:ext uri="{FF2B5EF4-FFF2-40B4-BE49-F238E27FC236}">
                  <a16:creationId xmlns:a16="http://schemas.microsoft.com/office/drawing/2014/main" id="{AAF9FEC9-933A-A541-9797-42B1BE743B0C}"/>
                </a:ext>
              </a:extLst>
            </p:cNvPr>
            <p:cNvSpPr>
              <a:spLocks noChangeArrowheads="1"/>
            </p:cNvSpPr>
            <p:nvPr/>
          </p:nvSpPr>
          <p:spPr bwMode="auto">
            <a:xfrm>
              <a:off x="643" y="2869"/>
              <a:ext cx="1395" cy="147"/>
            </a:xfrm>
            <a:prstGeom prst="rect">
              <a:avLst/>
            </a:prstGeom>
            <a:solidFill>
              <a:srgbClr val="C5D0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0" name="Rectangle 312">
              <a:extLst>
                <a:ext uri="{FF2B5EF4-FFF2-40B4-BE49-F238E27FC236}">
                  <a16:creationId xmlns:a16="http://schemas.microsoft.com/office/drawing/2014/main" id="{E1975873-7269-2948-B118-62955EE6580F}"/>
                </a:ext>
              </a:extLst>
            </p:cNvPr>
            <p:cNvSpPr>
              <a:spLocks noChangeArrowheads="1"/>
            </p:cNvSpPr>
            <p:nvPr/>
          </p:nvSpPr>
          <p:spPr bwMode="auto">
            <a:xfrm>
              <a:off x="1203" y="1395"/>
              <a:ext cx="816" cy="9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1" name="Rectangle 313">
              <a:extLst>
                <a:ext uri="{FF2B5EF4-FFF2-40B4-BE49-F238E27FC236}">
                  <a16:creationId xmlns:a16="http://schemas.microsoft.com/office/drawing/2014/main" id="{0C66B5C9-7E2D-8D4B-93C2-D191484CFCA2}"/>
                </a:ext>
              </a:extLst>
            </p:cNvPr>
            <p:cNvSpPr>
              <a:spLocks noChangeArrowheads="1"/>
            </p:cNvSpPr>
            <p:nvPr/>
          </p:nvSpPr>
          <p:spPr bwMode="auto">
            <a:xfrm>
              <a:off x="1625" y="1928"/>
              <a:ext cx="316" cy="17"/>
            </a:xfrm>
            <a:prstGeom prst="rect">
              <a:avLst/>
            </a:prstGeom>
            <a:solidFill>
              <a:srgbClr val="FC8D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2" name="Rectangle 314">
              <a:extLst>
                <a:ext uri="{FF2B5EF4-FFF2-40B4-BE49-F238E27FC236}">
                  <a16:creationId xmlns:a16="http://schemas.microsoft.com/office/drawing/2014/main" id="{C003B458-5C8C-6649-8647-998B03A92A61}"/>
                </a:ext>
              </a:extLst>
            </p:cNvPr>
            <p:cNvSpPr>
              <a:spLocks noChangeArrowheads="1"/>
            </p:cNvSpPr>
            <p:nvPr/>
          </p:nvSpPr>
          <p:spPr bwMode="auto">
            <a:xfrm>
              <a:off x="1884" y="1606"/>
              <a:ext cx="57" cy="322"/>
            </a:xfrm>
            <a:prstGeom prst="rect">
              <a:avLst/>
            </a:prstGeom>
            <a:solidFill>
              <a:srgbClr val="3F73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3" name="Rectangle 315">
              <a:extLst>
                <a:ext uri="{FF2B5EF4-FFF2-40B4-BE49-F238E27FC236}">
                  <a16:creationId xmlns:a16="http://schemas.microsoft.com/office/drawing/2014/main" id="{85F648FC-C0BD-644A-87E6-57B080D457B8}"/>
                </a:ext>
              </a:extLst>
            </p:cNvPr>
            <p:cNvSpPr>
              <a:spLocks noChangeArrowheads="1"/>
            </p:cNvSpPr>
            <p:nvPr/>
          </p:nvSpPr>
          <p:spPr bwMode="auto">
            <a:xfrm>
              <a:off x="1820" y="1727"/>
              <a:ext cx="57" cy="201"/>
            </a:xfrm>
            <a:prstGeom prst="rect">
              <a:avLst/>
            </a:prstGeom>
            <a:solidFill>
              <a:srgbClr val="5D8C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4" name="Rectangle 316">
              <a:extLst>
                <a:ext uri="{FF2B5EF4-FFF2-40B4-BE49-F238E27FC236}">
                  <a16:creationId xmlns:a16="http://schemas.microsoft.com/office/drawing/2014/main" id="{71385F6F-CFCD-AD40-BEC1-2E4CEB7F52B0}"/>
                </a:ext>
              </a:extLst>
            </p:cNvPr>
            <p:cNvSpPr>
              <a:spLocks noChangeArrowheads="1"/>
            </p:cNvSpPr>
            <p:nvPr/>
          </p:nvSpPr>
          <p:spPr bwMode="auto">
            <a:xfrm>
              <a:off x="1756" y="1795"/>
              <a:ext cx="54" cy="133"/>
            </a:xfrm>
            <a:prstGeom prst="rect">
              <a:avLst/>
            </a:prstGeom>
            <a:solidFill>
              <a:srgbClr val="7BA4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5" name="Rectangle 317">
              <a:extLst>
                <a:ext uri="{FF2B5EF4-FFF2-40B4-BE49-F238E27FC236}">
                  <a16:creationId xmlns:a16="http://schemas.microsoft.com/office/drawing/2014/main" id="{450C40F4-D88F-E64C-A8BB-0FE89E625E05}"/>
                </a:ext>
              </a:extLst>
            </p:cNvPr>
            <p:cNvSpPr>
              <a:spLocks noChangeArrowheads="1"/>
            </p:cNvSpPr>
            <p:nvPr/>
          </p:nvSpPr>
          <p:spPr bwMode="auto">
            <a:xfrm>
              <a:off x="1692" y="1734"/>
              <a:ext cx="54" cy="194"/>
            </a:xfrm>
            <a:prstGeom prst="rect">
              <a:avLst/>
            </a:prstGeom>
            <a:solidFill>
              <a:srgbClr val="99BD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6" name="Rectangle 318">
              <a:extLst>
                <a:ext uri="{FF2B5EF4-FFF2-40B4-BE49-F238E27FC236}">
                  <a16:creationId xmlns:a16="http://schemas.microsoft.com/office/drawing/2014/main" id="{64DA2649-8E95-A14B-8992-D59B8672D762}"/>
                </a:ext>
              </a:extLst>
            </p:cNvPr>
            <p:cNvSpPr>
              <a:spLocks noChangeArrowheads="1"/>
            </p:cNvSpPr>
            <p:nvPr/>
          </p:nvSpPr>
          <p:spPr bwMode="auto">
            <a:xfrm>
              <a:off x="1625" y="1788"/>
              <a:ext cx="57" cy="140"/>
            </a:xfrm>
            <a:prstGeom prst="rect">
              <a:avLst/>
            </a:prstGeom>
            <a:solidFill>
              <a:srgbClr val="B7D5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7" name="Rectangle 319">
              <a:extLst>
                <a:ext uri="{FF2B5EF4-FFF2-40B4-BE49-F238E27FC236}">
                  <a16:creationId xmlns:a16="http://schemas.microsoft.com/office/drawing/2014/main" id="{3FFA9392-540D-AD43-976C-0B468CB2F993}"/>
                </a:ext>
              </a:extLst>
            </p:cNvPr>
            <p:cNvSpPr>
              <a:spLocks noChangeArrowheads="1"/>
            </p:cNvSpPr>
            <p:nvPr/>
          </p:nvSpPr>
          <p:spPr bwMode="auto">
            <a:xfrm>
              <a:off x="1262" y="1762"/>
              <a:ext cx="316" cy="1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8" name="Rectangle 320">
              <a:extLst>
                <a:ext uri="{FF2B5EF4-FFF2-40B4-BE49-F238E27FC236}">
                  <a16:creationId xmlns:a16="http://schemas.microsoft.com/office/drawing/2014/main" id="{4320024C-3316-3249-9D70-13B05AD9CB20}"/>
                </a:ext>
              </a:extLst>
            </p:cNvPr>
            <p:cNvSpPr>
              <a:spLocks noChangeArrowheads="1"/>
            </p:cNvSpPr>
            <p:nvPr/>
          </p:nvSpPr>
          <p:spPr bwMode="auto">
            <a:xfrm>
              <a:off x="1262" y="1786"/>
              <a:ext cx="316" cy="9"/>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29" name="Rectangle 321">
              <a:extLst>
                <a:ext uri="{FF2B5EF4-FFF2-40B4-BE49-F238E27FC236}">
                  <a16:creationId xmlns:a16="http://schemas.microsoft.com/office/drawing/2014/main" id="{3BE5B941-30DA-EA4E-998D-34018BC2D111}"/>
                </a:ext>
              </a:extLst>
            </p:cNvPr>
            <p:cNvSpPr>
              <a:spLocks noChangeArrowheads="1"/>
            </p:cNvSpPr>
            <p:nvPr/>
          </p:nvSpPr>
          <p:spPr bwMode="auto">
            <a:xfrm>
              <a:off x="1262" y="1810"/>
              <a:ext cx="316" cy="1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0" name="Rectangle 322">
              <a:extLst>
                <a:ext uri="{FF2B5EF4-FFF2-40B4-BE49-F238E27FC236}">
                  <a16:creationId xmlns:a16="http://schemas.microsoft.com/office/drawing/2014/main" id="{CE84423F-B2D8-F04B-84E6-5E44BD0C34F3}"/>
                </a:ext>
              </a:extLst>
            </p:cNvPr>
            <p:cNvSpPr>
              <a:spLocks noChangeArrowheads="1"/>
            </p:cNvSpPr>
            <p:nvPr/>
          </p:nvSpPr>
          <p:spPr bwMode="auto">
            <a:xfrm>
              <a:off x="1262" y="1833"/>
              <a:ext cx="316" cy="1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1" name="Rectangle 323">
              <a:extLst>
                <a:ext uri="{FF2B5EF4-FFF2-40B4-BE49-F238E27FC236}">
                  <a16:creationId xmlns:a16="http://schemas.microsoft.com/office/drawing/2014/main" id="{40D0E0F7-B843-5644-86C4-623754637BBC}"/>
                </a:ext>
              </a:extLst>
            </p:cNvPr>
            <p:cNvSpPr>
              <a:spLocks noChangeArrowheads="1"/>
            </p:cNvSpPr>
            <p:nvPr/>
          </p:nvSpPr>
          <p:spPr bwMode="auto">
            <a:xfrm>
              <a:off x="1262" y="1857"/>
              <a:ext cx="316" cy="1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2" name="Rectangle 324">
              <a:extLst>
                <a:ext uri="{FF2B5EF4-FFF2-40B4-BE49-F238E27FC236}">
                  <a16:creationId xmlns:a16="http://schemas.microsoft.com/office/drawing/2014/main" id="{D897A87D-F0BC-DC49-999E-33EE46BA16FE}"/>
                </a:ext>
              </a:extLst>
            </p:cNvPr>
            <p:cNvSpPr>
              <a:spLocks noChangeArrowheads="1"/>
            </p:cNvSpPr>
            <p:nvPr/>
          </p:nvSpPr>
          <p:spPr bwMode="auto">
            <a:xfrm>
              <a:off x="1262" y="1663"/>
              <a:ext cx="316" cy="59"/>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3" name="Oval 325">
              <a:extLst>
                <a:ext uri="{FF2B5EF4-FFF2-40B4-BE49-F238E27FC236}">
                  <a16:creationId xmlns:a16="http://schemas.microsoft.com/office/drawing/2014/main" id="{D9868A97-6914-1247-852B-234FEFB6623D}"/>
                </a:ext>
              </a:extLst>
            </p:cNvPr>
            <p:cNvSpPr>
              <a:spLocks noChangeArrowheads="1"/>
            </p:cNvSpPr>
            <p:nvPr/>
          </p:nvSpPr>
          <p:spPr bwMode="auto">
            <a:xfrm>
              <a:off x="1276" y="2020"/>
              <a:ext cx="268" cy="268"/>
            </a:xfrm>
            <a:prstGeom prst="ellipse">
              <a:avLst/>
            </a:prstGeom>
            <a:solidFill>
              <a:srgbClr val="B7D5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4" name="Freeform 326">
              <a:extLst>
                <a:ext uri="{FF2B5EF4-FFF2-40B4-BE49-F238E27FC236}">
                  <a16:creationId xmlns:a16="http://schemas.microsoft.com/office/drawing/2014/main" id="{1729673B-1575-AA44-AA67-F3CD32A62EFA}"/>
                </a:ext>
              </a:extLst>
            </p:cNvPr>
            <p:cNvSpPr>
              <a:spLocks/>
            </p:cNvSpPr>
            <p:nvPr/>
          </p:nvSpPr>
          <p:spPr bwMode="auto">
            <a:xfrm>
              <a:off x="1412" y="2156"/>
              <a:ext cx="118" cy="111"/>
            </a:xfrm>
            <a:custGeom>
              <a:avLst/>
              <a:gdLst>
                <a:gd name="T0" fmla="*/ 31 w 50"/>
                <a:gd name="T1" fmla="*/ 47 h 47"/>
                <a:gd name="T2" fmla="*/ 50 w 50"/>
                <a:gd name="T3" fmla="*/ 25 h 47"/>
                <a:gd name="T4" fmla="*/ 0 w 50"/>
                <a:gd name="T5" fmla="*/ 0 h 47"/>
                <a:gd name="T6" fmla="*/ 31 w 50"/>
                <a:gd name="T7" fmla="*/ 47 h 47"/>
              </a:gdLst>
              <a:ahLst/>
              <a:cxnLst>
                <a:cxn ang="0">
                  <a:pos x="T0" y="T1"/>
                </a:cxn>
                <a:cxn ang="0">
                  <a:pos x="T2" y="T3"/>
                </a:cxn>
                <a:cxn ang="0">
                  <a:pos x="T4" y="T5"/>
                </a:cxn>
                <a:cxn ang="0">
                  <a:pos x="T6" y="T7"/>
                </a:cxn>
              </a:cxnLst>
              <a:rect l="0" t="0" r="r" b="b"/>
              <a:pathLst>
                <a:path w="50" h="47">
                  <a:moveTo>
                    <a:pt x="31" y="47"/>
                  </a:moveTo>
                  <a:cubicBezTo>
                    <a:pt x="39" y="41"/>
                    <a:pt x="45" y="34"/>
                    <a:pt x="50" y="25"/>
                  </a:cubicBezTo>
                  <a:cubicBezTo>
                    <a:pt x="0" y="0"/>
                    <a:pt x="0" y="0"/>
                    <a:pt x="0" y="0"/>
                  </a:cubicBezTo>
                  <a:lnTo>
                    <a:pt x="31" y="47"/>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5" name="Freeform 327">
              <a:extLst>
                <a:ext uri="{FF2B5EF4-FFF2-40B4-BE49-F238E27FC236}">
                  <a16:creationId xmlns:a16="http://schemas.microsoft.com/office/drawing/2014/main" id="{ED2C73A0-8DA1-9F46-84DE-3AD30467E4F8}"/>
                </a:ext>
              </a:extLst>
            </p:cNvPr>
            <p:cNvSpPr>
              <a:spLocks/>
            </p:cNvSpPr>
            <p:nvPr/>
          </p:nvSpPr>
          <p:spPr bwMode="auto">
            <a:xfrm>
              <a:off x="1412" y="2049"/>
              <a:ext cx="132" cy="166"/>
            </a:xfrm>
            <a:custGeom>
              <a:avLst/>
              <a:gdLst>
                <a:gd name="T0" fmla="*/ 50 w 56"/>
                <a:gd name="T1" fmla="*/ 70 h 70"/>
                <a:gd name="T2" fmla="*/ 56 w 56"/>
                <a:gd name="T3" fmla="*/ 45 h 70"/>
                <a:gd name="T4" fmla="*/ 34 w 56"/>
                <a:gd name="T5" fmla="*/ 0 h 70"/>
                <a:gd name="T6" fmla="*/ 0 w 56"/>
                <a:gd name="T7" fmla="*/ 45 h 70"/>
                <a:gd name="T8" fmla="*/ 50 w 56"/>
                <a:gd name="T9" fmla="*/ 70 h 70"/>
              </a:gdLst>
              <a:ahLst/>
              <a:cxnLst>
                <a:cxn ang="0">
                  <a:pos x="T0" y="T1"/>
                </a:cxn>
                <a:cxn ang="0">
                  <a:pos x="T2" y="T3"/>
                </a:cxn>
                <a:cxn ang="0">
                  <a:pos x="T4" y="T5"/>
                </a:cxn>
                <a:cxn ang="0">
                  <a:pos x="T6" y="T7"/>
                </a:cxn>
                <a:cxn ang="0">
                  <a:pos x="T8" y="T9"/>
                </a:cxn>
              </a:cxnLst>
              <a:rect l="0" t="0" r="r" b="b"/>
              <a:pathLst>
                <a:path w="56" h="70">
                  <a:moveTo>
                    <a:pt x="50" y="70"/>
                  </a:moveTo>
                  <a:cubicBezTo>
                    <a:pt x="54" y="63"/>
                    <a:pt x="56" y="54"/>
                    <a:pt x="56" y="45"/>
                  </a:cubicBezTo>
                  <a:cubicBezTo>
                    <a:pt x="56" y="27"/>
                    <a:pt x="48" y="11"/>
                    <a:pt x="34" y="0"/>
                  </a:cubicBezTo>
                  <a:cubicBezTo>
                    <a:pt x="0" y="45"/>
                    <a:pt x="0" y="45"/>
                    <a:pt x="0" y="45"/>
                  </a:cubicBezTo>
                  <a:lnTo>
                    <a:pt x="50" y="70"/>
                  </a:lnTo>
                  <a:close/>
                </a:path>
              </a:pathLst>
            </a:custGeom>
            <a:solidFill>
              <a:srgbClr val="5D8C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6" name="Freeform 328">
              <a:extLst>
                <a:ext uri="{FF2B5EF4-FFF2-40B4-BE49-F238E27FC236}">
                  <a16:creationId xmlns:a16="http://schemas.microsoft.com/office/drawing/2014/main" id="{899C73DD-A979-7546-BAA5-509927BFE08B}"/>
                </a:ext>
              </a:extLst>
            </p:cNvPr>
            <p:cNvSpPr>
              <a:spLocks/>
            </p:cNvSpPr>
            <p:nvPr/>
          </p:nvSpPr>
          <p:spPr bwMode="auto">
            <a:xfrm>
              <a:off x="1412" y="2020"/>
              <a:ext cx="80" cy="136"/>
            </a:xfrm>
            <a:custGeom>
              <a:avLst/>
              <a:gdLst>
                <a:gd name="T0" fmla="*/ 34 w 34"/>
                <a:gd name="T1" fmla="*/ 12 h 57"/>
                <a:gd name="T2" fmla="*/ 0 w 34"/>
                <a:gd name="T3" fmla="*/ 0 h 57"/>
                <a:gd name="T4" fmla="*/ 0 w 34"/>
                <a:gd name="T5" fmla="*/ 57 h 57"/>
                <a:gd name="T6" fmla="*/ 34 w 34"/>
                <a:gd name="T7" fmla="*/ 12 h 57"/>
              </a:gdLst>
              <a:ahLst/>
              <a:cxnLst>
                <a:cxn ang="0">
                  <a:pos x="T0" y="T1"/>
                </a:cxn>
                <a:cxn ang="0">
                  <a:pos x="T2" y="T3"/>
                </a:cxn>
                <a:cxn ang="0">
                  <a:pos x="T4" y="T5"/>
                </a:cxn>
                <a:cxn ang="0">
                  <a:pos x="T6" y="T7"/>
                </a:cxn>
              </a:cxnLst>
              <a:rect l="0" t="0" r="r" b="b"/>
              <a:pathLst>
                <a:path w="34" h="57">
                  <a:moveTo>
                    <a:pt x="34" y="12"/>
                  </a:moveTo>
                  <a:cubicBezTo>
                    <a:pt x="25" y="5"/>
                    <a:pt x="13" y="0"/>
                    <a:pt x="0" y="0"/>
                  </a:cubicBezTo>
                  <a:cubicBezTo>
                    <a:pt x="0" y="57"/>
                    <a:pt x="0" y="57"/>
                    <a:pt x="0" y="57"/>
                  </a:cubicBezTo>
                  <a:lnTo>
                    <a:pt x="34" y="12"/>
                  </a:lnTo>
                  <a:close/>
                </a:path>
              </a:pathLst>
            </a:custGeom>
            <a:solidFill>
              <a:srgbClr val="7BA4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7" name="Freeform 329">
              <a:extLst>
                <a:ext uri="{FF2B5EF4-FFF2-40B4-BE49-F238E27FC236}">
                  <a16:creationId xmlns:a16="http://schemas.microsoft.com/office/drawing/2014/main" id="{2FA17AFE-053E-D148-AB42-39287E68D497}"/>
                </a:ext>
              </a:extLst>
            </p:cNvPr>
            <p:cNvSpPr>
              <a:spLocks/>
            </p:cNvSpPr>
            <p:nvPr/>
          </p:nvSpPr>
          <p:spPr bwMode="auto">
            <a:xfrm>
              <a:off x="1317" y="2020"/>
              <a:ext cx="95" cy="136"/>
            </a:xfrm>
            <a:custGeom>
              <a:avLst/>
              <a:gdLst>
                <a:gd name="T0" fmla="*/ 40 w 40"/>
                <a:gd name="T1" fmla="*/ 0 h 57"/>
                <a:gd name="T2" fmla="*/ 40 w 40"/>
                <a:gd name="T3" fmla="*/ 57 h 57"/>
                <a:gd name="T4" fmla="*/ 0 w 40"/>
                <a:gd name="T5" fmla="*/ 17 h 57"/>
                <a:gd name="T6" fmla="*/ 40 w 40"/>
                <a:gd name="T7" fmla="*/ 0 h 57"/>
              </a:gdLst>
              <a:ahLst/>
              <a:cxnLst>
                <a:cxn ang="0">
                  <a:pos x="T0" y="T1"/>
                </a:cxn>
                <a:cxn ang="0">
                  <a:pos x="T2" y="T3"/>
                </a:cxn>
                <a:cxn ang="0">
                  <a:pos x="T4" y="T5"/>
                </a:cxn>
                <a:cxn ang="0">
                  <a:pos x="T6" y="T7"/>
                </a:cxn>
              </a:cxnLst>
              <a:rect l="0" t="0" r="r" b="b"/>
              <a:pathLst>
                <a:path w="40" h="57">
                  <a:moveTo>
                    <a:pt x="40" y="0"/>
                  </a:moveTo>
                  <a:cubicBezTo>
                    <a:pt x="40" y="57"/>
                    <a:pt x="40" y="57"/>
                    <a:pt x="40" y="57"/>
                  </a:cubicBezTo>
                  <a:cubicBezTo>
                    <a:pt x="0" y="17"/>
                    <a:pt x="0" y="17"/>
                    <a:pt x="0" y="17"/>
                  </a:cubicBezTo>
                  <a:cubicBezTo>
                    <a:pt x="10" y="7"/>
                    <a:pt x="24" y="0"/>
                    <a:pt x="40" y="0"/>
                  </a:cubicBezTo>
                  <a:close/>
                </a:path>
              </a:pathLst>
            </a:custGeom>
            <a:solidFill>
              <a:srgbClr val="99BDD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8" name="Rectangle 330">
              <a:extLst>
                <a:ext uri="{FF2B5EF4-FFF2-40B4-BE49-F238E27FC236}">
                  <a16:creationId xmlns:a16="http://schemas.microsoft.com/office/drawing/2014/main" id="{C31BB456-5DB5-3A49-BEC3-4D5944A811C1}"/>
                </a:ext>
              </a:extLst>
            </p:cNvPr>
            <p:cNvSpPr>
              <a:spLocks noChangeArrowheads="1"/>
            </p:cNvSpPr>
            <p:nvPr/>
          </p:nvSpPr>
          <p:spPr bwMode="auto">
            <a:xfrm>
              <a:off x="1625" y="2103"/>
              <a:ext cx="316" cy="1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39" name="Rectangle 331">
              <a:extLst>
                <a:ext uri="{FF2B5EF4-FFF2-40B4-BE49-F238E27FC236}">
                  <a16:creationId xmlns:a16="http://schemas.microsoft.com/office/drawing/2014/main" id="{ECEB78A3-14F5-3E46-969D-80CAECA98B23}"/>
                </a:ext>
              </a:extLst>
            </p:cNvPr>
            <p:cNvSpPr>
              <a:spLocks noChangeArrowheads="1"/>
            </p:cNvSpPr>
            <p:nvPr/>
          </p:nvSpPr>
          <p:spPr bwMode="auto">
            <a:xfrm>
              <a:off x="1625" y="2127"/>
              <a:ext cx="316" cy="12"/>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0" name="Rectangle 332">
              <a:extLst>
                <a:ext uri="{FF2B5EF4-FFF2-40B4-BE49-F238E27FC236}">
                  <a16:creationId xmlns:a16="http://schemas.microsoft.com/office/drawing/2014/main" id="{0EE66BD2-F8EA-B941-8111-B668435F8240}"/>
                </a:ext>
              </a:extLst>
            </p:cNvPr>
            <p:cNvSpPr>
              <a:spLocks noChangeArrowheads="1"/>
            </p:cNvSpPr>
            <p:nvPr/>
          </p:nvSpPr>
          <p:spPr bwMode="auto">
            <a:xfrm>
              <a:off x="1625" y="2153"/>
              <a:ext cx="316" cy="10"/>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1" name="Rectangle 333">
              <a:extLst>
                <a:ext uri="{FF2B5EF4-FFF2-40B4-BE49-F238E27FC236}">
                  <a16:creationId xmlns:a16="http://schemas.microsoft.com/office/drawing/2014/main" id="{5C54999B-8A0E-074C-82FB-606CEA5A6E17}"/>
                </a:ext>
              </a:extLst>
            </p:cNvPr>
            <p:cNvSpPr>
              <a:spLocks noChangeArrowheads="1"/>
            </p:cNvSpPr>
            <p:nvPr/>
          </p:nvSpPr>
          <p:spPr bwMode="auto">
            <a:xfrm>
              <a:off x="1625" y="2177"/>
              <a:ext cx="316" cy="9"/>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2" name="Rectangle 334">
              <a:extLst>
                <a:ext uri="{FF2B5EF4-FFF2-40B4-BE49-F238E27FC236}">
                  <a16:creationId xmlns:a16="http://schemas.microsoft.com/office/drawing/2014/main" id="{6A76E578-FBCC-B444-8825-A794F2E932DE}"/>
                </a:ext>
              </a:extLst>
            </p:cNvPr>
            <p:cNvSpPr>
              <a:spLocks noChangeArrowheads="1"/>
            </p:cNvSpPr>
            <p:nvPr/>
          </p:nvSpPr>
          <p:spPr bwMode="auto">
            <a:xfrm>
              <a:off x="1625" y="2201"/>
              <a:ext cx="316" cy="11"/>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3" name="Rectangle 335">
              <a:extLst>
                <a:ext uri="{FF2B5EF4-FFF2-40B4-BE49-F238E27FC236}">
                  <a16:creationId xmlns:a16="http://schemas.microsoft.com/office/drawing/2014/main" id="{ECA65F83-F2BB-6F45-96C0-A977DD2E8ACB}"/>
                </a:ext>
              </a:extLst>
            </p:cNvPr>
            <p:cNvSpPr>
              <a:spLocks noChangeArrowheads="1"/>
            </p:cNvSpPr>
            <p:nvPr/>
          </p:nvSpPr>
          <p:spPr bwMode="auto">
            <a:xfrm>
              <a:off x="1625" y="2006"/>
              <a:ext cx="316" cy="57"/>
            </a:xfrm>
            <a:prstGeom prst="rect">
              <a:avLst/>
            </a:prstGeom>
            <a:solidFill>
              <a:srgbClr val="CCCC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4" name="Freeform 336">
              <a:extLst>
                <a:ext uri="{FF2B5EF4-FFF2-40B4-BE49-F238E27FC236}">
                  <a16:creationId xmlns:a16="http://schemas.microsoft.com/office/drawing/2014/main" id="{DF10F733-E241-A846-B7AA-3875B9925673}"/>
                </a:ext>
              </a:extLst>
            </p:cNvPr>
            <p:cNvSpPr>
              <a:spLocks noEditPoints="1"/>
            </p:cNvSpPr>
            <p:nvPr/>
          </p:nvSpPr>
          <p:spPr bwMode="auto">
            <a:xfrm>
              <a:off x="1184" y="1376"/>
              <a:ext cx="854" cy="993"/>
            </a:xfrm>
            <a:custGeom>
              <a:avLst/>
              <a:gdLst>
                <a:gd name="T0" fmla="*/ 427 w 854"/>
                <a:gd name="T1" fmla="*/ 0 h 993"/>
                <a:gd name="T2" fmla="*/ 835 w 854"/>
                <a:gd name="T3" fmla="*/ 0 h 993"/>
                <a:gd name="T4" fmla="*/ 854 w 854"/>
                <a:gd name="T5" fmla="*/ 0 h 993"/>
                <a:gd name="T6" fmla="*/ 854 w 854"/>
                <a:gd name="T7" fmla="*/ 19 h 993"/>
                <a:gd name="T8" fmla="*/ 854 w 854"/>
                <a:gd name="T9" fmla="*/ 976 h 993"/>
                <a:gd name="T10" fmla="*/ 854 w 854"/>
                <a:gd name="T11" fmla="*/ 993 h 993"/>
                <a:gd name="T12" fmla="*/ 835 w 854"/>
                <a:gd name="T13" fmla="*/ 993 h 993"/>
                <a:gd name="T14" fmla="*/ 427 w 854"/>
                <a:gd name="T15" fmla="*/ 993 h 993"/>
                <a:gd name="T16" fmla="*/ 427 w 854"/>
                <a:gd name="T17" fmla="*/ 957 h 993"/>
                <a:gd name="T18" fmla="*/ 816 w 854"/>
                <a:gd name="T19" fmla="*/ 957 h 993"/>
                <a:gd name="T20" fmla="*/ 816 w 854"/>
                <a:gd name="T21" fmla="*/ 38 h 993"/>
                <a:gd name="T22" fmla="*/ 427 w 854"/>
                <a:gd name="T23" fmla="*/ 38 h 993"/>
                <a:gd name="T24" fmla="*/ 427 w 854"/>
                <a:gd name="T25" fmla="*/ 0 h 993"/>
                <a:gd name="T26" fmla="*/ 19 w 854"/>
                <a:gd name="T27" fmla="*/ 0 h 993"/>
                <a:gd name="T28" fmla="*/ 427 w 854"/>
                <a:gd name="T29" fmla="*/ 0 h 993"/>
                <a:gd name="T30" fmla="*/ 427 w 854"/>
                <a:gd name="T31" fmla="*/ 38 h 993"/>
                <a:gd name="T32" fmla="*/ 38 w 854"/>
                <a:gd name="T33" fmla="*/ 38 h 993"/>
                <a:gd name="T34" fmla="*/ 38 w 854"/>
                <a:gd name="T35" fmla="*/ 957 h 993"/>
                <a:gd name="T36" fmla="*/ 427 w 854"/>
                <a:gd name="T37" fmla="*/ 957 h 993"/>
                <a:gd name="T38" fmla="*/ 427 w 854"/>
                <a:gd name="T39" fmla="*/ 993 h 993"/>
                <a:gd name="T40" fmla="*/ 19 w 854"/>
                <a:gd name="T41" fmla="*/ 993 h 993"/>
                <a:gd name="T42" fmla="*/ 0 w 854"/>
                <a:gd name="T43" fmla="*/ 993 h 993"/>
                <a:gd name="T44" fmla="*/ 0 w 854"/>
                <a:gd name="T45" fmla="*/ 976 h 993"/>
                <a:gd name="T46" fmla="*/ 0 w 854"/>
                <a:gd name="T47" fmla="*/ 19 h 993"/>
                <a:gd name="T48" fmla="*/ 0 w 854"/>
                <a:gd name="T49" fmla="*/ 0 h 993"/>
                <a:gd name="T50" fmla="*/ 19 w 854"/>
                <a:gd name="T51" fmla="*/ 0 h 9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993">
                  <a:moveTo>
                    <a:pt x="427" y="0"/>
                  </a:moveTo>
                  <a:lnTo>
                    <a:pt x="835" y="0"/>
                  </a:lnTo>
                  <a:lnTo>
                    <a:pt x="854" y="0"/>
                  </a:lnTo>
                  <a:lnTo>
                    <a:pt x="854" y="19"/>
                  </a:lnTo>
                  <a:lnTo>
                    <a:pt x="854" y="976"/>
                  </a:lnTo>
                  <a:lnTo>
                    <a:pt x="854" y="993"/>
                  </a:lnTo>
                  <a:lnTo>
                    <a:pt x="835" y="993"/>
                  </a:lnTo>
                  <a:lnTo>
                    <a:pt x="427" y="993"/>
                  </a:lnTo>
                  <a:lnTo>
                    <a:pt x="427" y="957"/>
                  </a:lnTo>
                  <a:lnTo>
                    <a:pt x="816" y="957"/>
                  </a:lnTo>
                  <a:lnTo>
                    <a:pt x="816" y="38"/>
                  </a:lnTo>
                  <a:lnTo>
                    <a:pt x="427" y="38"/>
                  </a:lnTo>
                  <a:lnTo>
                    <a:pt x="427" y="0"/>
                  </a:lnTo>
                  <a:close/>
                  <a:moveTo>
                    <a:pt x="19" y="0"/>
                  </a:moveTo>
                  <a:lnTo>
                    <a:pt x="427" y="0"/>
                  </a:lnTo>
                  <a:lnTo>
                    <a:pt x="427" y="38"/>
                  </a:lnTo>
                  <a:lnTo>
                    <a:pt x="38" y="38"/>
                  </a:lnTo>
                  <a:lnTo>
                    <a:pt x="38" y="957"/>
                  </a:lnTo>
                  <a:lnTo>
                    <a:pt x="427" y="957"/>
                  </a:lnTo>
                  <a:lnTo>
                    <a:pt x="427" y="993"/>
                  </a:lnTo>
                  <a:lnTo>
                    <a:pt x="19" y="993"/>
                  </a:lnTo>
                  <a:lnTo>
                    <a:pt x="0" y="993"/>
                  </a:lnTo>
                  <a:lnTo>
                    <a:pt x="0" y="976"/>
                  </a:lnTo>
                  <a:lnTo>
                    <a:pt x="0" y="19"/>
                  </a:lnTo>
                  <a:lnTo>
                    <a:pt x="0" y="0"/>
                  </a:lnTo>
                  <a:lnTo>
                    <a:pt x="19" y="0"/>
                  </a:lnTo>
                  <a:close/>
                </a:path>
              </a:pathLst>
            </a:custGeom>
            <a:solidFill>
              <a:srgbClr val="C5D0D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5" name="Freeform 337">
              <a:extLst>
                <a:ext uri="{FF2B5EF4-FFF2-40B4-BE49-F238E27FC236}">
                  <a16:creationId xmlns:a16="http://schemas.microsoft.com/office/drawing/2014/main" id="{110E70DC-D681-8046-B6B4-651F3A24741C}"/>
                </a:ext>
              </a:extLst>
            </p:cNvPr>
            <p:cNvSpPr>
              <a:spLocks/>
            </p:cNvSpPr>
            <p:nvPr/>
          </p:nvSpPr>
          <p:spPr bwMode="auto">
            <a:xfrm>
              <a:off x="1907" y="2224"/>
              <a:ext cx="93" cy="109"/>
            </a:xfrm>
            <a:custGeom>
              <a:avLst/>
              <a:gdLst>
                <a:gd name="T0" fmla="*/ 93 w 93"/>
                <a:gd name="T1" fmla="*/ 0 h 109"/>
                <a:gd name="T2" fmla="*/ 0 w 93"/>
                <a:gd name="T3" fmla="*/ 109 h 109"/>
                <a:gd name="T4" fmla="*/ 93 w 93"/>
                <a:gd name="T5" fmla="*/ 109 h 109"/>
                <a:gd name="T6" fmla="*/ 93 w 93"/>
                <a:gd name="T7" fmla="*/ 0 h 109"/>
              </a:gdLst>
              <a:ahLst/>
              <a:cxnLst>
                <a:cxn ang="0">
                  <a:pos x="T0" y="T1"/>
                </a:cxn>
                <a:cxn ang="0">
                  <a:pos x="T2" y="T3"/>
                </a:cxn>
                <a:cxn ang="0">
                  <a:pos x="T4" y="T5"/>
                </a:cxn>
                <a:cxn ang="0">
                  <a:pos x="T6" y="T7"/>
                </a:cxn>
              </a:cxnLst>
              <a:rect l="0" t="0" r="r" b="b"/>
              <a:pathLst>
                <a:path w="93" h="109">
                  <a:moveTo>
                    <a:pt x="93" y="0"/>
                  </a:moveTo>
                  <a:lnTo>
                    <a:pt x="0" y="109"/>
                  </a:lnTo>
                  <a:lnTo>
                    <a:pt x="93" y="109"/>
                  </a:lnTo>
                  <a:lnTo>
                    <a:pt x="93" y="0"/>
                  </a:lnTo>
                  <a:close/>
                </a:path>
              </a:pathLst>
            </a:custGeom>
            <a:solidFill>
              <a:srgbClr val="A8B8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6" name="Freeform 338">
              <a:extLst>
                <a:ext uri="{FF2B5EF4-FFF2-40B4-BE49-F238E27FC236}">
                  <a16:creationId xmlns:a16="http://schemas.microsoft.com/office/drawing/2014/main" id="{9EE5AEFF-EE25-6E4F-AC72-E9B715AB32C6}"/>
                </a:ext>
              </a:extLst>
            </p:cNvPr>
            <p:cNvSpPr>
              <a:spLocks/>
            </p:cNvSpPr>
            <p:nvPr/>
          </p:nvSpPr>
          <p:spPr bwMode="auto">
            <a:xfrm>
              <a:off x="1891" y="2217"/>
              <a:ext cx="109" cy="116"/>
            </a:xfrm>
            <a:custGeom>
              <a:avLst/>
              <a:gdLst>
                <a:gd name="T0" fmla="*/ 46 w 46"/>
                <a:gd name="T1" fmla="*/ 3 h 49"/>
                <a:gd name="T2" fmla="*/ 7 w 46"/>
                <a:gd name="T3" fmla="*/ 49 h 49"/>
                <a:gd name="T4" fmla="*/ 0 w 46"/>
                <a:gd name="T5" fmla="*/ 0 h 49"/>
                <a:gd name="T6" fmla="*/ 46 w 46"/>
                <a:gd name="T7" fmla="*/ 3 h 49"/>
              </a:gdLst>
              <a:ahLst/>
              <a:cxnLst>
                <a:cxn ang="0">
                  <a:pos x="T0" y="T1"/>
                </a:cxn>
                <a:cxn ang="0">
                  <a:pos x="T2" y="T3"/>
                </a:cxn>
                <a:cxn ang="0">
                  <a:pos x="T4" y="T5"/>
                </a:cxn>
                <a:cxn ang="0">
                  <a:pos x="T6" y="T7"/>
                </a:cxn>
              </a:cxnLst>
              <a:rect l="0" t="0" r="r" b="b"/>
              <a:pathLst>
                <a:path w="46" h="49">
                  <a:moveTo>
                    <a:pt x="46" y="3"/>
                  </a:moveTo>
                  <a:cubicBezTo>
                    <a:pt x="7" y="49"/>
                    <a:pt x="7" y="49"/>
                    <a:pt x="7" y="49"/>
                  </a:cubicBezTo>
                  <a:cubicBezTo>
                    <a:pt x="11" y="32"/>
                    <a:pt x="10" y="16"/>
                    <a:pt x="0" y="0"/>
                  </a:cubicBezTo>
                  <a:cubicBezTo>
                    <a:pt x="14" y="10"/>
                    <a:pt x="30" y="10"/>
                    <a:pt x="46" y="3"/>
                  </a:cubicBezTo>
                  <a:close/>
                </a:path>
              </a:pathLst>
            </a:custGeom>
            <a:solidFill>
              <a:srgbClr val="E8E7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7" name="Freeform 339">
              <a:extLst>
                <a:ext uri="{FF2B5EF4-FFF2-40B4-BE49-F238E27FC236}">
                  <a16:creationId xmlns:a16="http://schemas.microsoft.com/office/drawing/2014/main" id="{3FBBB572-9AC5-4D4C-97C0-C7ED8CF6989A}"/>
                </a:ext>
              </a:extLst>
            </p:cNvPr>
            <p:cNvSpPr>
              <a:spLocks/>
            </p:cNvSpPr>
            <p:nvPr/>
          </p:nvSpPr>
          <p:spPr bwMode="auto">
            <a:xfrm>
              <a:off x="844" y="2869"/>
              <a:ext cx="140" cy="121"/>
            </a:xfrm>
            <a:custGeom>
              <a:avLst/>
              <a:gdLst>
                <a:gd name="T0" fmla="*/ 5 w 59"/>
                <a:gd name="T1" fmla="*/ 2 h 51"/>
                <a:gd name="T2" fmla="*/ 1 w 59"/>
                <a:gd name="T3" fmla="*/ 25 h 51"/>
                <a:gd name="T4" fmla="*/ 4 w 59"/>
                <a:gd name="T5" fmla="*/ 34 h 51"/>
                <a:gd name="T6" fmla="*/ 9 w 59"/>
                <a:gd name="T7" fmla="*/ 34 h 51"/>
                <a:gd name="T8" fmla="*/ 20 w 59"/>
                <a:gd name="T9" fmla="*/ 43 h 51"/>
                <a:gd name="T10" fmla="*/ 41 w 59"/>
                <a:gd name="T11" fmla="*/ 50 h 51"/>
                <a:gd name="T12" fmla="*/ 59 w 59"/>
                <a:gd name="T13" fmla="*/ 43 h 51"/>
                <a:gd name="T14" fmla="*/ 49 w 59"/>
                <a:gd name="T15" fmla="*/ 28 h 51"/>
                <a:gd name="T16" fmla="*/ 33 w 59"/>
                <a:gd name="T17" fmla="*/ 6 h 51"/>
                <a:gd name="T18" fmla="*/ 21 w 59"/>
                <a:gd name="T19" fmla="*/ 4 h 51"/>
                <a:gd name="T20" fmla="*/ 11 w 59"/>
                <a:gd name="T21" fmla="*/ 12 h 51"/>
                <a:gd name="T22" fmla="*/ 5 w 59"/>
                <a:gd name="T23" fmla="*/ 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51">
                  <a:moveTo>
                    <a:pt x="5" y="2"/>
                  </a:moveTo>
                  <a:cubicBezTo>
                    <a:pt x="2" y="6"/>
                    <a:pt x="0" y="18"/>
                    <a:pt x="1" y="25"/>
                  </a:cubicBezTo>
                  <a:cubicBezTo>
                    <a:pt x="1" y="31"/>
                    <a:pt x="1" y="32"/>
                    <a:pt x="4" y="34"/>
                  </a:cubicBezTo>
                  <a:cubicBezTo>
                    <a:pt x="7" y="36"/>
                    <a:pt x="8" y="36"/>
                    <a:pt x="9" y="34"/>
                  </a:cubicBezTo>
                  <a:cubicBezTo>
                    <a:pt x="10" y="33"/>
                    <a:pt x="17" y="41"/>
                    <a:pt x="20" y="43"/>
                  </a:cubicBezTo>
                  <a:cubicBezTo>
                    <a:pt x="23" y="45"/>
                    <a:pt x="31" y="50"/>
                    <a:pt x="41" y="50"/>
                  </a:cubicBezTo>
                  <a:cubicBezTo>
                    <a:pt x="50" y="51"/>
                    <a:pt x="59" y="49"/>
                    <a:pt x="59" y="43"/>
                  </a:cubicBezTo>
                  <a:cubicBezTo>
                    <a:pt x="59" y="37"/>
                    <a:pt x="56" y="34"/>
                    <a:pt x="49" y="28"/>
                  </a:cubicBezTo>
                  <a:cubicBezTo>
                    <a:pt x="42" y="22"/>
                    <a:pt x="35" y="11"/>
                    <a:pt x="33" y="6"/>
                  </a:cubicBezTo>
                  <a:cubicBezTo>
                    <a:pt x="31" y="1"/>
                    <a:pt x="24" y="2"/>
                    <a:pt x="21" y="4"/>
                  </a:cubicBezTo>
                  <a:cubicBezTo>
                    <a:pt x="18" y="5"/>
                    <a:pt x="15" y="15"/>
                    <a:pt x="11" y="12"/>
                  </a:cubicBezTo>
                  <a:cubicBezTo>
                    <a:pt x="7" y="8"/>
                    <a:pt x="6" y="0"/>
                    <a:pt x="5" y="2"/>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8" name="Freeform 340">
              <a:extLst>
                <a:ext uri="{FF2B5EF4-FFF2-40B4-BE49-F238E27FC236}">
                  <a16:creationId xmlns:a16="http://schemas.microsoft.com/office/drawing/2014/main" id="{1C04F90F-0971-7F45-A750-D274B4105BE4}"/>
                </a:ext>
              </a:extLst>
            </p:cNvPr>
            <p:cNvSpPr>
              <a:spLocks/>
            </p:cNvSpPr>
            <p:nvPr/>
          </p:nvSpPr>
          <p:spPr bwMode="auto">
            <a:xfrm>
              <a:off x="968" y="2869"/>
              <a:ext cx="161" cy="114"/>
            </a:xfrm>
            <a:custGeom>
              <a:avLst/>
              <a:gdLst>
                <a:gd name="T0" fmla="*/ 6 w 68"/>
                <a:gd name="T1" fmla="*/ 2 h 48"/>
                <a:gd name="T2" fmla="*/ 1 w 68"/>
                <a:gd name="T3" fmla="*/ 24 h 48"/>
                <a:gd name="T4" fmla="*/ 5 w 68"/>
                <a:gd name="T5" fmla="*/ 33 h 48"/>
                <a:gd name="T6" fmla="*/ 11 w 68"/>
                <a:gd name="T7" fmla="*/ 33 h 48"/>
                <a:gd name="T8" fmla="*/ 23 w 68"/>
                <a:gd name="T9" fmla="*/ 41 h 48"/>
                <a:gd name="T10" fmla="*/ 47 w 68"/>
                <a:gd name="T11" fmla="*/ 48 h 48"/>
                <a:gd name="T12" fmla="*/ 68 w 68"/>
                <a:gd name="T13" fmla="*/ 41 h 48"/>
                <a:gd name="T14" fmla="*/ 56 w 68"/>
                <a:gd name="T15" fmla="*/ 27 h 48"/>
                <a:gd name="T16" fmla="*/ 38 w 68"/>
                <a:gd name="T17" fmla="*/ 6 h 48"/>
                <a:gd name="T18" fmla="*/ 25 w 68"/>
                <a:gd name="T19" fmla="*/ 4 h 48"/>
                <a:gd name="T20" fmla="*/ 13 w 68"/>
                <a:gd name="T21" fmla="*/ 11 h 48"/>
                <a:gd name="T22" fmla="*/ 6 w 68"/>
                <a:gd name="T2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48">
                  <a:moveTo>
                    <a:pt x="6" y="2"/>
                  </a:moveTo>
                  <a:cubicBezTo>
                    <a:pt x="3" y="6"/>
                    <a:pt x="0" y="18"/>
                    <a:pt x="1" y="24"/>
                  </a:cubicBezTo>
                  <a:cubicBezTo>
                    <a:pt x="2" y="30"/>
                    <a:pt x="2" y="31"/>
                    <a:pt x="5" y="33"/>
                  </a:cubicBezTo>
                  <a:cubicBezTo>
                    <a:pt x="9" y="34"/>
                    <a:pt x="10" y="35"/>
                    <a:pt x="11" y="33"/>
                  </a:cubicBezTo>
                  <a:cubicBezTo>
                    <a:pt x="12" y="31"/>
                    <a:pt x="20" y="39"/>
                    <a:pt x="23" y="41"/>
                  </a:cubicBezTo>
                  <a:cubicBezTo>
                    <a:pt x="27" y="43"/>
                    <a:pt x="36" y="48"/>
                    <a:pt x="47" y="48"/>
                  </a:cubicBezTo>
                  <a:cubicBezTo>
                    <a:pt x="58" y="48"/>
                    <a:pt x="68" y="47"/>
                    <a:pt x="68" y="41"/>
                  </a:cubicBezTo>
                  <a:cubicBezTo>
                    <a:pt x="68" y="35"/>
                    <a:pt x="64" y="32"/>
                    <a:pt x="56" y="27"/>
                  </a:cubicBezTo>
                  <a:cubicBezTo>
                    <a:pt x="48" y="21"/>
                    <a:pt x="41" y="11"/>
                    <a:pt x="38" y="6"/>
                  </a:cubicBezTo>
                  <a:cubicBezTo>
                    <a:pt x="36" y="1"/>
                    <a:pt x="28" y="2"/>
                    <a:pt x="25" y="4"/>
                  </a:cubicBezTo>
                  <a:cubicBezTo>
                    <a:pt x="21" y="5"/>
                    <a:pt x="18" y="14"/>
                    <a:pt x="13" y="11"/>
                  </a:cubicBezTo>
                  <a:cubicBezTo>
                    <a:pt x="8" y="8"/>
                    <a:pt x="7" y="0"/>
                    <a:pt x="6" y="2"/>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49" name="Freeform 341">
              <a:extLst>
                <a:ext uri="{FF2B5EF4-FFF2-40B4-BE49-F238E27FC236}">
                  <a16:creationId xmlns:a16="http://schemas.microsoft.com/office/drawing/2014/main" id="{892362D1-56DC-0243-8947-C90BB8BEAFC8}"/>
                </a:ext>
              </a:extLst>
            </p:cNvPr>
            <p:cNvSpPr>
              <a:spLocks/>
            </p:cNvSpPr>
            <p:nvPr/>
          </p:nvSpPr>
          <p:spPr bwMode="auto">
            <a:xfrm>
              <a:off x="842" y="2329"/>
              <a:ext cx="109" cy="576"/>
            </a:xfrm>
            <a:custGeom>
              <a:avLst/>
              <a:gdLst>
                <a:gd name="T0" fmla="*/ 8 w 46"/>
                <a:gd name="T1" fmla="*/ 0 h 243"/>
                <a:gd name="T2" fmla="*/ 38 w 46"/>
                <a:gd name="T3" fmla="*/ 0 h 243"/>
                <a:gd name="T4" fmla="*/ 46 w 46"/>
                <a:gd name="T5" fmla="*/ 8 h 243"/>
                <a:gd name="T6" fmla="*/ 46 w 46"/>
                <a:gd name="T7" fmla="*/ 235 h 243"/>
                <a:gd name="T8" fmla="*/ 38 w 46"/>
                <a:gd name="T9" fmla="*/ 243 h 243"/>
                <a:gd name="T10" fmla="*/ 8 w 46"/>
                <a:gd name="T11" fmla="*/ 243 h 243"/>
                <a:gd name="T12" fmla="*/ 0 w 46"/>
                <a:gd name="T13" fmla="*/ 235 h 243"/>
                <a:gd name="T14" fmla="*/ 0 w 46"/>
                <a:gd name="T15" fmla="*/ 8 h 243"/>
                <a:gd name="T16" fmla="*/ 8 w 46"/>
                <a:gd name="T17" fmla="*/ 0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43">
                  <a:moveTo>
                    <a:pt x="8" y="0"/>
                  </a:moveTo>
                  <a:cubicBezTo>
                    <a:pt x="38" y="0"/>
                    <a:pt x="38" y="0"/>
                    <a:pt x="38" y="0"/>
                  </a:cubicBezTo>
                  <a:cubicBezTo>
                    <a:pt x="43" y="0"/>
                    <a:pt x="46" y="4"/>
                    <a:pt x="46" y="8"/>
                  </a:cubicBezTo>
                  <a:cubicBezTo>
                    <a:pt x="46" y="235"/>
                    <a:pt x="46" y="235"/>
                    <a:pt x="46" y="235"/>
                  </a:cubicBezTo>
                  <a:cubicBezTo>
                    <a:pt x="46" y="239"/>
                    <a:pt x="43" y="243"/>
                    <a:pt x="38" y="243"/>
                  </a:cubicBezTo>
                  <a:cubicBezTo>
                    <a:pt x="8" y="243"/>
                    <a:pt x="8" y="243"/>
                    <a:pt x="8" y="243"/>
                  </a:cubicBezTo>
                  <a:cubicBezTo>
                    <a:pt x="3" y="243"/>
                    <a:pt x="0" y="239"/>
                    <a:pt x="0" y="235"/>
                  </a:cubicBezTo>
                  <a:cubicBezTo>
                    <a:pt x="0" y="8"/>
                    <a:pt x="0" y="8"/>
                    <a:pt x="0" y="8"/>
                  </a:cubicBezTo>
                  <a:cubicBezTo>
                    <a:pt x="0" y="4"/>
                    <a:pt x="3" y="0"/>
                    <a:pt x="8"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0" name="Freeform 342">
              <a:extLst>
                <a:ext uri="{FF2B5EF4-FFF2-40B4-BE49-F238E27FC236}">
                  <a16:creationId xmlns:a16="http://schemas.microsoft.com/office/drawing/2014/main" id="{8A18BF5E-FB03-A041-8184-FD2742EE56DB}"/>
                </a:ext>
              </a:extLst>
            </p:cNvPr>
            <p:cNvSpPr>
              <a:spLocks/>
            </p:cNvSpPr>
            <p:nvPr/>
          </p:nvSpPr>
          <p:spPr bwMode="auto">
            <a:xfrm>
              <a:off x="968" y="2210"/>
              <a:ext cx="109" cy="695"/>
            </a:xfrm>
            <a:custGeom>
              <a:avLst/>
              <a:gdLst>
                <a:gd name="T0" fmla="*/ 8 w 46"/>
                <a:gd name="T1" fmla="*/ 0 h 293"/>
                <a:gd name="T2" fmla="*/ 38 w 46"/>
                <a:gd name="T3" fmla="*/ 0 h 293"/>
                <a:gd name="T4" fmla="*/ 46 w 46"/>
                <a:gd name="T5" fmla="*/ 8 h 293"/>
                <a:gd name="T6" fmla="*/ 46 w 46"/>
                <a:gd name="T7" fmla="*/ 285 h 293"/>
                <a:gd name="T8" fmla="*/ 38 w 46"/>
                <a:gd name="T9" fmla="*/ 293 h 293"/>
                <a:gd name="T10" fmla="*/ 8 w 46"/>
                <a:gd name="T11" fmla="*/ 293 h 293"/>
                <a:gd name="T12" fmla="*/ 0 w 46"/>
                <a:gd name="T13" fmla="*/ 285 h 293"/>
                <a:gd name="T14" fmla="*/ 0 w 46"/>
                <a:gd name="T15" fmla="*/ 8 h 293"/>
                <a:gd name="T16" fmla="*/ 8 w 46"/>
                <a:gd name="T17" fmla="*/ 0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93">
                  <a:moveTo>
                    <a:pt x="8" y="0"/>
                  </a:moveTo>
                  <a:cubicBezTo>
                    <a:pt x="38" y="0"/>
                    <a:pt x="38" y="0"/>
                    <a:pt x="38" y="0"/>
                  </a:cubicBezTo>
                  <a:cubicBezTo>
                    <a:pt x="42" y="0"/>
                    <a:pt x="46" y="4"/>
                    <a:pt x="46" y="8"/>
                  </a:cubicBezTo>
                  <a:cubicBezTo>
                    <a:pt x="46" y="285"/>
                    <a:pt x="46" y="285"/>
                    <a:pt x="46" y="285"/>
                  </a:cubicBezTo>
                  <a:cubicBezTo>
                    <a:pt x="46" y="289"/>
                    <a:pt x="42" y="293"/>
                    <a:pt x="38" y="293"/>
                  </a:cubicBezTo>
                  <a:cubicBezTo>
                    <a:pt x="8" y="293"/>
                    <a:pt x="8" y="293"/>
                    <a:pt x="8" y="293"/>
                  </a:cubicBezTo>
                  <a:cubicBezTo>
                    <a:pt x="3" y="293"/>
                    <a:pt x="0" y="289"/>
                    <a:pt x="0" y="285"/>
                  </a:cubicBezTo>
                  <a:cubicBezTo>
                    <a:pt x="0" y="8"/>
                    <a:pt x="0" y="8"/>
                    <a:pt x="0" y="8"/>
                  </a:cubicBezTo>
                  <a:cubicBezTo>
                    <a:pt x="0" y="4"/>
                    <a:pt x="3" y="0"/>
                    <a:pt x="8"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1" name="Freeform 343">
              <a:extLst>
                <a:ext uri="{FF2B5EF4-FFF2-40B4-BE49-F238E27FC236}">
                  <a16:creationId xmlns:a16="http://schemas.microsoft.com/office/drawing/2014/main" id="{5D40853E-A098-0C41-9F75-158FDD3CB720}"/>
                </a:ext>
              </a:extLst>
            </p:cNvPr>
            <p:cNvSpPr>
              <a:spLocks/>
            </p:cNvSpPr>
            <p:nvPr/>
          </p:nvSpPr>
          <p:spPr bwMode="auto">
            <a:xfrm>
              <a:off x="697" y="2281"/>
              <a:ext cx="74" cy="83"/>
            </a:xfrm>
            <a:custGeom>
              <a:avLst/>
              <a:gdLst>
                <a:gd name="T0" fmla="*/ 0 w 74"/>
                <a:gd name="T1" fmla="*/ 62 h 83"/>
                <a:gd name="T2" fmla="*/ 45 w 74"/>
                <a:gd name="T3" fmla="*/ 83 h 83"/>
                <a:gd name="T4" fmla="*/ 74 w 74"/>
                <a:gd name="T5" fmla="*/ 22 h 83"/>
                <a:gd name="T6" fmla="*/ 31 w 74"/>
                <a:gd name="T7" fmla="*/ 0 h 83"/>
                <a:gd name="T8" fmla="*/ 0 w 74"/>
                <a:gd name="T9" fmla="*/ 62 h 83"/>
              </a:gdLst>
              <a:ahLst/>
              <a:cxnLst>
                <a:cxn ang="0">
                  <a:pos x="T0" y="T1"/>
                </a:cxn>
                <a:cxn ang="0">
                  <a:pos x="T2" y="T3"/>
                </a:cxn>
                <a:cxn ang="0">
                  <a:pos x="T4" y="T5"/>
                </a:cxn>
                <a:cxn ang="0">
                  <a:pos x="T6" y="T7"/>
                </a:cxn>
                <a:cxn ang="0">
                  <a:pos x="T8" y="T9"/>
                </a:cxn>
              </a:cxnLst>
              <a:rect l="0" t="0" r="r" b="b"/>
              <a:pathLst>
                <a:path w="74" h="83">
                  <a:moveTo>
                    <a:pt x="0" y="62"/>
                  </a:moveTo>
                  <a:lnTo>
                    <a:pt x="45" y="83"/>
                  </a:lnTo>
                  <a:lnTo>
                    <a:pt x="74" y="22"/>
                  </a:lnTo>
                  <a:lnTo>
                    <a:pt x="31" y="0"/>
                  </a:lnTo>
                  <a:lnTo>
                    <a:pt x="0" y="62"/>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2" name="Freeform 344">
              <a:extLst>
                <a:ext uri="{FF2B5EF4-FFF2-40B4-BE49-F238E27FC236}">
                  <a16:creationId xmlns:a16="http://schemas.microsoft.com/office/drawing/2014/main" id="{EA36CDAB-8599-FF4C-A342-D751F6E8D42D}"/>
                </a:ext>
              </a:extLst>
            </p:cNvPr>
            <p:cNvSpPr>
              <a:spLocks/>
            </p:cNvSpPr>
            <p:nvPr/>
          </p:nvSpPr>
          <p:spPr bwMode="auto">
            <a:xfrm>
              <a:off x="685" y="2303"/>
              <a:ext cx="76" cy="97"/>
            </a:xfrm>
            <a:custGeom>
              <a:avLst/>
              <a:gdLst>
                <a:gd name="T0" fmla="*/ 32 w 32"/>
                <a:gd name="T1" fmla="*/ 5 h 41"/>
                <a:gd name="T2" fmla="*/ 13 w 32"/>
                <a:gd name="T3" fmla="*/ 0 h 41"/>
                <a:gd name="T4" fmla="*/ 10 w 32"/>
                <a:gd name="T5" fmla="*/ 15 h 41"/>
                <a:gd name="T6" fmla="*/ 0 w 32"/>
                <a:gd name="T7" fmla="*/ 30 h 41"/>
                <a:gd name="T8" fmla="*/ 21 w 32"/>
                <a:gd name="T9" fmla="*/ 41 h 41"/>
                <a:gd name="T10" fmla="*/ 32 w 32"/>
                <a:gd name="T11" fmla="*/ 5 h 41"/>
              </a:gdLst>
              <a:ahLst/>
              <a:cxnLst>
                <a:cxn ang="0">
                  <a:pos x="T0" y="T1"/>
                </a:cxn>
                <a:cxn ang="0">
                  <a:pos x="T2" y="T3"/>
                </a:cxn>
                <a:cxn ang="0">
                  <a:pos x="T4" y="T5"/>
                </a:cxn>
                <a:cxn ang="0">
                  <a:pos x="T6" y="T7"/>
                </a:cxn>
                <a:cxn ang="0">
                  <a:pos x="T8" y="T9"/>
                </a:cxn>
                <a:cxn ang="0">
                  <a:pos x="T10" y="T11"/>
                </a:cxn>
              </a:cxnLst>
              <a:rect l="0" t="0" r="r" b="b"/>
              <a:pathLst>
                <a:path w="32" h="41">
                  <a:moveTo>
                    <a:pt x="32" y="5"/>
                  </a:moveTo>
                  <a:cubicBezTo>
                    <a:pt x="13" y="0"/>
                    <a:pt x="13" y="0"/>
                    <a:pt x="13" y="0"/>
                  </a:cubicBezTo>
                  <a:cubicBezTo>
                    <a:pt x="10" y="15"/>
                    <a:pt x="10" y="15"/>
                    <a:pt x="10" y="15"/>
                  </a:cubicBezTo>
                  <a:cubicBezTo>
                    <a:pt x="0" y="30"/>
                    <a:pt x="0" y="30"/>
                    <a:pt x="0" y="30"/>
                  </a:cubicBezTo>
                  <a:cubicBezTo>
                    <a:pt x="8" y="33"/>
                    <a:pt x="22" y="29"/>
                    <a:pt x="21" y="41"/>
                  </a:cubicBezTo>
                  <a:lnTo>
                    <a:pt x="32" y="5"/>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3" name="Freeform 345">
              <a:extLst>
                <a:ext uri="{FF2B5EF4-FFF2-40B4-BE49-F238E27FC236}">
                  <a16:creationId xmlns:a16="http://schemas.microsoft.com/office/drawing/2014/main" id="{A03C4D20-67B8-C044-BCB6-F5B9AE5D8743}"/>
                </a:ext>
              </a:extLst>
            </p:cNvPr>
            <p:cNvSpPr>
              <a:spLocks/>
            </p:cNvSpPr>
            <p:nvPr/>
          </p:nvSpPr>
          <p:spPr bwMode="auto">
            <a:xfrm>
              <a:off x="674" y="2305"/>
              <a:ext cx="87" cy="135"/>
            </a:xfrm>
            <a:custGeom>
              <a:avLst/>
              <a:gdLst>
                <a:gd name="T0" fmla="*/ 2 w 37"/>
                <a:gd name="T1" fmla="*/ 34 h 57"/>
                <a:gd name="T2" fmla="*/ 15 w 37"/>
                <a:gd name="T3" fmla="*/ 7 h 57"/>
                <a:gd name="T4" fmla="*/ 21 w 37"/>
                <a:gd name="T5" fmla="*/ 5 h 57"/>
                <a:gd name="T6" fmla="*/ 21 w 37"/>
                <a:gd name="T7" fmla="*/ 5 h 57"/>
                <a:gd name="T8" fmla="*/ 21 w 37"/>
                <a:gd name="T9" fmla="*/ 5 h 57"/>
                <a:gd name="T10" fmla="*/ 22 w 37"/>
                <a:gd name="T11" fmla="*/ 3 h 57"/>
                <a:gd name="T12" fmla="*/ 28 w 37"/>
                <a:gd name="T13" fmla="*/ 1 h 57"/>
                <a:gd name="T14" fmla="*/ 28 w 37"/>
                <a:gd name="T15" fmla="*/ 1 h 57"/>
                <a:gd name="T16" fmla="*/ 31 w 37"/>
                <a:gd name="T17" fmla="*/ 5 h 57"/>
                <a:gd name="T18" fmla="*/ 34 w 37"/>
                <a:gd name="T19" fmla="*/ 5 h 57"/>
                <a:gd name="T20" fmla="*/ 34 w 37"/>
                <a:gd name="T21" fmla="*/ 5 h 57"/>
                <a:gd name="T22" fmla="*/ 36 w 37"/>
                <a:gd name="T23" fmla="*/ 12 h 57"/>
                <a:gd name="T24" fmla="*/ 20 w 37"/>
                <a:gd name="T25" fmla="*/ 41 h 57"/>
                <a:gd name="T26" fmla="*/ 15 w 37"/>
                <a:gd name="T27" fmla="*/ 54 h 57"/>
                <a:gd name="T28" fmla="*/ 9 w 37"/>
                <a:gd name="T29" fmla="*/ 56 h 57"/>
                <a:gd name="T30" fmla="*/ 9 w 37"/>
                <a:gd name="T31" fmla="*/ 56 h 57"/>
                <a:gd name="T32" fmla="*/ 8 w 37"/>
                <a:gd name="T33" fmla="*/ 49 h 57"/>
                <a:gd name="T34" fmla="*/ 2 w 37"/>
                <a:gd name="T35" fmla="*/ 3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 h="57">
                  <a:moveTo>
                    <a:pt x="2" y="34"/>
                  </a:moveTo>
                  <a:cubicBezTo>
                    <a:pt x="15" y="7"/>
                    <a:pt x="15" y="7"/>
                    <a:pt x="15" y="7"/>
                  </a:cubicBezTo>
                  <a:cubicBezTo>
                    <a:pt x="16" y="5"/>
                    <a:pt x="18" y="4"/>
                    <a:pt x="21" y="5"/>
                  </a:cubicBezTo>
                  <a:cubicBezTo>
                    <a:pt x="21" y="5"/>
                    <a:pt x="21" y="5"/>
                    <a:pt x="21" y="5"/>
                  </a:cubicBezTo>
                  <a:cubicBezTo>
                    <a:pt x="21" y="5"/>
                    <a:pt x="21" y="5"/>
                    <a:pt x="21" y="5"/>
                  </a:cubicBezTo>
                  <a:cubicBezTo>
                    <a:pt x="22" y="3"/>
                    <a:pt x="22" y="3"/>
                    <a:pt x="22" y="3"/>
                  </a:cubicBezTo>
                  <a:cubicBezTo>
                    <a:pt x="23" y="1"/>
                    <a:pt x="26" y="0"/>
                    <a:pt x="28" y="1"/>
                  </a:cubicBezTo>
                  <a:cubicBezTo>
                    <a:pt x="28" y="1"/>
                    <a:pt x="28" y="1"/>
                    <a:pt x="28" y="1"/>
                  </a:cubicBezTo>
                  <a:cubicBezTo>
                    <a:pt x="30" y="2"/>
                    <a:pt x="31" y="3"/>
                    <a:pt x="31" y="5"/>
                  </a:cubicBezTo>
                  <a:cubicBezTo>
                    <a:pt x="32" y="5"/>
                    <a:pt x="33" y="5"/>
                    <a:pt x="34" y="5"/>
                  </a:cubicBezTo>
                  <a:cubicBezTo>
                    <a:pt x="34" y="5"/>
                    <a:pt x="34" y="5"/>
                    <a:pt x="34" y="5"/>
                  </a:cubicBezTo>
                  <a:cubicBezTo>
                    <a:pt x="36" y="6"/>
                    <a:pt x="37" y="9"/>
                    <a:pt x="36" y="12"/>
                  </a:cubicBezTo>
                  <a:cubicBezTo>
                    <a:pt x="20" y="41"/>
                    <a:pt x="20" y="41"/>
                    <a:pt x="20" y="41"/>
                  </a:cubicBezTo>
                  <a:cubicBezTo>
                    <a:pt x="15" y="54"/>
                    <a:pt x="15" y="54"/>
                    <a:pt x="15" y="54"/>
                  </a:cubicBezTo>
                  <a:cubicBezTo>
                    <a:pt x="14" y="56"/>
                    <a:pt x="11" y="57"/>
                    <a:pt x="9" y="56"/>
                  </a:cubicBezTo>
                  <a:cubicBezTo>
                    <a:pt x="9" y="56"/>
                    <a:pt x="9" y="56"/>
                    <a:pt x="9" y="56"/>
                  </a:cubicBezTo>
                  <a:cubicBezTo>
                    <a:pt x="7" y="55"/>
                    <a:pt x="7" y="51"/>
                    <a:pt x="8" y="49"/>
                  </a:cubicBezTo>
                  <a:cubicBezTo>
                    <a:pt x="7" y="47"/>
                    <a:pt x="0" y="40"/>
                    <a:pt x="2" y="34"/>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4" name="Freeform 346">
              <a:extLst>
                <a:ext uri="{FF2B5EF4-FFF2-40B4-BE49-F238E27FC236}">
                  <a16:creationId xmlns:a16="http://schemas.microsoft.com/office/drawing/2014/main" id="{147126E6-20A3-1C44-8407-7463DD597B51}"/>
                </a:ext>
              </a:extLst>
            </p:cNvPr>
            <p:cNvSpPr>
              <a:spLocks/>
            </p:cNvSpPr>
            <p:nvPr/>
          </p:nvSpPr>
          <p:spPr bwMode="auto">
            <a:xfrm>
              <a:off x="690" y="2397"/>
              <a:ext cx="29" cy="79"/>
            </a:xfrm>
            <a:custGeom>
              <a:avLst/>
              <a:gdLst>
                <a:gd name="T0" fmla="*/ 3 w 12"/>
                <a:gd name="T1" fmla="*/ 33 h 33"/>
                <a:gd name="T2" fmla="*/ 3 w 12"/>
                <a:gd name="T3" fmla="*/ 33 h 33"/>
                <a:gd name="T4" fmla="*/ 0 w 12"/>
                <a:gd name="T5" fmla="*/ 29 h 33"/>
                <a:gd name="T6" fmla="*/ 5 w 12"/>
                <a:gd name="T7" fmla="*/ 1 h 33"/>
                <a:gd name="T8" fmla="*/ 5 w 12"/>
                <a:gd name="T9" fmla="*/ 0 h 33"/>
                <a:gd name="T10" fmla="*/ 12 w 12"/>
                <a:gd name="T11" fmla="*/ 5 h 33"/>
                <a:gd name="T12" fmla="*/ 6 w 12"/>
                <a:gd name="T13" fmla="*/ 30 h 33"/>
                <a:gd name="T14" fmla="*/ 3 w 12"/>
                <a:gd name="T15" fmla="*/ 33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33">
                  <a:moveTo>
                    <a:pt x="3" y="33"/>
                  </a:moveTo>
                  <a:cubicBezTo>
                    <a:pt x="3" y="33"/>
                    <a:pt x="3" y="33"/>
                    <a:pt x="3" y="33"/>
                  </a:cubicBezTo>
                  <a:cubicBezTo>
                    <a:pt x="1" y="32"/>
                    <a:pt x="0" y="31"/>
                    <a:pt x="0" y="29"/>
                  </a:cubicBezTo>
                  <a:cubicBezTo>
                    <a:pt x="5" y="1"/>
                    <a:pt x="5" y="1"/>
                    <a:pt x="5" y="1"/>
                  </a:cubicBezTo>
                  <a:cubicBezTo>
                    <a:pt x="5" y="0"/>
                    <a:pt x="5" y="0"/>
                    <a:pt x="5" y="0"/>
                  </a:cubicBezTo>
                  <a:cubicBezTo>
                    <a:pt x="12" y="5"/>
                    <a:pt x="12" y="5"/>
                    <a:pt x="12" y="5"/>
                  </a:cubicBezTo>
                  <a:cubicBezTo>
                    <a:pt x="6" y="30"/>
                    <a:pt x="6" y="30"/>
                    <a:pt x="6" y="30"/>
                  </a:cubicBezTo>
                  <a:cubicBezTo>
                    <a:pt x="6" y="32"/>
                    <a:pt x="4" y="33"/>
                    <a:pt x="3" y="33"/>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5" name="Freeform 347">
              <a:extLst>
                <a:ext uri="{FF2B5EF4-FFF2-40B4-BE49-F238E27FC236}">
                  <a16:creationId xmlns:a16="http://schemas.microsoft.com/office/drawing/2014/main" id="{E0E8D092-B7E0-F749-A14C-B6EE42415BEF}"/>
                </a:ext>
              </a:extLst>
            </p:cNvPr>
            <p:cNvSpPr>
              <a:spLocks/>
            </p:cNvSpPr>
            <p:nvPr/>
          </p:nvSpPr>
          <p:spPr bwMode="auto">
            <a:xfrm>
              <a:off x="709" y="2324"/>
              <a:ext cx="48" cy="107"/>
            </a:xfrm>
            <a:custGeom>
              <a:avLst/>
              <a:gdLst>
                <a:gd name="T0" fmla="*/ 14 w 20"/>
                <a:gd name="T1" fmla="*/ 45 h 45"/>
                <a:gd name="T2" fmla="*/ 14 w 20"/>
                <a:gd name="T3" fmla="*/ 45 h 45"/>
                <a:gd name="T4" fmla="*/ 10 w 20"/>
                <a:gd name="T5" fmla="*/ 41 h 45"/>
                <a:gd name="T6" fmla="*/ 11 w 20"/>
                <a:gd name="T7" fmla="*/ 30 h 45"/>
                <a:gd name="T8" fmla="*/ 6 w 20"/>
                <a:gd name="T9" fmla="*/ 31 h 45"/>
                <a:gd name="T10" fmla="*/ 0 w 20"/>
                <a:gd name="T11" fmla="*/ 8 h 45"/>
                <a:gd name="T12" fmla="*/ 11 w 20"/>
                <a:gd name="T13" fmla="*/ 0 h 45"/>
                <a:gd name="T14" fmla="*/ 16 w 20"/>
                <a:gd name="T15" fmla="*/ 10 h 45"/>
                <a:gd name="T16" fmla="*/ 20 w 20"/>
                <a:gd name="T17" fmla="*/ 19 h 45"/>
                <a:gd name="T18" fmla="*/ 18 w 20"/>
                <a:gd name="T19" fmla="*/ 42 h 45"/>
                <a:gd name="T20" fmla="*/ 14 w 20"/>
                <a:gd name="T21" fmla="*/ 4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45">
                  <a:moveTo>
                    <a:pt x="14" y="45"/>
                  </a:moveTo>
                  <a:cubicBezTo>
                    <a:pt x="14" y="45"/>
                    <a:pt x="14" y="45"/>
                    <a:pt x="14" y="45"/>
                  </a:cubicBezTo>
                  <a:cubicBezTo>
                    <a:pt x="12" y="45"/>
                    <a:pt x="10" y="43"/>
                    <a:pt x="10" y="41"/>
                  </a:cubicBezTo>
                  <a:cubicBezTo>
                    <a:pt x="11" y="30"/>
                    <a:pt x="11" y="30"/>
                    <a:pt x="11" y="30"/>
                  </a:cubicBezTo>
                  <a:cubicBezTo>
                    <a:pt x="12" y="26"/>
                    <a:pt x="8" y="27"/>
                    <a:pt x="6" y="31"/>
                  </a:cubicBezTo>
                  <a:cubicBezTo>
                    <a:pt x="0" y="8"/>
                    <a:pt x="0" y="8"/>
                    <a:pt x="0" y="8"/>
                  </a:cubicBezTo>
                  <a:cubicBezTo>
                    <a:pt x="11" y="0"/>
                    <a:pt x="11" y="0"/>
                    <a:pt x="11" y="0"/>
                  </a:cubicBezTo>
                  <a:cubicBezTo>
                    <a:pt x="16" y="10"/>
                    <a:pt x="16" y="10"/>
                    <a:pt x="16" y="10"/>
                  </a:cubicBezTo>
                  <a:cubicBezTo>
                    <a:pt x="19" y="11"/>
                    <a:pt x="20" y="16"/>
                    <a:pt x="20" y="19"/>
                  </a:cubicBezTo>
                  <a:cubicBezTo>
                    <a:pt x="18" y="42"/>
                    <a:pt x="18" y="42"/>
                    <a:pt x="18" y="42"/>
                  </a:cubicBezTo>
                  <a:cubicBezTo>
                    <a:pt x="17" y="44"/>
                    <a:pt x="16" y="45"/>
                    <a:pt x="14" y="45"/>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6" name="Freeform 348">
              <a:extLst>
                <a:ext uri="{FF2B5EF4-FFF2-40B4-BE49-F238E27FC236}">
                  <a16:creationId xmlns:a16="http://schemas.microsoft.com/office/drawing/2014/main" id="{468B3028-55EA-534D-81D0-7AADAAB20AE5}"/>
                </a:ext>
              </a:extLst>
            </p:cNvPr>
            <p:cNvSpPr>
              <a:spLocks/>
            </p:cNvSpPr>
            <p:nvPr/>
          </p:nvSpPr>
          <p:spPr bwMode="auto">
            <a:xfrm>
              <a:off x="681" y="2386"/>
              <a:ext cx="23" cy="75"/>
            </a:xfrm>
            <a:custGeom>
              <a:avLst/>
              <a:gdLst>
                <a:gd name="T0" fmla="*/ 7 w 10"/>
                <a:gd name="T1" fmla="*/ 32 h 32"/>
                <a:gd name="T2" fmla="*/ 7 w 10"/>
                <a:gd name="T3" fmla="*/ 32 h 32"/>
                <a:gd name="T4" fmla="*/ 3 w 10"/>
                <a:gd name="T5" fmla="*/ 29 h 32"/>
                <a:gd name="T6" fmla="*/ 1 w 10"/>
                <a:gd name="T7" fmla="*/ 1 h 32"/>
                <a:gd name="T8" fmla="*/ 0 w 10"/>
                <a:gd name="T9" fmla="*/ 0 h 32"/>
                <a:gd name="T10" fmla="*/ 8 w 10"/>
                <a:gd name="T11" fmla="*/ 3 h 32"/>
                <a:gd name="T12" fmla="*/ 10 w 10"/>
                <a:gd name="T13" fmla="*/ 28 h 32"/>
                <a:gd name="T14" fmla="*/ 7 w 10"/>
                <a:gd name="T15" fmla="*/ 32 h 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32">
                  <a:moveTo>
                    <a:pt x="7" y="32"/>
                  </a:moveTo>
                  <a:cubicBezTo>
                    <a:pt x="7" y="32"/>
                    <a:pt x="7" y="32"/>
                    <a:pt x="7" y="32"/>
                  </a:cubicBezTo>
                  <a:cubicBezTo>
                    <a:pt x="5" y="32"/>
                    <a:pt x="4" y="31"/>
                    <a:pt x="3" y="29"/>
                  </a:cubicBezTo>
                  <a:cubicBezTo>
                    <a:pt x="1" y="1"/>
                    <a:pt x="1" y="1"/>
                    <a:pt x="1" y="1"/>
                  </a:cubicBezTo>
                  <a:cubicBezTo>
                    <a:pt x="0" y="0"/>
                    <a:pt x="0" y="0"/>
                    <a:pt x="0" y="0"/>
                  </a:cubicBezTo>
                  <a:cubicBezTo>
                    <a:pt x="8" y="3"/>
                    <a:pt x="8" y="3"/>
                    <a:pt x="8" y="3"/>
                  </a:cubicBezTo>
                  <a:cubicBezTo>
                    <a:pt x="10" y="28"/>
                    <a:pt x="10" y="28"/>
                    <a:pt x="10" y="28"/>
                  </a:cubicBezTo>
                  <a:cubicBezTo>
                    <a:pt x="10" y="30"/>
                    <a:pt x="9" y="32"/>
                    <a:pt x="7" y="32"/>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7" name="Freeform 349">
              <a:extLst>
                <a:ext uri="{FF2B5EF4-FFF2-40B4-BE49-F238E27FC236}">
                  <a16:creationId xmlns:a16="http://schemas.microsoft.com/office/drawing/2014/main" id="{A5381AA5-FBE0-9A46-8017-C92ABEFA9C5F}"/>
                </a:ext>
              </a:extLst>
            </p:cNvPr>
            <p:cNvSpPr>
              <a:spLocks/>
            </p:cNvSpPr>
            <p:nvPr/>
          </p:nvSpPr>
          <p:spPr bwMode="auto">
            <a:xfrm>
              <a:off x="678" y="2397"/>
              <a:ext cx="38" cy="67"/>
            </a:xfrm>
            <a:custGeom>
              <a:avLst/>
              <a:gdLst>
                <a:gd name="T0" fmla="*/ 13 w 16"/>
                <a:gd name="T1" fmla="*/ 27 h 28"/>
                <a:gd name="T2" fmla="*/ 13 w 16"/>
                <a:gd name="T3" fmla="*/ 27 h 28"/>
                <a:gd name="T4" fmla="*/ 9 w 16"/>
                <a:gd name="T5" fmla="*/ 26 h 28"/>
                <a:gd name="T6" fmla="*/ 0 w 16"/>
                <a:gd name="T7" fmla="*/ 0 h 28"/>
                <a:gd name="T8" fmla="*/ 7 w 16"/>
                <a:gd name="T9" fmla="*/ 4 h 28"/>
                <a:gd name="T10" fmla="*/ 15 w 16"/>
                <a:gd name="T11" fmla="*/ 23 h 28"/>
                <a:gd name="T12" fmla="*/ 13 w 16"/>
                <a:gd name="T13" fmla="*/ 27 h 28"/>
              </a:gdLst>
              <a:ahLst/>
              <a:cxnLst>
                <a:cxn ang="0">
                  <a:pos x="T0" y="T1"/>
                </a:cxn>
                <a:cxn ang="0">
                  <a:pos x="T2" y="T3"/>
                </a:cxn>
                <a:cxn ang="0">
                  <a:pos x="T4" y="T5"/>
                </a:cxn>
                <a:cxn ang="0">
                  <a:pos x="T6" y="T7"/>
                </a:cxn>
                <a:cxn ang="0">
                  <a:pos x="T8" y="T9"/>
                </a:cxn>
                <a:cxn ang="0">
                  <a:pos x="T10" y="T11"/>
                </a:cxn>
                <a:cxn ang="0">
                  <a:pos x="T12" y="T13"/>
                </a:cxn>
              </a:cxnLst>
              <a:rect l="0" t="0" r="r" b="b"/>
              <a:pathLst>
                <a:path w="16" h="28">
                  <a:moveTo>
                    <a:pt x="13" y="27"/>
                  </a:moveTo>
                  <a:cubicBezTo>
                    <a:pt x="13" y="27"/>
                    <a:pt x="13" y="27"/>
                    <a:pt x="13" y="27"/>
                  </a:cubicBezTo>
                  <a:cubicBezTo>
                    <a:pt x="11" y="28"/>
                    <a:pt x="9" y="27"/>
                    <a:pt x="9" y="26"/>
                  </a:cubicBezTo>
                  <a:cubicBezTo>
                    <a:pt x="0" y="0"/>
                    <a:pt x="0" y="0"/>
                    <a:pt x="0" y="0"/>
                  </a:cubicBezTo>
                  <a:cubicBezTo>
                    <a:pt x="7" y="4"/>
                    <a:pt x="7" y="4"/>
                    <a:pt x="7" y="4"/>
                  </a:cubicBezTo>
                  <a:cubicBezTo>
                    <a:pt x="15" y="23"/>
                    <a:pt x="15" y="23"/>
                    <a:pt x="15" y="23"/>
                  </a:cubicBezTo>
                  <a:cubicBezTo>
                    <a:pt x="16" y="25"/>
                    <a:pt x="15" y="27"/>
                    <a:pt x="13" y="27"/>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8" name="Freeform 350">
              <a:extLst>
                <a:ext uri="{FF2B5EF4-FFF2-40B4-BE49-F238E27FC236}">
                  <a16:creationId xmlns:a16="http://schemas.microsoft.com/office/drawing/2014/main" id="{A1061A01-0544-3448-A5A1-C444D05E2C2D}"/>
                </a:ext>
              </a:extLst>
            </p:cNvPr>
            <p:cNvSpPr>
              <a:spLocks/>
            </p:cNvSpPr>
            <p:nvPr/>
          </p:nvSpPr>
          <p:spPr bwMode="auto">
            <a:xfrm>
              <a:off x="683" y="2333"/>
              <a:ext cx="83" cy="38"/>
            </a:xfrm>
            <a:custGeom>
              <a:avLst/>
              <a:gdLst>
                <a:gd name="T0" fmla="*/ 0 w 83"/>
                <a:gd name="T1" fmla="*/ 19 h 38"/>
                <a:gd name="T2" fmla="*/ 78 w 83"/>
                <a:gd name="T3" fmla="*/ 38 h 38"/>
                <a:gd name="T4" fmla="*/ 83 w 83"/>
                <a:gd name="T5" fmla="*/ 19 h 38"/>
                <a:gd name="T6" fmla="*/ 5 w 83"/>
                <a:gd name="T7" fmla="*/ 0 h 38"/>
                <a:gd name="T8" fmla="*/ 0 w 83"/>
                <a:gd name="T9" fmla="*/ 19 h 38"/>
              </a:gdLst>
              <a:ahLst/>
              <a:cxnLst>
                <a:cxn ang="0">
                  <a:pos x="T0" y="T1"/>
                </a:cxn>
                <a:cxn ang="0">
                  <a:pos x="T2" y="T3"/>
                </a:cxn>
                <a:cxn ang="0">
                  <a:pos x="T4" y="T5"/>
                </a:cxn>
                <a:cxn ang="0">
                  <a:pos x="T6" y="T7"/>
                </a:cxn>
                <a:cxn ang="0">
                  <a:pos x="T8" y="T9"/>
                </a:cxn>
              </a:cxnLst>
              <a:rect l="0" t="0" r="r" b="b"/>
              <a:pathLst>
                <a:path w="83" h="38">
                  <a:moveTo>
                    <a:pt x="0" y="19"/>
                  </a:moveTo>
                  <a:lnTo>
                    <a:pt x="78" y="38"/>
                  </a:lnTo>
                  <a:lnTo>
                    <a:pt x="83" y="19"/>
                  </a:lnTo>
                  <a:lnTo>
                    <a:pt x="5"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59" name="Freeform 351">
              <a:extLst>
                <a:ext uri="{FF2B5EF4-FFF2-40B4-BE49-F238E27FC236}">
                  <a16:creationId xmlns:a16="http://schemas.microsoft.com/office/drawing/2014/main" id="{16DB9B7A-D617-E042-95D8-371FA644CA96}"/>
                </a:ext>
              </a:extLst>
            </p:cNvPr>
            <p:cNvSpPr>
              <a:spLocks/>
            </p:cNvSpPr>
            <p:nvPr/>
          </p:nvSpPr>
          <p:spPr bwMode="auto">
            <a:xfrm>
              <a:off x="683" y="1926"/>
              <a:ext cx="176" cy="431"/>
            </a:xfrm>
            <a:custGeom>
              <a:avLst/>
              <a:gdLst>
                <a:gd name="T0" fmla="*/ 74 w 74"/>
                <a:gd name="T1" fmla="*/ 25 h 182"/>
                <a:gd name="T2" fmla="*/ 52 w 74"/>
                <a:gd name="T3" fmla="*/ 0 h 182"/>
                <a:gd name="T4" fmla="*/ 34 w 74"/>
                <a:gd name="T5" fmla="*/ 30 h 182"/>
                <a:gd name="T6" fmla="*/ 0 w 74"/>
                <a:gd name="T7" fmla="*/ 174 h 182"/>
                <a:gd name="T8" fmla="*/ 0 w 74"/>
                <a:gd name="T9" fmla="*/ 174 h 182"/>
                <a:gd name="T10" fmla="*/ 36 w 74"/>
                <a:gd name="T11" fmla="*/ 182 h 182"/>
                <a:gd name="T12" fmla="*/ 36 w 74"/>
                <a:gd name="T13" fmla="*/ 182 h 182"/>
                <a:gd name="T14" fmla="*/ 74 w 74"/>
                <a:gd name="T15" fmla="*/ 25 h 182"/>
                <a:gd name="T16" fmla="*/ 74 w 74"/>
                <a:gd name="T17" fmla="*/ 25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82">
                  <a:moveTo>
                    <a:pt x="74" y="25"/>
                  </a:moveTo>
                  <a:cubicBezTo>
                    <a:pt x="52" y="0"/>
                    <a:pt x="52" y="0"/>
                    <a:pt x="52" y="0"/>
                  </a:cubicBezTo>
                  <a:cubicBezTo>
                    <a:pt x="42" y="7"/>
                    <a:pt x="36" y="24"/>
                    <a:pt x="34" y="30"/>
                  </a:cubicBezTo>
                  <a:cubicBezTo>
                    <a:pt x="0" y="174"/>
                    <a:pt x="0" y="174"/>
                    <a:pt x="0" y="174"/>
                  </a:cubicBezTo>
                  <a:cubicBezTo>
                    <a:pt x="0" y="174"/>
                    <a:pt x="0" y="174"/>
                    <a:pt x="0" y="174"/>
                  </a:cubicBezTo>
                  <a:cubicBezTo>
                    <a:pt x="36" y="182"/>
                    <a:pt x="36" y="182"/>
                    <a:pt x="36" y="182"/>
                  </a:cubicBezTo>
                  <a:cubicBezTo>
                    <a:pt x="36" y="182"/>
                    <a:pt x="36" y="182"/>
                    <a:pt x="36" y="182"/>
                  </a:cubicBezTo>
                  <a:cubicBezTo>
                    <a:pt x="74" y="25"/>
                    <a:pt x="74" y="25"/>
                    <a:pt x="74" y="25"/>
                  </a:cubicBezTo>
                  <a:cubicBezTo>
                    <a:pt x="74" y="25"/>
                    <a:pt x="74" y="25"/>
                    <a:pt x="74" y="25"/>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0" name="Freeform 352">
              <a:extLst>
                <a:ext uri="{FF2B5EF4-FFF2-40B4-BE49-F238E27FC236}">
                  <a16:creationId xmlns:a16="http://schemas.microsoft.com/office/drawing/2014/main" id="{62169B81-8918-8F40-95CF-8340388C5A53}"/>
                </a:ext>
              </a:extLst>
            </p:cNvPr>
            <p:cNvSpPr>
              <a:spLocks/>
            </p:cNvSpPr>
            <p:nvPr/>
          </p:nvSpPr>
          <p:spPr bwMode="auto">
            <a:xfrm>
              <a:off x="1381" y="1810"/>
              <a:ext cx="33" cy="80"/>
            </a:xfrm>
            <a:custGeom>
              <a:avLst/>
              <a:gdLst>
                <a:gd name="T0" fmla="*/ 33 w 33"/>
                <a:gd name="T1" fmla="*/ 78 h 80"/>
                <a:gd name="T2" fmla="*/ 19 w 33"/>
                <a:gd name="T3" fmla="*/ 0 h 80"/>
                <a:gd name="T4" fmla="*/ 0 w 33"/>
                <a:gd name="T5" fmla="*/ 2 h 80"/>
                <a:gd name="T6" fmla="*/ 14 w 33"/>
                <a:gd name="T7" fmla="*/ 80 h 80"/>
                <a:gd name="T8" fmla="*/ 33 w 33"/>
                <a:gd name="T9" fmla="*/ 78 h 80"/>
              </a:gdLst>
              <a:ahLst/>
              <a:cxnLst>
                <a:cxn ang="0">
                  <a:pos x="T0" y="T1"/>
                </a:cxn>
                <a:cxn ang="0">
                  <a:pos x="T2" y="T3"/>
                </a:cxn>
                <a:cxn ang="0">
                  <a:pos x="T4" y="T5"/>
                </a:cxn>
                <a:cxn ang="0">
                  <a:pos x="T6" y="T7"/>
                </a:cxn>
                <a:cxn ang="0">
                  <a:pos x="T8" y="T9"/>
                </a:cxn>
              </a:cxnLst>
              <a:rect l="0" t="0" r="r" b="b"/>
              <a:pathLst>
                <a:path w="33" h="80">
                  <a:moveTo>
                    <a:pt x="33" y="78"/>
                  </a:moveTo>
                  <a:lnTo>
                    <a:pt x="19" y="0"/>
                  </a:lnTo>
                  <a:lnTo>
                    <a:pt x="0" y="2"/>
                  </a:lnTo>
                  <a:lnTo>
                    <a:pt x="14" y="80"/>
                  </a:lnTo>
                  <a:lnTo>
                    <a:pt x="33" y="7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1" name="Freeform 353">
              <a:extLst>
                <a:ext uri="{FF2B5EF4-FFF2-40B4-BE49-F238E27FC236}">
                  <a16:creationId xmlns:a16="http://schemas.microsoft.com/office/drawing/2014/main" id="{15347D23-D25C-AF40-A596-338D1E710E77}"/>
                </a:ext>
              </a:extLst>
            </p:cNvPr>
            <p:cNvSpPr>
              <a:spLocks/>
            </p:cNvSpPr>
            <p:nvPr/>
          </p:nvSpPr>
          <p:spPr bwMode="auto">
            <a:xfrm>
              <a:off x="1374" y="1807"/>
              <a:ext cx="47" cy="85"/>
            </a:xfrm>
            <a:custGeom>
              <a:avLst/>
              <a:gdLst>
                <a:gd name="T0" fmla="*/ 0 w 47"/>
                <a:gd name="T1" fmla="*/ 7 h 85"/>
                <a:gd name="T2" fmla="*/ 14 w 47"/>
                <a:gd name="T3" fmla="*/ 85 h 85"/>
                <a:gd name="T4" fmla="*/ 47 w 47"/>
                <a:gd name="T5" fmla="*/ 78 h 85"/>
                <a:gd name="T6" fmla="*/ 33 w 47"/>
                <a:gd name="T7" fmla="*/ 0 h 85"/>
                <a:gd name="T8" fmla="*/ 0 w 47"/>
                <a:gd name="T9" fmla="*/ 7 h 85"/>
              </a:gdLst>
              <a:ahLst/>
              <a:cxnLst>
                <a:cxn ang="0">
                  <a:pos x="T0" y="T1"/>
                </a:cxn>
                <a:cxn ang="0">
                  <a:pos x="T2" y="T3"/>
                </a:cxn>
                <a:cxn ang="0">
                  <a:pos x="T4" y="T5"/>
                </a:cxn>
                <a:cxn ang="0">
                  <a:pos x="T6" y="T7"/>
                </a:cxn>
                <a:cxn ang="0">
                  <a:pos x="T8" y="T9"/>
                </a:cxn>
              </a:cxnLst>
              <a:rect l="0" t="0" r="r" b="b"/>
              <a:pathLst>
                <a:path w="47" h="85">
                  <a:moveTo>
                    <a:pt x="0" y="7"/>
                  </a:moveTo>
                  <a:lnTo>
                    <a:pt x="14" y="85"/>
                  </a:lnTo>
                  <a:lnTo>
                    <a:pt x="47" y="78"/>
                  </a:lnTo>
                  <a:lnTo>
                    <a:pt x="33" y="0"/>
                  </a:lnTo>
                  <a:lnTo>
                    <a:pt x="0"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2" name="Freeform 354">
              <a:extLst>
                <a:ext uri="{FF2B5EF4-FFF2-40B4-BE49-F238E27FC236}">
                  <a16:creationId xmlns:a16="http://schemas.microsoft.com/office/drawing/2014/main" id="{7717DF13-0DE9-EA47-94E3-48AF9664BC93}"/>
                </a:ext>
              </a:extLst>
            </p:cNvPr>
            <p:cNvSpPr>
              <a:spLocks/>
            </p:cNvSpPr>
            <p:nvPr/>
          </p:nvSpPr>
          <p:spPr bwMode="auto">
            <a:xfrm>
              <a:off x="1369" y="1850"/>
              <a:ext cx="57" cy="47"/>
            </a:xfrm>
            <a:custGeom>
              <a:avLst/>
              <a:gdLst>
                <a:gd name="T0" fmla="*/ 24 w 24"/>
                <a:gd name="T1" fmla="*/ 7 h 20"/>
                <a:gd name="T2" fmla="*/ 5 w 24"/>
                <a:gd name="T3" fmla="*/ 20 h 20"/>
                <a:gd name="T4" fmla="*/ 0 w 24"/>
                <a:gd name="T5" fmla="*/ 12 h 20"/>
                <a:gd name="T6" fmla="*/ 20 w 24"/>
                <a:gd name="T7" fmla="*/ 0 h 20"/>
                <a:gd name="T8" fmla="*/ 23 w 24"/>
                <a:gd name="T9" fmla="*/ 0 h 20"/>
                <a:gd name="T10" fmla="*/ 24 w 24"/>
                <a:gd name="T11" fmla="*/ 7 h 20"/>
              </a:gdLst>
              <a:ahLst/>
              <a:cxnLst>
                <a:cxn ang="0">
                  <a:pos x="T0" y="T1"/>
                </a:cxn>
                <a:cxn ang="0">
                  <a:pos x="T2" y="T3"/>
                </a:cxn>
                <a:cxn ang="0">
                  <a:pos x="T4" y="T5"/>
                </a:cxn>
                <a:cxn ang="0">
                  <a:pos x="T6" y="T7"/>
                </a:cxn>
                <a:cxn ang="0">
                  <a:pos x="T8" y="T9"/>
                </a:cxn>
                <a:cxn ang="0">
                  <a:pos x="T10" y="T11"/>
                </a:cxn>
              </a:cxnLst>
              <a:rect l="0" t="0" r="r" b="b"/>
              <a:pathLst>
                <a:path w="24" h="20">
                  <a:moveTo>
                    <a:pt x="24" y="7"/>
                  </a:moveTo>
                  <a:cubicBezTo>
                    <a:pt x="5" y="20"/>
                    <a:pt x="5" y="20"/>
                    <a:pt x="5" y="20"/>
                  </a:cubicBezTo>
                  <a:cubicBezTo>
                    <a:pt x="0" y="12"/>
                    <a:pt x="0" y="12"/>
                    <a:pt x="0" y="12"/>
                  </a:cubicBezTo>
                  <a:cubicBezTo>
                    <a:pt x="20" y="0"/>
                    <a:pt x="20" y="0"/>
                    <a:pt x="20" y="0"/>
                  </a:cubicBezTo>
                  <a:cubicBezTo>
                    <a:pt x="21" y="1"/>
                    <a:pt x="22" y="0"/>
                    <a:pt x="23" y="0"/>
                  </a:cubicBezTo>
                  <a:lnTo>
                    <a:pt x="24" y="7"/>
                  </a:ln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3" name="Freeform 355">
              <a:extLst>
                <a:ext uri="{FF2B5EF4-FFF2-40B4-BE49-F238E27FC236}">
                  <a16:creationId xmlns:a16="http://schemas.microsoft.com/office/drawing/2014/main" id="{F9647E91-5A21-1F43-8733-E6486ED74F33}"/>
                </a:ext>
              </a:extLst>
            </p:cNvPr>
            <p:cNvSpPr>
              <a:spLocks/>
            </p:cNvSpPr>
            <p:nvPr/>
          </p:nvSpPr>
          <p:spPr bwMode="auto">
            <a:xfrm>
              <a:off x="1011" y="1807"/>
              <a:ext cx="393" cy="157"/>
            </a:xfrm>
            <a:custGeom>
              <a:avLst/>
              <a:gdLst>
                <a:gd name="T0" fmla="*/ 7 w 166"/>
                <a:gd name="T1" fmla="*/ 66 h 66"/>
                <a:gd name="T2" fmla="*/ 0 w 166"/>
                <a:gd name="T3" fmla="*/ 30 h 66"/>
                <a:gd name="T4" fmla="*/ 0 w 166"/>
                <a:gd name="T5" fmla="*/ 30 h 66"/>
                <a:gd name="T6" fmla="*/ 159 w 166"/>
                <a:gd name="T7" fmla="*/ 0 h 66"/>
                <a:gd name="T8" fmla="*/ 159 w 166"/>
                <a:gd name="T9" fmla="*/ 0 h 66"/>
                <a:gd name="T10" fmla="*/ 166 w 166"/>
                <a:gd name="T11" fmla="*/ 36 h 66"/>
                <a:gd name="T12" fmla="*/ 166 w 166"/>
                <a:gd name="T13" fmla="*/ 36 h 66"/>
                <a:gd name="T14" fmla="*/ 7 w 166"/>
                <a:gd name="T15" fmla="*/ 66 h 66"/>
                <a:gd name="T16" fmla="*/ 7 w 166"/>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66">
                  <a:moveTo>
                    <a:pt x="7" y="66"/>
                  </a:moveTo>
                  <a:cubicBezTo>
                    <a:pt x="0" y="30"/>
                    <a:pt x="0" y="30"/>
                    <a:pt x="0" y="30"/>
                  </a:cubicBezTo>
                  <a:cubicBezTo>
                    <a:pt x="0" y="30"/>
                    <a:pt x="0" y="30"/>
                    <a:pt x="0" y="30"/>
                  </a:cubicBezTo>
                  <a:cubicBezTo>
                    <a:pt x="159" y="0"/>
                    <a:pt x="159" y="0"/>
                    <a:pt x="159" y="0"/>
                  </a:cubicBezTo>
                  <a:cubicBezTo>
                    <a:pt x="159" y="0"/>
                    <a:pt x="159" y="0"/>
                    <a:pt x="159" y="0"/>
                  </a:cubicBezTo>
                  <a:cubicBezTo>
                    <a:pt x="166" y="36"/>
                    <a:pt x="166" y="36"/>
                    <a:pt x="166" y="36"/>
                  </a:cubicBezTo>
                  <a:cubicBezTo>
                    <a:pt x="166" y="36"/>
                    <a:pt x="166" y="36"/>
                    <a:pt x="166" y="36"/>
                  </a:cubicBezTo>
                  <a:cubicBezTo>
                    <a:pt x="7" y="66"/>
                    <a:pt x="7" y="66"/>
                    <a:pt x="7" y="66"/>
                  </a:cubicBezTo>
                  <a:cubicBezTo>
                    <a:pt x="7" y="66"/>
                    <a:pt x="7" y="66"/>
                    <a:pt x="7" y="66"/>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4" name="Freeform 356">
              <a:extLst>
                <a:ext uri="{FF2B5EF4-FFF2-40B4-BE49-F238E27FC236}">
                  <a16:creationId xmlns:a16="http://schemas.microsoft.com/office/drawing/2014/main" id="{B8F1512D-8E2A-E64B-B00F-9C501A6F584C}"/>
                </a:ext>
              </a:extLst>
            </p:cNvPr>
            <p:cNvSpPr>
              <a:spLocks/>
            </p:cNvSpPr>
            <p:nvPr/>
          </p:nvSpPr>
          <p:spPr bwMode="auto">
            <a:xfrm>
              <a:off x="769" y="1857"/>
              <a:ext cx="327" cy="547"/>
            </a:xfrm>
            <a:custGeom>
              <a:avLst/>
              <a:gdLst>
                <a:gd name="T0" fmla="*/ 135 w 138"/>
                <a:gd name="T1" fmla="*/ 196 h 231"/>
                <a:gd name="T2" fmla="*/ 26 w 138"/>
                <a:gd name="T3" fmla="*/ 220 h 231"/>
                <a:gd name="T4" fmla="*/ 21 w 138"/>
                <a:gd name="T5" fmla="*/ 94 h 231"/>
                <a:gd name="T6" fmla="*/ 5 w 138"/>
                <a:gd name="T7" fmla="*/ 41 h 231"/>
                <a:gd name="T8" fmla="*/ 64 w 138"/>
                <a:gd name="T9" fmla="*/ 0 h 231"/>
                <a:gd name="T10" fmla="*/ 81 w 138"/>
                <a:gd name="T11" fmla="*/ 7 h 231"/>
                <a:gd name="T12" fmla="*/ 97 w 138"/>
                <a:gd name="T13" fmla="*/ 0 h 231"/>
                <a:gd name="T14" fmla="*/ 126 w 138"/>
                <a:gd name="T15" fmla="*/ 5 h 231"/>
                <a:gd name="T16" fmla="*/ 138 w 138"/>
                <a:gd name="T17" fmla="*/ 41 h 231"/>
                <a:gd name="T18" fmla="*/ 135 w 138"/>
                <a:gd name="T19" fmla="*/ 19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231">
                  <a:moveTo>
                    <a:pt x="135" y="196"/>
                  </a:moveTo>
                  <a:cubicBezTo>
                    <a:pt x="105" y="217"/>
                    <a:pt x="63" y="231"/>
                    <a:pt x="26" y="220"/>
                  </a:cubicBezTo>
                  <a:cubicBezTo>
                    <a:pt x="21" y="94"/>
                    <a:pt x="21" y="94"/>
                    <a:pt x="21" y="94"/>
                  </a:cubicBezTo>
                  <a:cubicBezTo>
                    <a:pt x="20" y="74"/>
                    <a:pt x="0" y="51"/>
                    <a:pt x="5" y="41"/>
                  </a:cubicBezTo>
                  <a:cubicBezTo>
                    <a:pt x="14" y="23"/>
                    <a:pt x="52" y="11"/>
                    <a:pt x="64" y="0"/>
                  </a:cubicBezTo>
                  <a:cubicBezTo>
                    <a:pt x="69" y="4"/>
                    <a:pt x="75" y="7"/>
                    <a:pt x="81" y="7"/>
                  </a:cubicBezTo>
                  <a:cubicBezTo>
                    <a:pt x="86" y="7"/>
                    <a:pt x="92" y="4"/>
                    <a:pt x="97" y="0"/>
                  </a:cubicBezTo>
                  <a:cubicBezTo>
                    <a:pt x="106" y="8"/>
                    <a:pt x="119" y="7"/>
                    <a:pt x="126" y="5"/>
                  </a:cubicBezTo>
                  <a:cubicBezTo>
                    <a:pt x="121" y="29"/>
                    <a:pt x="138" y="32"/>
                    <a:pt x="138" y="41"/>
                  </a:cubicBezTo>
                  <a:lnTo>
                    <a:pt x="135" y="196"/>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solidFill>
                  <a:schemeClr val="bg1"/>
                </a:solidFill>
              </a:endParaRPr>
            </a:p>
          </p:txBody>
        </p:sp>
        <p:sp>
          <p:nvSpPr>
            <p:cNvPr id="165" name="Freeform 357">
              <a:extLst>
                <a:ext uri="{FF2B5EF4-FFF2-40B4-BE49-F238E27FC236}">
                  <a16:creationId xmlns:a16="http://schemas.microsoft.com/office/drawing/2014/main" id="{8439A581-04FE-244E-AAE9-0DC9AD23374E}"/>
                </a:ext>
              </a:extLst>
            </p:cNvPr>
            <p:cNvSpPr>
              <a:spLocks/>
            </p:cNvSpPr>
            <p:nvPr/>
          </p:nvSpPr>
          <p:spPr bwMode="auto">
            <a:xfrm>
              <a:off x="885" y="1862"/>
              <a:ext cx="149" cy="265"/>
            </a:xfrm>
            <a:custGeom>
              <a:avLst/>
              <a:gdLst>
                <a:gd name="T0" fmla="*/ 0 w 149"/>
                <a:gd name="T1" fmla="*/ 19 h 265"/>
                <a:gd name="T2" fmla="*/ 9 w 149"/>
                <a:gd name="T3" fmla="*/ 94 h 265"/>
                <a:gd name="T4" fmla="*/ 76 w 149"/>
                <a:gd name="T5" fmla="*/ 265 h 265"/>
                <a:gd name="T6" fmla="*/ 140 w 149"/>
                <a:gd name="T7" fmla="*/ 94 h 265"/>
                <a:gd name="T8" fmla="*/ 149 w 149"/>
                <a:gd name="T9" fmla="*/ 19 h 265"/>
                <a:gd name="T10" fmla="*/ 118 w 149"/>
                <a:gd name="T11" fmla="*/ 0 h 265"/>
                <a:gd name="T12" fmla="*/ 33 w 149"/>
                <a:gd name="T13" fmla="*/ 0 h 265"/>
                <a:gd name="T14" fmla="*/ 0 w 149"/>
                <a:gd name="T15" fmla="*/ 19 h 2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265">
                  <a:moveTo>
                    <a:pt x="0" y="19"/>
                  </a:moveTo>
                  <a:lnTo>
                    <a:pt x="9" y="94"/>
                  </a:lnTo>
                  <a:lnTo>
                    <a:pt x="76" y="265"/>
                  </a:lnTo>
                  <a:lnTo>
                    <a:pt x="140" y="94"/>
                  </a:lnTo>
                  <a:lnTo>
                    <a:pt x="149" y="19"/>
                  </a:lnTo>
                  <a:lnTo>
                    <a:pt x="118" y="0"/>
                  </a:lnTo>
                  <a:lnTo>
                    <a:pt x="33" y="0"/>
                  </a:lnTo>
                  <a:lnTo>
                    <a:pt x="0"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6" name="Freeform 358">
              <a:extLst>
                <a:ext uri="{FF2B5EF4-FFF2-40B4-BE49-F238E27FC236}">
                  <a16:creationId xmlns:a16="http://schemas.microsoft.com/office/drawing/2014/main" id="{71351287-0CFB-1447-B428-2D99BDE554F6}"/>
                </a:ext>
              </a:extLst>
            </p:cNvPr>
            <p:cNvSpPr>
              <a:spLocks/>
            </p:cNvSpPr>
            <p:nvPr/>
          </p:nvSpPr>
          <p:spPr bwMode="auto">
            <a:xfrm>
              <a:off x="859" y="1874"/>
              <a:ext cx="102" cy="253"/>
            </a:xfrm>
            <a:custGeom>
              <a:avLst/>
              <a:gdLst>
                <a:gd name="T0" fmla="*/ 38 w 102"/>
                <a:gd name="T1" fmla="*/ 0 h 253"/>
                <a:gd name="T2" fmla="*/ 102 w 102"/>
                <a:gd name="T3" fmla="*/ 253 h 253"/>
                <a:gd name="T4" fmla="*/ 14 w 102"/>
                <a:gd name="T5" fmla="*/ 113 h 253"/>
                <a:gd name="T6" fmla="*/ 23 w 102"/>
                <a:gd name="T7" fmla="*/ 90 h 253"/>
                <a:gd name="T8" fmla="*/ 0 w 102"/>
                <a:gd name="T9" fmla="*/ 68 h 253"/>
                <a:gd name="T10" fmla="*/ 26 w 102"/>
                <a:gd name="T11" fmla="*/ 7 h 253"/>
                <a:gd name="T12" fmla="*/ 38 w 102"/>
                <a:gd name="T13" fmla="*/ 0 h 253"/>
              </a:gdLst>
              <a:ahLst/>
              <a:cxnLst>
                <a:cxn ang="0">
                  <a:pos x="T0" y="T1"/>
                </a:cxn>
                <a:cxn ang="0">
                  <a:pos x="T2" y="T3"/>
                </a:cxn>
                <a:cxn ang="0">
                  <a:pos x="T4" y="T5"/>
                </a:cxn>
                <a:cxn ang="0">
                  <a:pos x="T6" y="T7"/>
                </a:cxn>
                <a:cxn ang="0">
                  <a:pos x="T8" y="T9"/>
                </a:cxn>
                <a:cxn ang="0">
                  <a:pos x="T10" y="T11"/>
                </a:cxn>
                <a:cxn ang="0">
                  <a:pos x="T12" y="T13"/>
                </a:cxn>
              </a:cxnLst>
              <a:rect l="0" t="0" r="r" b="b"/>
              <a:pathLst>
                <a:path w="102" h="253">
                  <a:moveTo>
                    <a:pt x="38" y="0"/>
                  </a:moveTo>
                  <a:lnTo>
                    <a:pt x="102" y="253"/>
                  </a:lnTo>
                  <a:lnTo>
                    <a:pt x="14" y="113"/>
                  </a:lnTo>
                  <a:lnTo>
                    <a:pt x="23" y="90"/>
                  </a:lnTo>
                  <a:lnTo>
                    <a:pt x="0" y="68"/>
                  </a:lnTo>
                  <a:lnTo>
                    <a:pt x="26" y="7"/>
                  </a:lnTo>
                  <a:lnTo>
                    <a:pt x="38"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7" name="Freeform 359">
              <a:extLst>
                <a:ext uri="{FF2B5EF4-FFF2-40B4-BE49-F238E27FC236}">
                  <a16:creationId xmlns:a16="http://schemas.microsoft.com/office/drawing/2014/main" id="{1A06277E-318E-684D-B580-E410D3558760}"/>
                </a:ext>
              </a:extLst>
            </p:cNvPr>
            <p:cNvSpPr>
              <a:spLocks/>
            </p:cNvSpPr>
            <p:nvPr/>
          </p:nvSpPr>
          <p:spPr bwMode="auto">
            <a:xfrm>
              <a:off x="939" y="1968"/>
              <a:ext cx="43" cy="159"/>
            </a:xfrm>
            <a:custGeom>
              <a:avLst/>
              <a:gdLst>
                <a:gd name="T0" fmla="*/ 10 w 43"/>
                <a:gd name="T1" fmla="*/ 0 h 159"/>
                <a:gd name="T2" fmla="*/ 31 w 43"/>
                <a:gd name="T3" fmla="*/ 0 h 159"/>
                <a:gd name="T4" fmla="*/ 43 w 43"/>
                <a:gd name="T5" fmla="*/ 107 h 159"/>
                <a:gd name="T6" fmla="*/ 22 w 43"/>
                <a:gd name="T7" fmla="*/ 159 h 159"/>
                <a:gd name="T8" fmla="*/ 0 w 43"/>
                <a:gd name="T9" fmla="*/ 107 h 159"/>
                <a:gd name="T10" fmla="*/ 10 w 43"/>
                <a:gd name="T11" fmla="*/ 0 h 159"/>
              </a:gdLst>
              <a:ahLst/>
              <a:cxnLst>
                <a:cxn ang="0">
                  <a:pos x="T0" y="T1"/>
                </a:cxn>
                <a:cxn ang="0">
                  <a:pos x="T2" y="T3"/>
                </a:cxn>
                <a:cxn ang="0">
                  <a:pos x="T4" y="T5"/>
                </a:cxn>
                <a:cxn ang="0">
                  <a:pos x="T6" y="T7"/>
                </a:cxn>
                <a:cxn ang="0">
                  <a:pos x="T8" y="T9"/>
                </a:cxn>
                <a:cxn ang="0">
                  <a:pos x="T10" y="T11"/>
                </a:cxn>
              </a:cxnLst>
              <a:rect l="0" t="0" r="r" b="b"/>
              <a:pathLst>
                <a:path w="43" h="159">
                  <a:moveTo>
                    <a:pt x="10" y="0"/>
                  </a:moveTo>
                  <a:lnTo>
                    <a:pt x="31" y="0"/>
                  </a:lnTo>
                  <a:lnTo>
                    <a:pt x="43" y="107"/>
                  </a:lnTo>
                  <a:lnTo>
                    <a:pt x="22" y="159"/>
                  </a:lnTo>
                  <a:lnTo>
                    <a:pt x="0" y="107"/>
                  </a:lnTo>
                  <a:lnTo>
                    <a:pt x="10" y="0"/>
                  </a:lnTo>
                  <a:close/>
                </a:path>
              </a:pathLst>
            </a:custGeom>
            <a:solidFill>
              <a:srgbClr val="FC8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8" name="Freeform 360">
              <a:extLst>
                <a:ext uri="{FF2B5EF4-FFF2-40B4-BE49-F238E27FC236}">
                  <a16:creationId xmlns:a16="http://schemas.microsoft.com/office/drawing/2014/main" id="{D725AE53-9F5D-524C-891F-D4360B17B0B7}"/>
                </a:ext>
              </a:extLst>
            </p:cNvPr>
            <p:cNvSpPr>
              <a:spLocks/>
            </p:cNvSpPr>
            <p:nvPr/>
          </p:nvSpPr>
          <p:spPr bwMode="auto">
            <a:xfrm>
              <a:off x="868" y="1874"/>
              <a:ext cx="93" cy="253"/>
            </a:xfrm>
            <a:custGeom>
              <a:avLst/>
              <a:gdLst>
                <a:gd name="T0" fmla="*/ 29 w 93"/>
                <a:gd name="T1" fmla="*/ 0 h 253"/>
                <a:gd name="T2" fmla="*/ 93 w 93"/>
                <a:gd name="T3" fmla="*/ 253 h 253"/>
                <a:gd name="T4" fmla="*/ 12 w 93"/>
                <a:gd name="T5" fmla="*/ 101 h 253"/>
                <a:gd name="T6" fmla="*/ 26 w 93"/>
                <a:gd name="T7" fmla="*/ 82 h 253"/>
                <a:gd name="T8" fmla="*/ 0 w 93"/>
                <a:gd name="T9" fmla="*/ 64 h 253"/>
                <a:gd name="T10" fmla="*/ 17 w 93"/>
                <a:gd name="T11" fmla="*/ 7 h 253"/>
                <a:gd name="T12" fmla="*/ 29 w 93"/>
                <a:gd name="T13" fmla="*/ 0 h 253"/>
              </a:gdLst>
              <a:ahLst/>
              <a:cxnLst>
                <a:cxn ang="0">
                  <a:pos x="T0" y="T1"/>
                </a:cxn>
                <a:cxn ang="0">
                  <a:pos x="T2" y="T3"/>
                </a:cxn>
                <a:cxn ang="0">
                  <a:pos x="T4" y="T5"/>
                </a:cxn>
                <a:cxn ang="0">
                  <a:pos x="T6" y="T7"/>
                </a:cxn>
                <a:cxn ang="0">
                  <a:pos x="T8" y="T9"/>
                </a:cxn>
                <a:cxn ang="0">
                  <a:pos x="T10" y="T11"/>
                </a:cxn>
                <a:cxn ang="0">
                  <a:pos x="T12" y="T13"/>
                </a:cxn>
              </a:cxnLst>
              <a:rect l="0" t="0" r="r" b="b"/>
              <a:pathLst>
                <a:path w="93" h="253">
                  <a:moveTo>
                    <a:pt x="29" y="0"/>
                  </a:moveTo>
                  <a:lnTo>
                    <a:pt x="93" y="253"/>
                  </a:lnTo>
                  <a:lnTo>
                    <a:pt x="12" y="101"/>
                  </a:lnTo>
                  <a:lnTo>
                    <a:pt x="26" y="82"/>
                  </a:lnTo>
                  <a:lnTo>
                    <a:pt x="0" y="64"/>
                  </a:lnTo>
                  <a:lnTo>
                    <a:pt x="17" y="7"/>
                  </a:lnTo>
                  <a:lnTo>
                    <a:pt x="29" y="0"/>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69" name="Freeform 361">
              <a:extLst>
                <a:ext uri="{FF2B5EF4-FFF2-40B4-BE49-F238E27FC236}">
                  <a16:creationId xmlns:a16="http://schemas.microsoft.com/office/drawing/2014/main" id="{C7ED374B-05F6-C34A-81A2-04904709F8E9}"/>
                </a:ext>
              </a:extLst>
            </p:cNvPr>
            <p:cNvSpPr>
              <a:spLocks/>
            </p:cNvSpPr>
            <p:nvPr/>
          </p:nvSpPr>
          <p:spPr bwMode="auto">
            <a:xfrm>
              <a:off x="961" y="1874"/>
              <a:ext cx="99" cy="253"/>
            </a:xfrm>
            <a:custGeom>
              <a:avLst/>
              <a:gdLst>
                <a:gd name="T0" fmla="*/ 61 w 99"/>
                <a:gd name="T1" fmla="*/ 0 h 253"/>
                <a:gd name="T2" fmla="*/ 0 w 99"/>
                <a:gd name="T3" fmla="*/ 253 h 253"/>
                <a:gd name="T4" fmla="*/ 88 w 99"/>
                <a:gd name="T5" fmla="*/ 113 h 253"/>
                <a:gd name="T6" fmla="*/ 76 w 99"/>
                <a:gd name="T7" fmla="*/ 90 h 253"/>
                <a:gd name="T8" fmla="*/ 99 w 99"/>
                <a:gd name="T9" fmla="*/ 68 h 253"/>
                <a:gd name="T10" fmla="*/ 73 w 99"/>
                <a:gd name="T11" fmla="*/ 7 h 253"/>
                <a:gd name="T12" fmla="*/ 61 w 99"/>
                <a:gd name="T13" fmla="*/ 0 h 253"/>
              </a:gdLst>
              <a:ahLst/>
              <a:cxnLst>
                <a:cxn ang="0">
                  <a:pos x="T0" y="T1"/>
                </a:cxn>
                <a:cxn ang="0">
                  <a:pos x="T2" y="T3"/>
                </a:cxn>
                <a:cxn ang="0">
                  <a:pos x="T4" y="T5"/>
                </a:cxn>
                <a:cxn ang="0">
                  <a:pos x="T6" y="T7"/>
                </a:cxn>
                <a:cxn ang="0">
                  <a:pos x="T8" y="T9"/>
                </a:cxn>
                <a:cxn ang="0">
                  <a:pos x="T10" y="T11"/>
                </a:cxn>
                <a:cxn ang="0">
                  <a:pos x="T12" y="T13"/>
                </a:cxn>
              </a:cxnLst>
              <a:rect l="0" t="0" r="r" b="b"/>
              <a:pathLst>
                <a:path w="99" h="253">
                  <a:moveTo>
                    <a:pt x="61" y="0"/>
                  </a:moveTo>
                  <a:lnTo>
                    <a:pt x="0" y="253"/>
                  </a:lnTo>
                  <a:lnTo>
                    <a:pt x="88" y="113"/>
                  </a:lnTo>
                  <a:lnTo>
                    <a:pt x="76" y="90"/>
                  </a:lnTo>
                  <a:lnTo>
                    <a:pt x="99" y="68"/>
                  </a:lnTo>
                  <a:lnTo>
                    <a:pt x="73" y="7"/>
                  </a:lnTo>
                  <a:lnTo>
                    <a:pt x="6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0" name="Freeform 362">
              <a:extLst>
                <a:ext uri="{FF2B5EF4-FFF2-40B4-BE49-F238E27FC236}">
                  <a16:creationId xmlns:a16="http://schemas.microsoft.com/office/drawing/2014/main" id="{D703B3FE-9EB5-A54A-BDEB-38AF47361A93}"/>
                </a:ext>
              </a:extLst>
            </p:cNvPr>
            <p:cNvSpPr>
              <a:spLocks/>
            </p:cNvSpPr>
            <p:nvPr/>
          </p:nvSpPr>
          <p:spPr bwMode="auto">
            <a:xfrm>
              <a:off x="961" y="1874"/>
              <a:ext cx="90" cy="253"/>
            </a:xfrm>
            <a:custGeom>
              <a:avLst/>
              <a:gdLst>
                <a:gd name="T0" fmla="*/ 61 w 90"/>
                <a:gd name="T1" fmla="*/ 0 h 253"/>
                <a:gd name="T2" fmla="*/ 0 w 90"/>
                <a:gd name="T3" fmla="*/ 253 h 253"/>
                <a:gd name="T4" fmla="*/ 78 w 90"/>
                <a:gd name="T5" fmla="*/ 101 h 253"/>
                <a:gd name="T6" fmla="*/ 64 w 90"/>
                <a:gd name="T7" fmla="*/ 82 h 253"/>
                <a:gd name="T8" fmla="*/ 90 w 90"/>
                <a:gd name="T9" fmla="*/ 64 h 253"/>
                <a:gd name="T10" fmla="*/ 73 w 90"/>
                <a:gd name="T11" fmla="*/ 7 h 253"/>
                <a:gd name="T12" fmla="*/ 61 w 90"/>
                <a:gd name="T13" fmla="*/ 0 h 253"/>
              </a:gdLst>
              <a:ahLst/>
              <a:cxnLst>
                <a:cxn ang="0">
                  <a:pos x="T0" y="T1"/>
                </a:cxn>
                <a:cxn ang="0">
                  <a:pos x="T2" y="T3"/>
                </a:cxn>
                <a:cxn ang="0">
                  <a:pos x="T4" y="T5"/>
                </a:cxn>
                <a:cxn ang="0">
                  <a:pos x="T6" y="T7"/>
                </a:cxn>
                <a:cxn ang="0">
                  <a:pos x="T8" y="T9"/>
                </a:cxn>
                <a:cxn ang="0">
                  <a:pos x="T10" y="T11"/>
                </a:cxn>
                <a:cxn ang="0">
                  <a:pos x="T12" y="T13"/>
                </a:cxn>
              </a:cxnLst>
              <a:rect l="0" t="0" r="r" b="b"/>
              <a:pathLst>
                <a:path w="90" h="253">
                  <a:moveTo>
                    <a:pt x="61" y="0"/>
                  </a:moveTo>
                  <a:lnTo>
                    <a:pt x="0" y="253"/>
                  </a:lnTo>
                  <a:lnTo>
                    <a:pt x="78" y="101"/>
                  </a:lnTo>
                  <a:lnTo>
                    <a:pt x="64" y="82"/>
                  </a:lnTo>
                  <a:lnTo>
                    <a:pt x="90" y="64"/>
                  </a:lnTo>
                  <a:lnTo>
                    <a:pt x="73" y="7"/>
                  </a:lnTo>
                  <a:lnTo>
                    <a:pt x="61" y="0"/>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1" name="Freeform 363">
              <a:extLst>
                <a:ext uri="{FF2B5EF4-FFF2-40B4-BE49-F238E27FC236}">
                  <a16:creationId xmlns:a16="http://schemas.microsoft.com/office/drawing/2014/main" id="{9FF35926-6434-2742-B6BA-65B57BB560F6}"/>
                </a:ext>
              </a:extLst>
            </p:cNvPr>
            <p:cNvSpPr>
              <a:spLocks/>
            </p:cNvSpPr>
            <p:nvPr/>
          </p:nvSpPr>
          <p:spPr bwMode="auto">
            <a:xfrm>
              <a:off x="951" y="2106"/>
              <a:ext cx="19" cy="277"/>
            </a:xfrm>
            <a:custGeom>
              <a:avLst/>
              <a:gdLst>
                <a:gd name="T0" fmla="*/ 4 w 8"/>
                <a:gd name="T1" fmla="*/ 117 h 117"/>
                <a:gd name="T2" fmla="*/ 4 w 8"/>
                <a:gd name="T3" fmla="*/ 0 h 117"/>
                <a:gd name="T4" fmla="*/ 4 w 8"/>
                <a:gd name="T5" fmla="*/ 117 h 117"/>
              </a:gdLst>
              <a:ahLst/>
              <a:cxnLst>
                <a:cxn ang="0">
                  <a:pos x="T0" y="T1"/>
                </a:cxn>
                <a:cxn ang="0">
                  <a:pos x="T2" y="T3"/>
                </a:cxn>
                <a:cxn ang="0">
                  <a:pos x="T4" y="T5"/>
                </a:cxn>
              </a:cxnLst>
              <a:rect l="0" t="0" r="r" b="b"/>
              <a:pathLst>
                <a:path w="8" h="117">
                  <a:moveTo>
                    <a:pt x="4" y="117"/>
                  </a:moveTo>
                  <a:cubicBezTo>
                    <a:pt x="1" y="84"/>
                    <a:pt x="0" y="39"/>
                    <a:pt x="4" y="0"/>
                  </a:cubicBezTo>
                  <a:cubicBezTo>
                    <a:pt x="7" y="39"/>
                    <a:pt x="8" y="84"/>
                    <a:pt x="4" y="117"/>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2" name="Rectangle 364">
              <a:extLst>
                <a:ext uri="{FF2B5EF4-FFF2-40B4-BE49-F238E27FC236}">
                  <a16:creationId xmlns:a16="http://schemas.microsoft.com/office/drawing/2014/main" id="{E2ED62BD-CAA3-D440-8B45-E6267776FDCC}"/>
                </a:ext>
              </a:extLst>
            </p:cNvPr>
            <p:cNvSpPr>
              <a:spLocks noChangeArrowheads="1"/>
            </p:cNvSpPr>
            <p:nvPr/>
          </p:nvSpPr>
          <p:spPr bwMode="auto">
            <a:xfrm>
              <a:off x="1203" y="1395"/>
              <a:ext cx="816" cy="151"/>
            </a:xfrm>
            <a:prstGeom prst="rect">
              <a:avLst/>
            </a:prstGeom>
            <a:solidFill>
              <a:srgbClr val="C5D0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3" name="Freeform 365">
              <a:extLst>
                <a:ext uri="{FF2B5EF4-FFF2-40B4-BE49-F238E27FC236}">
                  <a16:creationId xmlns:a16="http://schemas.microsoft.com/office/drawing/2014/main" id="{C6EB4757-3C05-E04C-A002-B1DEA4AD181B}"/>
                </a:ext>
              </a:extLst>
            </p:cNvPr>
            <p:cNvSpPr>
              <a:spLocks/>
            </p:cNvSpPr>
            <p:nvPr/>
          </p:nvSpPr>
          <p:spPr bwMode="auto">
            <a:xfrm>
              <a:off x="1483" y="1774"/>
              <a:ext cx="104" cy="45"/>
            </a:xfrm>
            <a:custGeom>
              <a:avLst/>
              <a:gdLst>
                <a:gd name="T0" fmla="*/ 43 w 44"/>
                <a:gd name="T1" fmla="*/ 4 h 19"/>
                <a:gd name="T2" fmla="*/ 43 w 44"/>
                <a:gd name="T3" fmla="*/ 4 h 19"/>
                <a:gd name="T4" fmla="*/ 40 w 44"/>
                <a:gd name="T5" fmla="*/ 9 h 19"/>
                <a:gd name="T6" fmla="*/ 7 w 44"/>
                <a:gd name="T7" fmla="*/ 18 h 19"/>
                <a:gd name="T8" fmla="*/ 1 w 44"/>
                <a:gd name="T9" fmla="*/ 15 h 19"/>
                <a:gd name="T10" fmla="*/ 1 w 44"/>
                <a:gd name="T11" fmla="*/ 15 h 19"/>
                <a:gd name="T12" fmla="*/ 3 w 44"/>
                <a:gd name="T13" fmla="*/ 10 h 19"/>
                <a:gd name="T14" fmla="*/ 37 w 44"/>
                <a:gd name="T15" fmla="*/ 1 h 19"/>
                <a:gd name="T16" fmla="*/ 43 w 44"/>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9">
                  <a:moveTo>
                    <a:pt x="43" y="4"/>
                  </a:moveTo>
                  <a:cubicBezTo>
                    <a:pt x="43" y="4"/>
                    <a:pt x="43" y="4"/>
                    <a:pt x="43" y="4"/>
                  </a:cubicBezTo>
                  <a:cubicBezTo>
                    <a:pt x="44" y="6"/>
                    <a:pt x="43" y="9"/>
                    <a:pt x="40" y="9"/>
                  </a:cubicBezTo>
                  <a:cubicBezTo>
                    <a:pt x="7" y="18"/>
                    <a:pt x="7" y="18"/>
                    <a:pt x="7" y="18"/>
                  </a:cubicBezTo>
                  <a:cubicBezTo>
                    <a:pt x="4" y="19"/>
                    <a:pt x="2" y="17"/>
                    <a:pt x="1" y="15"/>
                  </a:cubicBezTo>
                  <a:cubicBezTo>
                    <a:pt x="1" y="15"/>
                    <a:pt x="1" y="15"/>
                    <a:pt x="1" y="15"/>
                  </a:cubicBezTo>
                  <a:cubicBezTo>
                    <a:pt x="0" y="12"/>
                    <a:pt x="1" y="10"/>
                    <a:pt x="3" y="10"/>
                  </a:cubicBezTo>
                  <a:cubicBezTo>
                    <a:pt x="37" y="1"/>
                    <a:pt x="37" y="1"/>
                    <a:pt x="37" y="1"/>
                  </a:cubicBezTo>
                  <a:cubicBezTo>
                    <a:pt x="39" y="0"/>
                    <a:pt x="42" y="2"/>
                    <a:pt x="43" y="4"/>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4" name="Freeform 366">
              <a:extLst>
                <a:ext uri="{FF2B5EF4-FFF2-40B4-BE49-F238E27FC236}">
                  <a16:creationId xmlns:a16="http://schemas.microsoft.com/office/drawing/2014/main" id="{118E5A4F-2388-7E45-AB16-686D33FEEA4C}"/>
                </a:ext>
              </a:extLst>
            </p:cNvPr>
            <p:cNvSpPr>
              <a:spLocks/>
            </p:cNvSpPr>
            <p:nvPr/>
          </p:nvSpPr>
          <p:spPr bwMode="auto">
            <a:xfrm>
              <a:off x="1397" y="1788"/>
              <a:ext cx="145" cy="81"/>
            </a:xfrm>
            <a:custGeom>
              <a:avLst/>
              <a:gdLst>
                <a:gd name="T0" fmla="*/ 0 w 61"/>
                <a:gd name="T1" fmla="*/ 15 h 34"/>
                <a:gd name="T2" fmla="*/ 6 w 61"/>
                <a:gd name="T3" fmla="*/ 34 h 34"/>
                <a:gd name="T4" fmla="*/ 24 w 61"/>
                <a:gd name="T5" fmla="*/ 34 h 34"/>
                <a:gd name="T6" fmla="*/ 61 w 61"/>
                <a:gd name="T7" fmla="*/ 14 h 34"/>
                <a:gd name="T8" fmla="*/ 53 w 61"/>
                <a:gd name="T9" fmla="*/ 2 h 34"/>
                <a:gd name="T10" fmla="*/ 20 w 61"/>
                <a:gd name="T11" fmla="*/ 0 h 34"/>
                <a:gd name="T12" fmla="*/ 0 w 61"/>
                <a:gd name="T13" fmla="*/ 15 h 34"/>
              </a:gdLst>
              <a:ahLst/>
              <a:cxnLst>
                <a:cxn ang="0">
                  <a:pos x="T0" y="T1"/>
                </a:cxn>
                <a:cxn ang="0">
                  <a:pos x="T2" y="T3"/>
                </a:cxn>
                <a:cxn ang="0">
                  <a:pos x="T4" y="T5"/>
                </a:cxn>
                <a:cxn ang="0">
                  <a:pos x="T6" y="T7"/>
                </a:cxn>
                <a:cxn ang="0">
                  <a:pos x="T8" y="T9"/>
                </a:cxn>
                <a:cxn ang="0">
                  <a:pos x="T10" y="T11"/>
                </a:cxn>
                <a:cxn ang="0">
                  <a:pos x="T12" y="T13"/>
                </a:cxn>
              </a:cxnLst>
              <a:rect l="0" t="0" r="r" b="b"/>
              <a:pathLst>
                <a:path w="61" h="34">
                  <a:moveTo>
                    <a:pt x="0" y="15"/>
                  </a:moveTo>
                  <a:cubicBezTo>
                    <a:pt x="6" y="34"/>
                    <a:pt x="6" y="34"/>
                    <a:pt x="6" y="34"/>
                  </a:cubicBezTo>
                  <a:cubicBezTo>
                    <a:pt x="24" y="34"/>
                    <a:pt x="24" y="34"/>
                    <a:pt x="24" y="34"/>
                  </a:cubicBezTo>
                  <a:cubicBezTo>
                    <a:pt x="34" y="34"/>
                    <a:pt x="53" y="20"/>
                    <a:pt x="61" y="14"/>
                  </a:cubicBezTo>
                  <a:cubicBezTo>
                    <a:pt x="53" y="2"/>
                    <a:pt x="53" y="2"/>
                    <a:pt x="53" y="2"/>
                  </a:cubicBezTo>
                  <a:cubicBezTo>
                    <a:pt x="20" y="0"/>
                    <a:pt x="20" y="0"/>
                    <a:pt x="20" y="0"/>
                  </a:cubicBezTo>
                  <a:lnTo>
                    <a:pt x="0" y="15"/>
                  </a:ln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5" name="Freeform 367">
              <a:extLst>
                <a:ext uri="{FF2B5EF4-FFF2-40B4-BE49-F238E27FC236}">
                  <a16:creationId xmlns:a16="http://schemas.microsoft.com/office/drawing/2014/main" id="{FAE7C38E-4CE9-FD4B-8917-27C116BDFD55}"/>
                </a:ext>
              </a:extLst>
            </p:cNvPr>
            <p:cNvSpPr>
              <a:spLocks/>
            </p:cNvSpPr>
            <p:nvPr/>
          </p:nvSpPr>
          <p:spPr bwMode="auto">
            <a:xfrm>
              <a:off x="1369" y="1618"/>
              <a:ext cx="425" cy="279"/>
            </a:xfrm>
            <a:custGeom>
              <a:avLst/>
              <a:gdLst>
                <a:gd name="T0" fmla="*/ 420 w 425"/>
                <a:gd name="T1" fmla="*/ 0 h 279"/>
                <a:gd name="T2" fmla="*/ 425 w 425"/>
                <a:gd name="T3" fmla="*/ 4 h 279"/>
                <a:gd name="T4" fmla="*/ 12 w 425"/>
                <a:gd name="T5" fmla="*/ 279 h 279"/>
                <a:gd name="T6" fmla="*/ 0 w 425"/>
                <a:gd name="T7" fmla="*/ 260 h 279"/>
                <a:gd name="T8" fmla="*/ 420 w 425"/>
                <a:gd name="T9" fmla="*/ 0 h 279"/>
              </a:gdLst>
              <a:ahLst/>
              <a:cxnLst>
                <a:cxn ang="0">
                  <a:pos x="T0" y="T1"/>
                </a:cxn>
                <a:cxn ang="0">
                  <a:pos x="T2" y="T3"/>
                </a:cxn>
                <a:cxn ang="0">
                  <a:pos x="T4" y="T5"/>
                </a:cxn>
                <a:cxn ang="0">
                  <a:pos x="T6" y="T7"/>
                </a:cxn>
                <a:cxn ang="0">
                  <a:pos x="T8" y="T9"/>
                </a:cxn>
              </a:cxnLst>
              <a:rect l="0" t="0" r="r" b="b"/>
              <a:pathLst>
                <a:path w="425" h="279">
                  <a:moveTo>
                    <a:pt x="420" y="0"/>
                  </a:moveTo>
                  <a:lnTo>
                    <a:pt x="425" y="4"/>
                  </a:lnTo>
                  <a:lnTo>
                    <a:pt x="12" y="279"/>
                  </a:lnTo>
                  <a:lnTo>
                    <a:pt x="0" y="260"/>
                  </a:lnTo>
                  <a:lnTo>
                    <a:pt x="420" y="0"/>
                  </a:ln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6" name="Freeform 368">
              <a:extLst>
                <a:ext uri="{FF2B5EF4-FFF2-40B4-BE49-F238E27FC236}">
                  <a16:creationId xmlns:a16="http://schemas.microsoft.com/office/drawing/2014/main" id="{DD2100A8-5E55-3C4E-8FDF-E99165E7B224}"/>
                </a:ext>
              </a:extLst>
            </p:cNvPr>
            <p:cNvSpPr>
              <a:spLocks/>
            </p:cNvSpPr>
            <p:nvPr/>
          </p:nvSpPr>
          <p:spPr bwMode="auto">
            <a:xfrm>
              <a:off x="1435" y="1769"/>
              <a:ext cx="93" cy="41"/>
            </a:xfrm>
            <a:custGeom>
              <a:avLst/>
              <a:gdLst>
                <a:gd name="T0" fmla="*/ 1 w 39"/>
                <a:gd name="T1" fmla="*/ 13 h 17"/>
                <a:gd name="T2" fmla="*/ 1 w 39"/>
                <a:gd name="T3" fmla="*/ 17 h 17"/>
                <a:gd name="T4" fmla="*/ 5 w 39"/>
                <a:gd name="T5" fmla="*/ 16 h 17"/>
                <a:gd name="T6" fmla="*/ 33 w 39"/>
                <a:gd name="T7" fmla="*/ 10 h 17"/>
                <a:gd name="T8" fmla="*/ 38 w 39"/>
                <a:gd name="T9" fmla="*/ 6 h 17"/>
                <a:gd name="T10" fmla="*/ 37 w 39"/>
                <a:gd name="T11" fmla="*/ 0 h 17"/>
                <a:gd name="T12" fmla="*/ 5 w 39"/>
                <a:gd name="T13" fmla="*/ 7 h 17"/>
                <a:gd name="T14" fmla="*/ 1 w 39"/>
                <a:gd name="T15" fmla="*/ 13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17">
                  <a:moveTo>
                    <a:pt x="1" y="13"/>
                  </a:moveTo>
                  <a:cubicBezTo>
                    <a:pt x="1" y="17"/>
                    <a:pt x="1" y="17"/>
                    <a:pt x="1" y="17"/>
                  </a:cubicBezTo>
                  <a:cubicBezTo>
                    <a:pt x="5" y="16"/>
                    <a:pt x="5" y="16"/>
                    <a:pt x="5" y="16"/>
                  </a:cubicBezTo>
                  <a:cubicBezTo>
                    <a:pt x="33" y="10"/>
                    <a:pt x="33" y="10"/>
                    <a:pt x="33" y="10"/>
                  </a:cubicBezTo>
                  <a:cubicBezTo>
                    <a:pt x="36" y="9"/>
                    <a:pt x="38" y="8"/>
                    <a:pt x="38" y="6"/>
                  </a:cubicBezTo>
                  <a:cubicBezTo>
                    <a:pt x="39" y="4"/>
                    <a:pt x="39" y="0"/>
                    <a:pt x="37" y="0"/>
                  </a:cubicBezTo>
                  <a:cubicBezTo>
                    <a:pt x="5" y="7"/>
                    <a:pt x="5" y="7"/>
                    <a:pt x="5" y="7"/>
                  </a:cubicBezTo>
                  <a:cubicBezTo>
                    <a:pt x="2" y="7"/>
                    <a:pt x="0" y="10"/>
                    <a:pt x="1" y="13"/>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7" name="Freeform 369">
              <a:extLst>
                <a:ext uri="{FF2B5EF4-FFF2-40B4-BE49-F238E27FC236}">
                  <a16:creationId xmlns:a16="http://schemas.microsoft.com/office/drawing/2014/main" id="{B5B9C5B7-CEEC-364A-97DD-57F531B5FEA0}"/>
                </a:ext>
              </a:extLst>
            </p:cNvPr>
            <p:cNvSpPr>
              <a:spLocks/>
            </p:cNvSpPr>
            <p:nvPr/>
          </p:nvSpPr>
          <p:spPr bwMode="auto">
            <a:xfrm>
              <a:off x="1509" y="1769"/>
              <a:ext cx="16" cy="10"/>
            </a:xfrm>
            <a:custGeom>
              <a:avLst/>
              <a:gdLst>
                <a:gd name="T0" fmla="*/ 7 w 7"/>
                <a:gd name="T1" fmla="*/ 0 h 4"/>
                <a:gd name="T2" fmla="*/ 7 w 7"/>
                <a:gd name="T3" fmla="*/ 0 h 4"/>
                <a:gd name="T4" fmla="*/ 0 w 7"/>
                <a:gd name="T5" fmla="*/ 1 h 4"/>
                <a:gd name="T6" fmla="*/ 7 w 7"/>
                <a:gd name="T7" fmla="*/ 2 h 4"/>
                <a:gd name="T8" fmla="*/ 7 w 7"/>
                <a:gd name="T9" fmla="*/ 0 h 4"/>
              </a:gdLst>
              <a:ahLst/>
              <a:cxnLst>
                <a:cxn ang="0">
                  <a:pos x="T0" y="T1"/>
                </a:cxn>
                <a:cxn ang="0">
                  <a:pos x="T2" y="T3"/>
                </a:cxn>
                <a:cxn ang="0">
                  <a:pos x="T4" y="T5"/>
                </a:cxn>
                <a:cxn ang="0">
                  <a:pos x="T6" y="T7"/>
                </a:cxn>
                <a:cxn ang="0">
                  <a:pos x="T8" y="T9"/>
                </a:cxn>
              </a:cxnLst>
              <a:rect l="0" t="0" r="r" b="b"/>
              <a:pathLst>
                <a:path w="7" h="4">
                  <a:moveTo>
                    <a:pt x="7" y="0"/>
                  </a:moveTo>
                  <a:cubicBezTo>
                    <a:pt x="7" y="0"/>
                    <a:pt x="7" y="0"/>
                    <a:pt x="7" y="0"/>
                  </a:cubicBezTo>
                  <a:cubicBezTo>
                    <a:pt x="0" y="1"/>
                    <a:pt x="0" y="1"/>
                    <a:pt x="0" y="1"/>
                  </a:cubicBezTo>
                  <a:cubicBezTo>
                    <a:pt x="1" y="4"/>
                    <a:pt x="4" y="4"/>
                    <a:pt x="7" y="2"/>
                  </a:cubicBezTo>
                  <a:cubicBezTo>
                    <a:pt x="7" y="2"/>
                    <a:pt x="7" y="1"/>
                    <a:pt x="7" y="0"/>
                  </a:cubicBezTo>
                  <a:close/>
                </a:path>
              </a:pathLst>
            </a:custGeom>
            <a:solidFill>
              <a:srgbClr val="FFE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8" name="Freeform 370">
              <a:extLst>
                <a:ext uri="{FF2B5EF4-FFF2-40B4-BE49-F238E27FC236}">
                  <a16:creationId xmlns:a16="http://schemas.microsoft.com/office/drawing/2014/main" id="{E1349F9B-536D-5E42-BD12-F2533F2C2F7F}"/>
                </a:ext>
              </a:extLst>
            </p:cNvPr>
            <p:cNvSpPr>
              <a:spLocks/>
            </p:cNvSpPr>
            <p:nvPr/>
          </p:nvSpPr>
          <p:spPr bwMode="auto">
            <a:xfrm>
              <a:off x="1459" y="1838"/>
              <a:ext cx="33" cy="21"/>
            </a:xfrm>
            <a:custGeom>
              <a:avLst/>
              <a:gdLst>
                <a:gd name="T0" fmla="*/ 14 w 14"/>
                <a:gd name="T1" fmla="*/ 5 h 9"/>
                <a:gd name="T2" fmla="*/ 14 w 14"/>
                <a:gd name="T3" fmla="*/ 5 h 9"/>
                <a:gd name="T4" fmla="*/ 10 w 14"/>
                <a:gd name="T5" fmla="*/ 9 h 9"/>
                <a:gd name="T6" fmla="*/ 4 w 14"/>
                <a:gd name="T7" fmla="*/ 8 h 9"/>
                <a:gd name="T8" fmla="*/ 0 w 14"/>
                <a:gd name="T9" fmla="*/ 3 h 9"/>
                <a:gd name="T10" fmla="*/ 0 w 14"/>
                <a:gd name="T11" fmla="*/ 3 h 9"/>
                <a:gd name="T12" fmla="*/ 3 w 14"/>
                <a:gd name="T13" fmla="*/ 0 h 9"/>
                <a:gd name="T14" fmla="*/ 10 w 14"/>
                <a:gd name="T15" fmla="*/ 1 h 9"/>
                <a:gd name="T16" fmla="*/ 14 w 14"/>
                <a:gd name="T1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9">
                  <a:moveTo>
                    <a:pt x="14" y="5"/>
                  </a:moveTo>
                  <a:cubicBezTo>
                    <a:pt x="14" y="5"/>
                    <a:pt x="14" y="5"/>
                    <a:pt x="14" y="5"/>
                  </a:cubicBezTo>
                  <a:cubicBezTo>
                    <a:pt x="14" y="7"/>
                    <a:pt x="12" y="9"/>
                    <a:pt x="10" y="9"/>
                  </a:cubicBezTo>
                  <a:cubicBezTo>
                    <a:pt x="4" y="8"/>
                    <a:pt x="4" y="8"/>
                    <a:pt x="4" y="8"/>
                  </a:cubicBezTo>
                  <a:cubicBezTo>
                    <a:pt x="2" y="7"/>
                    <a:pt x="0" y="5"/>
                    <a:pt x="0" y="3"/>
                  </a:cubicBezTo>
                  <a:cubicBezTo>
                    <a:pt x="0" y="3"/>
                    <a:pt x="0" y="3"/>
                    <a:pt x="0" y="3"/>
                  </a:cubicBezTo>
                  <a:cubicBezTo>
                    <a:pt x="0" y="1"/>
                    <a:pt x="1" y="0"/>
                    <a:pt x="3" y="0"/>
                  </a:cubicBezTo>
                  <a:cubicBezTo>
                    <a:pt x="10" y="1"/>
                    <a:pt x="10" y="1"/>
                    <a:pt x="10" y="1"/>
                  </a:cubicBezTo>
                  <a:cubicBezTo>
                    <a:pt x="12" y="1"/>
                    <a:pt x="14" y="3"/>
                    <a:pt x="14" y="5"/>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79" name="Freeform 371">
              <a:extLst>
                <a:ext uri="{FF2B5EF4-FFF2-40B4-BE49-F238E27FC236}">
                  <a16:creationId xmlns:a16="http://schemas.microsoft.com/office/drawing/2014/main" id="{CF204938-BCED-C14B-949A-86D9096D1E49}"/>
                </a:ext>
              </a:extLst>
            </p:cNvPr>
            <p:cNvSpPr>
              <a:spLocks/>
            </p:cNvSpPr>
            <p:nvPr/>
          </p:nvSpPr>
          <p:spPr bwMode="auto">
            <a:xfrm>
              <a:off x="1483" y="1819"/>
              <a:ext cx="35" cy="24"/>
            </a:xfrm>
            <a:custGeom>
              <a:avLst/>
              <a:gdLst>
                <a:gd name="T0" fmla="*/ 15 w 15"/>
                <a:gd name="T1" fmla="*/ 6 h 10"/>
                <a:gd name="T2" fmla="*/ 15 w 15"/>
                <a:gd name="T3" fmla="*/ 6 h 10"/>
                <a:gd name="T4" fmla="*/ 11 w 15"/>
                <a:gd name="T5" fmla="*/ 10 h 10"/>
                <a:gd name="T6" fmla="*/ 4 w 15"/>
                <a:gd name="T7" fmla="*/ 9 h 10"/>
                <a:gd name="T8" fmla="*/ 0 w 15"/>
                <a:gd name="T9" fmla="*/ 4 h 10"/>
                <a:gd name="T10" fmla="*/ 0 w 15"/>
                <a:gd name="T11" fmla="*/ 4 h 10"/>
                <a:gd name="T12" fmla="*/ 4 w 15"/>
                <a:gd name="T13" fmla="*/ 0 h 10"/>
                <a:gd name="T14" fmla="*/ 11 w 15"/>
                <a:gd name="T15" fmla="*/ 1 h 10"/>
                <a:gd name="T16" fmla="*/ 15 w 15"/>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5" y="6"/>
                  </a:moveTo>
                  <a:cubicBezTo>
                    <a:pt x="15" y="6"/>
                    <a:pt x="15" y="6"/>
                    <a:pt x="15" y="6"/>
                  </a:cubicBezTo>
                  <a:cubicBezTo>
                    <a:pt x="15" y="9"/>
                    <a:pt x="13" y="10"/>
                    <a:pt x="11" y="10"/>
                  </a:cubicBezTo>
                  <a:cubicBezTo>
                    <a:pt x="4" y="9"/>
                    <a:pt x="4" y="9"/>
                    <a:pt x="4" y="9"/>
                  </a:cubicBezTo>
                  <a:cubicBezTo>
                    <a:pt x="2" y="9"/>
                    <a:pt x="0" y="7"/>
                    <a:pt x="0" y="4"/>
                  </a:cubicBezTo>
                  <a:cubicBezTo>
                    <a:pt x="0" y="4"/>
                    <a:pt x="0" y="4"/>
                    <a:pt x="0" y="4"/>
                  </a:cubicBezTo>
                  <a:cubicBezTo>
                    <a:pt x="0" y="2"/>
                    <a:pt x="2" y="0"/>
                    <a:pt x="4" y="0"/>
                  </a:cubicBezTo>
                  <a:cubicBezTo>
                    <a:pt x="11" y="1"/>
                    <a:pt x="11" y="1"/>
                    <a:pt x="11" y="1"/>
                  </a:cubicBezTo>
                  <a:cubicBezTo>
                    <a:pt x="13" y="1"/>
                    <a:pt x="15" y="4"/>
                    <a:pt x="15" y="6"/>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0" name="Freeform 372">
              <a:extLst>
                <a:ext uri="{FF2B5EF4-FFF2-40B4-BE49-F238E27FC236}">
                  <a16:creationId xmlns:a16="http://schemas.microsoft.com/office/drawing/2014/main" id="{9CB2C1E3-6339-CD46-AE47-5EFCD2F7FFD1}"/>
                </a:ext>
              </a:extLst>
            </p:cNvPr>
            <p:cNvSpPr>
              <a:spLocks/>
            </p:cNvSpPr>
            <p:nvPr/>
          </p:nvSpPr>
          <p:spPr bwMode="auto">
            <a:xfrm>
              <a:off x="1485" y="1821"/>
              <a:ext cx="17" cy="17"/>
            </a:xfrm>
            <a:custGeom>
              <a:avLst/>
              <a:gdLst>
                <a:gd name="T0" fmla="*/ 7 w 7"/>
                <a:gd name="T1" fmla="*/ 4 h 7"/>
                <a:gd name="T2" fmla="*/ 7 w 7"/>
                <a:gd name="T3" fmla="*/ 4 h 7"/>
                <a:gd name="T4" fmla="*/ 4 w 7"/>
                <a:gd name="T5" fmla="*/ 7 h 7"/>
                <a:gd name="T6" fmla="*/ 3 w 7"/>
                <a:gd name="T7" fmla="*/ 7 h 7"/>
                <a:gd name="T8" fmla="*/ 0 w 7"/>
                <a:gd name="T9" fmla="*/ 3 h 7"/>
                <a:gd name="T10" fmla="*/ 0 w 7"/>
                <a:gd name="T11" fmla="*/ 3 h 7"/>
                <a:gd name="T12" fmla="*/ 3 w 7"/>
                <a:gd name="T13" fmla="*/ 0 h 7"/>
                <a:gd name="T14" fmla="*/ 4 w 7"/>
                <a:gd name="T15" fmla="*/ 0 h 7"/>
                <a:gd name="T16" fmla="*/ 7 w 7"/>
                <a:gd name="T17"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7" y="4"/>
                  </a:moveTo>
                  <a:cubicBezTo>
                    <a:pt x="7" y="4"/>
                    <a:pt x="7" y="4"/>
                    <a:pt x="7" y="4"/>
                  </a:cubicBezTo>
                  <a:cubicBezTo>
                    <a:pt x="7" y="6"/>
                    <a:pt x="6" y="7"/>
                    <a:pt x="4" y="7"/>
                  </a:cubicBezTo>
                  <a:cubicBezTo>
                    <a:pt x="3" y="7"/>
                    <a:pt x="3" y="7"/>
                    <a:pt x="3" y="7"/>
                  </a:cubicBezTo>
                  <a:cubicBezTo>
                    <a:pt x="1" y="7"/>
                    <a:pt x="0" y="5"/>
                    <a:pt x="0" y="3"/>
                  </a:cubicBezTo>
                  <a:cubicBezTo>
                    <a:pt x="0" y="3"/>
                    <a:pt x="0" y="3"/>
                    <a:pt x="0" y="3"/>
                  </a:cubicBezTo>
                  <a:cubicBezTo>
                    <a:pt x="0" y="1"/>
                    <a:pt x="1" y="0"/>
                    <a:pt x="3" y="0"/>
                  </a:cubicBezTo>
                  <a:cubicBezTo>
                    <a:pt x="4" y="0"/>
                    <a:pt x="4" y="0"/>
                    <a:pt x="4" y="0"/>
                  </a:cubicBezTo>
                  <a:cubicBezTo>
                    <a:pt x="6" y="0"/>
                    <a:pt x="7" y="2"/>
                    <a:pt x="7" y="4"/>
                  </a:cubicBezTo>
                  <a:close/>
                </a:path>
              </a:pathLst>
            </a:custGeom>
            <a:solidFill>
              <a:srgbClr val="FFE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1" name="Freeform 373">
              <a:extLst>
                <a:ext uri="{FF2B5EF4-FFF2-40B4-BE49-F238E27FC236}">
                  <a16:creationId xmlns:a16="http://schemas.microsoft.com/office/drawing/2014/main" id="{5FC73C09-655D-5143-AABE-9E3C8B34B6C1}"/>
                </a:ext>
              </a:extLst>
            </p:cNvPr>
            <p:cNvSpPr>
              <a:spLocks/>
            </p:cNvSpPr>
            <p:nvPr/>
          </p:nvSpPr>
          <p:spPr bwMode="auto">
            <a:xfrm>
              <a:off x="1461" y="1838"/>
              <a:ext cx="17" cy="17"/>
            </a:xfrm>
            <a:custGeom>
              <a:avLst/>
              <a:gdLst>
                <a:gd name="T0" fmla="*/ 7 w 7"/>
                <a:gd name="T1" fmla="*/ 4 h 7"/>
                <a:gd name="T2" fmla="*/ 7 w 7"/>
                <a:gd name="T3" fmla="*/ 4 h 7"/>
                <a:gd name="T4" fmla="*/ 4 w 7"/>
                <a:gd name="T5" fmla="*/ 7 h 7"/>
                <a:gd name="T6" fmla="*/ 3 w 7"/>
                <a:gd name="T7" fmla="*/ 7 h 7"/>
                <a:gd name="T8" fmla="*/ 0 w 7"/>
                <a:gd name="T9" fmla="*/ 3 h 7"/>
                <a:gd name="T10" fmla="*/ 0 w 7"/>
                <a:gd name="T11" fmla="*/ 3 h 7"/>
                <a:gd name="T12" fmla="*/ 3 w 7"/>
                <a:gd name="T13" fmla="*/ 0 h 7"/>
                <a:gd name="T14" fmla="*/ 3 w 7"/>
                <a:gd name="T15" fmla="*/ 0 h 7"/>
                <a:gd name="T16" fmla="*/ 7 w 7"/>
                <a:gd name="T17"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7" y="4"/>
                  </a:moveTo>
                  <a:cubicBezTo>
                    <a:pt x="7" y="4"/>
                    <a:pt x="7" y="4"/>
                    <a:pt x="7" y="4"/>
                  </a:cubicBezTo>
                  <a:cubicBezTo>
                    <a:pt x="7" y="6"/>
                    <a:pt x="5" y="7"/>
                    <a:pt x="4" y="7"/>
                  </a:cubicBezTo>
                  <a:cubicBezTo>
                    <a:pt x="3" y="7"/>
                    <a:pt x="3" y="7"/>
                    <a:pt x="3" y="7"/>
                  </a:cubicBezTo>
                  <a:cubicBezTo>
                    <a:pt x="1" y="7"/>
                    <a:pt x="0" y="5"/>
                    <a:pt x="0" y="3"/>
                  </a:cubicBezTo>
                  <a:cubicBezTo>
                    <a:pt x="0" y="3"/>
                    <a:pt x="0" y="3"/>
                    <a:pt x="0" y="3"/>
                  </a:cubicBezTo>
                  <a:cubicBezTo>
                    <a:pt x="0" y="1"/>
                    <a:pt x="1" y="0"/>
                    <a:pt x="3" y="0"/>
                  </a:cubicBezTo>
                  <a:cubicBezTo>
                    <a:pt x="3" y="0"/>
                    <a:pt x="3" y="0"/>
                    <a:pt x="3" y="0"/>
                  </a:cubicBezTo>
                  <a:cubicBezTo>
                    <a:pt x="5" y="1"/>
                    <a:pt x="7" y="2"/>
                    <a:pt x="7" y="4"/>
                  </a:cubicBezTo>
                  <a:close/>
                </a:path>
              </a:pathLst>
            </a:custGeom>
            <a:solidFill>
              <a:srgbClr val="FFE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2" name="Freeform 374">
              <a:extLst>
                <a:ext uri="{FF2B5EF4-FFF2-40B4-BE49-F238E27FC236}">
                  <a16:creationId xmlns:a16="http://schemas.microsoft.com/office/drawing/2014/main" id="{39AB20AE-AEA0-B44A-9E2F-9218B8298179}"/>
                </a:ext>
              </a:extLst>
            </p:cNvPr>
            <p:cNvSpPr>
              <a:spLocks/>
            </p:cNvSpPr>
            <p:nvPr/>
          </p:nvSpPr>
          <p:spPr bwMode="auto">
            <a:xfrm>
              <a:off x="1509" y="1800"/>
              <a:ext cx="38" cy="24"/>
            </a:xfrm>
            <a:custGeom>
              <a:avLst/>
              <a:gdLst>
                <a:gd name="T0" fmla="*/ 16 w 16"/>
                <a:gd name="T1" fmla="*/ 6 h 10"/>
                <a:gd name="T2" fmla="*/ 16 w 16"/>
                <a:gd name="T3" fmla="*/ 6 h 10"/>
                <a:gd name="T4" fmla="*/ 12 w 16"/>
                <a:gd name="T5" fmla="*/ 10 h 10"/>
                <a:gd name="T6" fmla="*/ 5 w 16"/>
                <a:gd name="T7" fmla="*/ 9 h 10"/>
                <a:gd name="T8" fmla="*/ 0 w 16"/>
                <a:gd name="T9" fmla="*/ 4 h 10"/>
                <a:gd name="T10" fmla="*/ 0 w 16"/>
                <a:gd name="T11" fmla="*/ 4 h 10"/>
                <a:gd name="T12" fmla="*/ 5 w 16"/>
                <a:gd name="T13" fmla="*/ 0 h 10"/>
                <a:gd name="T14" fmla="*/ 11 w 16"/>
                <a:gd name="T15" fmla="*/ 1 h 10"/>
                <a:gd name="T16" fmla="*/ 16 w 16"/>
                <a:gd name="T17"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16" y="6"/>
                  </a:moveTo>
                  <a:cubicBezTo>
                    <a:pt x="16" y="6"/>
                    <a:pt x="16" y="6"/>
                    <a:pt x="16" y="6"/>
                  </a:cubicBezTo>
                  <a:cubicBezTo>
                    <a:pt x="16" y="9"/>
                    <a:pt x="14" y="10"/>
                    <a:pt x="12" y="10"/>
                  </a:cubicBezTo>
                  <a:cubicBezTo>
                    <a:pt x="5" y="9"/>
                    <a:pt x="5" y="9"/>
                    <a:pt x="5" y="9"/>
                  </a:cubicBezTo>
                  <a:cubicBezTo>
                    <a:pt x="2" y="9"/>
                    <a:pt x="0" y="7"/>
                    <a:pt x="0" y="4"/>
                  </a:cubicBezTo>
                  <a:cubicBezTo>
                    <a:pt x="0" y="4"/>
                    <a:pt x="0" y="4"/>
                    <a:pt x="0" y="4"/>
                  </a:cubicBezTo>
                  <a:cubicBezTo>
                    <a:pt x="0" y="2"/>
                    <a:pt x="2" y="0"/>
                    <a:pt x="5" y="0"/>
                  </a:cubicBezTo>
                  <a:cubicBezTo>
                    <a:pt x="11" y="1"/>
                    <a:pt x="11" y="1"/>
                    <a:pt x="11" y="1"/>
                  </a:cubicBezTo>
                  <a:cubicBezTo>
                    <a:pt x="14" y="1"/>
                    <a:pt x="16" y="4"/>
                    <a:pt x="16" y="6"/>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3" name="Freeform 375">
              <a:extLst>
                <a:ext uri="{FF2B5EF4-FFF2-40B4-BE49-F238E27FC236}">
                  <a16:creationId xmlns:a16="http://schemas.microsoft.com/office/drawing/2014/main" id="{C75325A4-618D-7E45-A9C1-DB21DCF9B091}"/>
                </a:ext>
              </a:extLst>
            </p:cNvPr>
            <p:cNvSpPr>
              <a:spLocks/>
            </p:cNvSpPr>
            <p:nvPr/>
          </p:nvSpPr>
          <p:spPr bwMode="auto">
            <a:xfrm>
              <a:off x="1511" y="1802"/>
              <a:ext cx="19" cy="19"/>
            </a:xfrm>
            <a:custGeom>
              <a:avLst/>
              <a:gdLst>
                <a:gd name="T0" fmla="*/ 8 w 8"/>
                <a:gd name="T1" fmla="*/ 4 h 8"/>
                <a:gd name="T2" fmla="*/ 8 w 8"/>
                <a:gd name="T3" fmla="*/ 4 h 8"/>
                <a:gd name="T4" fmla="*/ 4 w 8"/>
                <a:gd name="T5" fmla="*/ 7 h 8"/>
                <a:gd name="T6" fmla="*/ 4 w 8"/>
                <a:gd name="T7" fmla="*/ 7 h 8"/>
                <a:gd name="T8" fmla="*/ 0 w 8"/>
                <a:gd name="T9" fmla="*/ 3 h 8"/>
                <a:gd name="T10" fmla="*/ 0 w 8"/>
                <a:gd name="T11" fmla="*/ 3 h 8"/>
                <a:gd name="T12" fmla="*/ 3 w 8"/>
                <a:gd name="T13" fmla="*/ 0 h 8"/>
                <a:gd name="T14" fmla="*/ 4 w 8"/>
                <a:gd name="T15" fmla="*/ 0 h 8"/>
                <a:gd name="T16" fmla="*/ 8 w 8"/>
                <a:gd name="T17"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8" y="4"/>
                  </a:moveTo>
                  <a:cubicBezTo>
                    <a:pt x="8" y="4"/>
                    <a:pt x="8" y="4"/>
                    <a:pt x="8" y="4"/>
                  </a:cubicBezTo>
                  <a:cubicBezTo>
                    <a:pt x="8" y="6"/>
                    <a:pt x="6" y="8"/>
                    <a:pt x="4" y="7"/>
                  </a:cubicBezTo>
                  <a:cubicBezTo>
                    <a:pt x="4" y="7"/>
                    <a:pt x="4" y="7"/>
                    <a:pt x="4" y="7"/>
                  </a:cubicBezTo>
                  <a:cubicBezTo>
                    <a:pt x="2" y="7"/>
                    <a:pt x="0" y="5"/>
                    <a:pt x="0" y="3"/>
                  </a:cubicBezTo>
                  <a:cubicBezTo>
                    <a:pt x="0" y="3"/>
                    <a:pt x="0" y="3"/>
                    <a:pt x="0" y="3"/>
                  </a:cubicBezTo>
                  <a:cubicBezTo>
                    <a:pt x="0" y="1"/>
                    <a:pt x="2" y="0"/>
                    <a:pt x="3" y="0"/>
                  </a:cubicBezTo>
                  <a:cubicBezTo>
                    <a:pt x="4" y="0"/>
                    <a:pt x="4" y="0"/>
                    <a:pt x="4" y="0"/>
                  </a:cubicBezTo>
                  <a:cubicBezTo>
                    <a:pt x="6" y="0"/>
                    <a:pt x="8" y="2"/>
                    <a:pt x="8" y="4"/>
                  </a:cubicBezTo>
                  <a:close/>
                </a:path>
              </a:pathLst>
            </a:custGeom>
            <a:solidFill>
              <a:srgbClr val="FFE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4" name="Freeform 376">
              <a:extLst>
                <a:ext uri="{FF2B5EF4-FFF2-40B4-BE49-F238E27FC236}">
                  <a16:creationId xmlns:a16="http://schemas.microsoft.com/office/drawing/2014/main" id="{919F2A29-8052-9E4A-BB47-4AC557E6C379}"/>
                </a:ext>
              </a:extLst>
            </p:cNvPr>
            <p:cNvSpPr>
              <a:spLocks/>
            </p:cNvSpPr>
            <p:nvPr/>
          </p:nvSpPr>
          <p:spPr bwMode="auto">
            <a:xfrm>
              <a:off x="1397" y="1788"/>
              <a:ext cx="76" cy="67"/>
            </a:xfrm>
            <a:custGeom>
              <a:avLst/>
              <a:gdLst>
                <a:gd name="T0" fmla="*/ 0 w 32"/>
                <a:gd name="T1" fmla="*/ 15 h 28"/>
                <a:gd name="T2" fmla="*/ 4 w 32"/>
                <a:gd name="T3" fmla="*/ 28 h 28"/>
                <a:gd name="T4" fmla="*/ 29 w 32"/>
                <a:gd name="T5" fmla="*/ 6 h 28"/>
                <a:gd name="T6" fmla="*/ 28 w 32"/>
                <a:gd name="T7" fmla="*/ 1 h 28"/>
                <a:gd name="T8" fmla="*/ 20 w 32"/>
                <a:gd name="T9" fmla="*/ 0 h 28"/>
                <a:gd name="T10" fmla="*/ 0 w 32"/>
                <a:gd name="T11" fmla="*/ 15 h 28"/>
              </a:gdLst>
              <a:ahLst/>
              <a:cxnLst>
                <a:cxn ang="0">
                  <a:pos x="T0" y="T1"/>
                </a:cxn>
                <a:cxn ang="0">
                  <a:pos x="T2" y="T3"/>
                </a:cxn>
                <a:cxn ang="0">
                  <a:pos x="T4" y="T5"/>
                </a:cxn>
                <a:cxn ang="0">
                  <a:pos x="T6" y="T7"/>
                </a:cxn>
                <a:cxn ang="0">
                  <a:pos x="T8" y="T9"/>
                </a:cxn>
                <a:cxn ang="0">
                  <a:pos x="T10" y="T11"/>
                </a:cxn>
              </a:cxnLst>
              <a:rect l="0" t="0" r="r" b="b"/>
              <a:pathLst>
                <a:path w="32" h="28">
                  <a:moveTo>
                    <a:pt x="0" y="15"/>
                  </a:moveTo>
                  <a:cubicBezTo>
                    <a:pt x="4" y="28"/>
                    <a:pt x="4" y="28"/>
                    <a:pt x="4" y="28"/>
                  </a:cubicBezTo>
                  <a:cubicBezTo>
                    <a:pt x="14" y="26"/>
                    <a:pt x="32" y="18"/>
                    <a:pt x="29" y="6"/>
                  </a:cubicBezTo>
                  <a:cubicBezTo>
                    <a:pt x="29" y="4"/>
                    <a:pt x="29" y="2"/>
                    <a:pt x="28" y="1"/>
                  </a:cubicBezTo>
                  <a:cubicBezTo>
                    <a:pt x="20" y="0"/>
                    <a:pt x="20" y="0"/>
                    <a:pt x="20" y="0"/>
                  </a:cubicBezTo>
                  <a:lnTo>
                    <a:pt x="0" y="15"/>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5" name="Rectangle 377">
              <a:extLst>
                <a:ext uri="{FF2B5EF4-FFF2-40B4-BE49-F238E27FC236}">
                  <a16:creationId xmlns:a16="http://schemas.microsoft.com/office/drawing/2014/main" id="{4C789ACF-C0AE-9F44-8CA6-9B967843948C}"/>
                </a:ext>
              </a:extLst>
            </p:cNvPr>
            <p:cNvSpPr>
              <a:spLocks noChangeArrowheads="1"/>
            </p:cNvSpPr>
            <p:nvPr/>
          </p:nvSpPr>
          <p:spPr bwMode="auto">
            <a:xfrm>
              <a:off x="918" y="1833"/>
              <a:ext cx="83" cy="69"/>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6" name="Freeform 378">
              <a:extLst>
                <a:ext uri="{FF2B5EF4-FFF2-40B4-BE49-F238E27FC236}">
                  <a16:creationId xmlns:a16="http://schemas.microsoft.com/office/drawing/2014/main" id="{DE81C115-B9E5-554A-986C-5059AE85E3CA}"/>
                </a:ext>
              </a:extLst>
            </p:cNvPr>
            <p:cNvSpPr>
              <a:spLocks/>
            </p:cNvSpPr>
            <p:nvPr/>
          </p:nvSpPr>
          <p:spPr bwMode="auto">
            <a:xfrm>
              <a:off x="944" y="1897"/>
              <a:ext cx="31" cy="48"/>
            </a:xfrm>
            <a:custGeom>
              <a:avLst/>
              <a:gdLst>
                <a:gd name="T0" fmla="*/ 11 w 13"/>
                <a:gd name="T1" fmla="*/ 20 h 20"/>
                <a:gd name="T2" fmla="*/ 13 w 13"/>
                <a:gd name="T3" fmla="*/ 16 h 20"/>
                <a:gd name="T4" fmla="*/ 7 w 13"/>
                <a:gd name="T5" fmla="*/ 0 h 20"/>
                <a:gd name="T6" fmla="*/ 0 w 13"/>
                <a:gd name="T7" fmla="*/ 16 h 20"/>
                <a:gd name="T8" fmla="*/ 2 w 13"/>
                <a:gd name="T9" fmla="*/ 20 h 20"/>
                <a:gd name="T10" fmla="*/ 11 w 13"/>
                <a:gd name="T11" fmla="*/ 20 h 20"/>
              </a:gdLst>
              <a:ahLst/>
              <a:cxnLst>
                <a:cxn ang="0">
                  <a:pos x="T0" y="T1"/>
                </a:cxn>
                <a:cxn ang="0">
                  <a:pos x="T2" y="T3"/>
                </a:cxn>
                <a:cxn ang="0">
                  <a:pos x="T4" y="T5"/>
                </a:cxn>
                <a:cxn ang="0">
                  <a:pos x="T6" y="T7"/>
                </a:cxn>
                <a:cxn ang="0">
                  <a:pos x="T8" y="T9"/>
                </a:cxn>
                <a:cxn ang="0">
                  <a:pos x="T10" y="T11"/>
                </a:cxn>
              </a:cxnLst>
              <a:rect l="0" t="0" r="r" b="b"/>
              <a:pathLst>
                <a:path w="13" h="20">
                  <a:moveTo>
                    <a:pt x="11" y="20"/>
                  </a:moveTo>
                  <a:cubicBezTo>
                    <a:pt x="13" y="16"/>
                    <a:pt x="13" y="16"/>
                    <a:pt x="13" y="16"/>
                  </a:cubicBezTo>
                  <a:cubicBezTo>
                    <a:pt x="7" y="0"/>
                    <a:pt x="7" y="0"/>
                    <a:pt x="7" y="0"/>
                  </a:cubicBezTo>
                  <a:cubicBezTo>
                    <a:pt x="0" y="16"/>
                    <a:pt x="0" y="16"/>
                    <a:pt x="0" y="16"/>
                  </a:cubicBezTo>
                  <a:cubicBezTo>
                    <a:pt x="2" y="20"/>
                    <a:pt x="2" y="20"/>
                    <a:pt x="2" y="20"/>
                  </a:cubicBezTo>
                  <a:cubicBezTo>
                    <a:pt x="5" y="20"/>
                    <a:pt x="8" y="20"/>
                    <a:pt x="11" y="20"/>
                  </a:cubicBezTo>
                  <a:close/>
                </a:path>
              </a:pathLst>
            </a:custGeom>
            <a:solidFill>
              <a:srgbClr val="FC8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7" name="Freeform 379">
              <a:extLst>
                <a:ext uri="{FF2B5EF4-FFF2-40B4-BE49-F238E27FC236}">
                  <a16:creationId xmlns:a16="http://schemas.microsoft.com/office/drawing/2014/main" id="{932AE8E8-CE76-F545-9B7C-05832A4F6430}"/>
                </a:ext>
              </a:extLst>
            </p:cNvPr>
            <p:cNvSpPr>
              <a:spLocks/>
            </p:cNvSpPr>
            <p:nvPr/>
          </p:nvSpPr>
          <p:spPr bwMode="auto">
            <a:xfrm>
              <a:off x="897" y="1862"/>
              <a:ext cx="64" cy="99"/>
            </a:xfrm>
            <a:custGeom>
              <a:avLst/>
              <a:gdLst>
                <a:gd name="T0" fmla="*/ 21 w 64"/>
                <a:gd name="T1" fmla="*/ 0 h 99"/>
                <a:gd name="T2" fmla="*/ 64 w 64"/>
                <a:gd name="T3" fmla="*/ 35 h 99"/>
                <a:gd name="T4" fmla="*/ 40 w 64"/>
                <a:gd name="T5" fmla="*/ 99 h 99"/>
                <a:gd name="T6" fmla="*/ 0 w 64"/>
                <a:gd name="T7" fmla="*/ 12 h 99"/>
                <a:gd name="T8" fmla="*/ 21 w 64"/>
                <a:gd name="T9" fmla="*/ 0 h 99"/>
              </a:gdLst>
              <a:ahLst/>
              <a:cxnLst>
                <a:cxn ang="0">
                  <a:pos x="T0" y="T1"/>
                </a:cxn>
                <a:cxn ang="0">
                  <a:pos x="T2" y="T3"/>
                </a:cxn>
                <a:cxn ang="0">
                  <a:pos x="T4" y="T5"/>
                </a:cxn>
                <a:cxn ang="0">
                  <a:pos x="T6" y="T7"/>
                </a:cxn>
                <a:cxn ang="0">
                  <a:pos x="T8" y="T9"/>
                </a:cxn>
              </a:cxnLst>
              <a:rect l="0" t="0" r="r" b="b"/>
              <a:pathLst>
                <a:path w="64" h="99">
                  <a:moveTo>
                    <a:pt x="21" y="0"/>
                  </a:moveTo>
                  <a:lnTo>
                    <a:pt x="64" y="35"/>
                  </a:lnTo>
                  <a:lnTo>
                    <a:pt x="40" y="99"/>
                  </a:lnTo>
                  <a:lnTo>
                    <a:pt x="0" y="12"/>
                  </a:lnTo>
                  <a:lnTo>
                    <a:pt x="21"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8" name="Freeform 380">
              <a:extLst>
                <a:ext uri="{FF2B5EF4-FFF2-40B4-BE49-F238E27FC236}">
                  <a16:creationId xmlns:a16="http://schemas.microsoft.com/office/drawing/2014/main" id="{74554374-080C-4A42-90F4-FD94E3809050}"/>
                </a:ext>
              </a:extLst>
            </p:cNvPr>
            <p:cNvSpPr>
              <a:spLocks/>
            </p:cNvSpPr>
            <p:nvPr/>
          </p:nvSpPr>
          <p:spPr bwMode="auto">
            <a:xfrm>
              <a:off x="961" y="1862"/>
              <a:ext cx="61" cy="99"/>
            </a:xfrm>
            <a:custGeom>
              <a:avLst/>
              <a:gdLst>
                <a:gd name="T0" fmla="*/ 42 w 61"/>
                <a:gd name="T1" fmla="*/ 0 h 99"/>
                <a:gd name="T2" fmla="*/ 0 w 61"/>
                <a:gd name="T3" fmla="*/ 35 h 99"/>
                <a:gd name="T4" fmla="*/ 23 w 61"/>
                <a:gd name="T5" fmla="*/ 99 h 99"/>
                <a:gd name="T6" fmla="*/ 61 w 61"/>
                <a:gd name="T7" fmla="*/ 12 h 99"/>
                <a:gd name="T8" fmla="*/ 42 w 61"/>
                <a:gd name="T9" fmla="*/ 0 h 99"/>
              </a:gdLst>
              <a:ahLst/>
              <a:cxnLst>
                <a:cxn ang="0">
                  <a:pos x="T0" y="T1"/>
                </a:cxn>
                <a:cxn ang="0">
                  <a:pos x="T2" y="T3"/>
                </a:cxn>
                <a:cxn ang="0">
                  <a:pos x="T4" y="T5"/>
                </a:cxn>
                <a:cxn ang="0">
                  <a:pos x="T6" y="T7"/>
                </a:cxn>
                <a:cxn ang="0">
                  <a:pos x="T8" y="T9"/>
                </a:cxn>
              </a:cxnLst>
              <a:rect l="0" t="0" r="r" b="b"/>
              <a:pathLst>
                <a:path w="61" h="99">
                  <a:moveTo>
                    <a:pt x="42" y="0"/>
                  </a:moveTo>
                  <a:lnTo>
                    <a:pt x="0" y="35"/>
                  </a:lnTo>
                  <a:lnTo>
                    <a:pt x="23" y="99"/>
                  </a:lnTo>
                  <a:lnTo>
                    <a:pt x="61" y="12"/>
                  </a:lnTo>
                  <a:lnTo>
                    <a:pt x="42"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89" name="Freeform 381">
              <a:extLst>
                <a:ext uri="{FF2B5EF4-FFF2-40B4-BE49-F238E27FC236}">
                  <a16:creationId xmlns:a16="http://schemas.microsoft.com/office/drawing/2014/main" id="{E6FFF6D0-453F-1C4D-B8EF-F9C101180595}"/>
                </a:ext>
              </a:extLst>
            </p:cNvPr>
            <p:cNvSpPr>
              <a:spLocks/>
            </p:cNvSpPr>
            <p:nvPr/>
          </p:nvSpPr>
          <p:spPr bwMode="auto">
            <a:xfrm>
              <a:off x="897" y="1862"/>
              <a:ext cx="64" cy="83"/>
            </a:xfrm>
            <a:custGeom>
              <a:avLst/>
              <a:gdLst>
                <a:gd name="T0" fmla="*/ 21 w 64"/>
                <a:gd name="T1" fmla="*/ 0 h 83"/>
                <a:gd name="T2" fmla="*/ 64 w 64"/>
                <a:gd name="T3" fmla="*/ 35 h 83"/>
                <a:gd name="T4" fmla="*/ 38 w 64"/>
                <a:gd name="T5" fmla="*/ 83 h 83"/>
                <a:gd name="T6" fmla="*/ 0 w 64"/>
                <a:gd name="T7" fmla="*/ 12 h 83"/>
                <a:gd name="T8" fmla="*/ 21 w 64"/>
                <a:gd name="T9" fmla="*/ 0 h 83"/>
              </a:gdLst>
              <a:ahLst/>
              <a:cxnLst>
                <a:cxn ang="0">
                  <a:pos x="T0" y="T1"/>
                </a:cxn>
                <a:cxn ang="0">
                  <a:pos x="T2" y="T3"/>
                </a:cxn>
                <a:cxn ang="0">
                  <a:pos x="T4" y="T5"/>
                </a:cxn>
                <a:cxn ang="0">
                  <a:pos x="T6" y="T7"/>
                </a:cxn>
                <a:cxn ang="0">
                  <a:pos x="T8" y="T9"/>
                </a:cxn>
              </a:cxnLst>
              <a:rect l="0" t="0" r="r" b="b"/>
              <a:pathLst>
                <a:path w="64" h="83">
                  <a:moveTo>
                    <a:pt x="21" y="0"/>
                  </a:moveTo>
                  <a:lnTo>
                    <a:pt x="64" y="35"/>
                  </a:lnTo>
                  <a:lnTo>
                    <a:pt x="38" y="83"/>
                  </a:lnTo>
                  <a:lnTo>
                    <a:pt x="0" y="12"/>
                  </a:lnTo>
                  <a:lnTo>
                    <a:pt x="2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0" name="Freeform 382">
              <a:extLst>
                <a:ext uri="{FF2B5EF4-FFF2-40B4-BE49-F238E27FC236}">
                  <a16:creationId xmlns:a16="http://schemas.microsoft.com/office/drawing/2014/main" id="{8652208F-9854-A64F-AC0E-106D43202C1C}"/>
                </a:ext>
              </a:extLst>
            </p:cNvPr>
            <p:cNvSpPr>
              <a:spLocks/>
            </p:cNvSpPr>
            <p:nvPr/>
          </p:nvSpPr>
          <p:spPr bwMode="auto">
            <a:xfrm>
              <a:off x="961" y="1862"/>
              <a:ext cx="61" cy="83"/>
            </a:xfrm>
            <a:custGeom>
              <a:avLst/>
              <a:gdLst>
                <a:gd name="T0" fmla="*/ 42 w 61"/>
                <a:gd name="T1" fmla="*/ 0 h 83"/>
                <a:gd name="T2" fmla="*/ 0 w 61"/>
                <a:gd name="T3" fmla="*/ 35 h 83"/>
                <a:gd name="T4" fmla="*/ 23 w 61"/>
                <a:gd name="T5" fmla="*/ 83 h 83"/>
                <a:gd name="T6" fmla="*/ 61 w 61"/>
                <a:gd name="T7" fmla="*/ 12 h 83"/>
                <a:gd name="T8" fmla="*/ 42 w 61"/>
                <a:gd name="T9" fmla="*/ 0 h 83"/>
              </a:gdLst>
              <a:ahLst/>
              <a:cxnLst>
                <a:cxn ang="0">
                  <a:pos x="T0" y="T1"/>
                </a:cxn>
                <a:cxn ang="0">
                  <a:pos x="T2" y="T3"/>
                </a:cxn>
                <a:cxn ang="0">
                  <a:pos x="T4" y="T5"/>
                </a:cxn>
                <a:cxn ang="0">
                  <a:pos x="T6" y="T7"/>
                </a:cxn>
                <a:cxn ang="0">
                  <a:pos x="T8" y="T9"/>
                </a:cxn>
              </a:cxnLst>
              <a:rect l="0" t="0" r="r" b="b"/>
              <a:pathLst>
                <a:path w="61" h="83">
                  <a:moveTo>
                    <a:pt x="42" y="0"/>
                  </a:moveTo>
                  <a:lnTo>
                    <a:pt x="0" y="35"/>
                  </a:lnTo>
                  <a:lnTo>
                    <a:pt x="23" y="83"/>
                  </a:lnTo>
                  <a:lnTo>
                    <a:pt x="61" y="12"/>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1" name="Freeform 383">
              <a:extLst>
                <a:ext uri="{FF2B5EF4-FFF2-40B4-BE49-F238E27FC236}">
                  <a16:creationId xmlns:a16="http://schemas.microsoft.com/office/drawing/2014/main" id="{C13E6448-D8D2-074E-B918-780FCB3CBD65}"/>
                </a:ext>
              </a:extLst>
            </p:cNvPr>
            <p:cNvSpPr>
              <a:spLocks/>
            </p:cNvSpPr>
            <p:nvPr/>
          </p:nvSpPr>
          <p:spPr bwMode="auto">
            <a:xfrm>
              <a:off x="944" y="1942"/>
              <a:ext cx="31" cy="29"/>
            </a:xfrm>
            <a:custGeom>
              <a:avLst/>
              <a:gdLst>
                <a:gd name="T0" fmla="*/ 2 w 13"/>
                <a:gd name="T1" fmla="*/ 0 h 12"/>
                <a:gd name="T2" fmla="*/ 11 w 13"/>
                <a:gd name="T3" fmla="*/ 0 h 12"/>
                <a:gd name="T4" fmla="*/ 11 w 13"/>
                <a:gd name="T5" fmla="*/ 12 h 12"/>
                <a:gd name="T6" fmla="*/ 2 w 13"/>
                <a:gd name="T7" fmla="*/ 12 h 12"/>
                <a:gd name="T8" fmla="*/ 2 w 13"/>
                <a:gd name="T9" fmla="*/ 0 h 12"/>
              </a:gdLst>
              <a:ahLst/>
              <a:cxnLst>
                <a:cxn ang="0">
                  <a:pos x="T0" y="T1"/>
                </a:cxn>
                <a:cxn ang="0">
                  <a:pos x="T2" y="T3"/>
                </a:cxn>
                <a:cxn ang="0">
                  <a:pos x="T4" y="T5"/>
                </a:cxn>
                <a:cxn ang="0">
                  <a:pos x="T6" y="T7"/>
                </a:cxn>
                <a:cxn ang="0">
                  <a:pos x="T8" y="T9"/>
                </a:cxn>
              </a:cxnLst>
              <a:rect l="0" t="0" r="r" b="b"/>
              <a:pathLst>
                <a:path w="13" h="12">
                  <a:moveTo>
                    <a:pt x="2" y="0"/>
                  </a:moveTo>
                  <a:cubicBezTo>
                    <a:pt x="11" y="0"/>
                    <a:pt x="11" y="0"/>
                    <a:pt x="11" y="0"/>
                  </a:cubicBezTo>
                  <a:cubicBezTo>
                    <a:pt x="13" y="4"/>
                    <a:pt x="13" y="8"/>
                    <a:pt x="11" y="12"/>
                  </a:cubicBezTo>
                  <a:cubicBezTo>
                    <a:pt x="2" y="12"/>
                    <a:pt x="2" y="12"/>
                    <a:pt x="2" y="12"/>
                  </a:cubicBezTo>
                  <a:cubicBezTo>
                    <a:pt x="0" y="8"/>
                    <a:pt x="0" y="4"/>
                    <a:pt x="2" y="0"/>
                  </a:cubicBezTo>
                  <a:close/>
                </a:path>
              </a:pathLst>
            </a:custGeom>
            <a:solidFill>
              <a:srgbClr val="FC8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2" name="Freeform 384">
              <a:extLst>
                <a:ext uri="{FF2B5EF4-FFF2-40B4-BE49-F238E27FC236}">
                  <a16:creationId xmlns:a16="http://schemas.microsoft.com/office/drawing/2014/main" id="{D24E0E15-D0F6-764D-B75E-A7CBBB6DAB2D}"/>
                </a:ext>
              </a:extLst>
            </p:cNvPr>
            <p:cNvSpPr>
              <a:spLocks/>
            </p:cNvSpPr>
            <p:nvPr/>
          </p:nvSpPr>
          <p:spPr bwMode="auto">
            <a:xfrm>
              <a:off x="797" y="1587"/>
              <a:ext cx="287" cy="303"/>
            </a:xfrm>
            <a:custGeom>
              <a:avLst/>
              <a:gdLst>
                <a:gd name="T0" fmla="*/ 84 w 121"/>
                <a:gd name="T1" fmla="*/ 118 h 128"/>
                <a:gd name="T2" fmla="*/ 56 w 121"/>
                <a:gd name="T3" fmla="*/ 18 h 128"/>
                <a:gd name="T4" fmla="*/ 84 w 121"/>
                <a:gd name="T5" fmla="*/ 118 h 128"/>
              </a:gdLst>
              <a:ahLst/>
              <a:cxnLst>
                <a:cxn ang="0">
                  <a:pos x="T0" y="T1"/>
                </a:cxn>
                <a:cxn ang="0">
                  <a:pos x="T2" y="T3"/>
                </a:cxn>
                <a:cxn ang="0">
                  <a:pos x="T4" y="T5"/>
                </a:cxn>
              </a:cxnLst>
              <a:rect l="0" t="0" r="r" b="b"/>
              <a:pathLst>
                <a:path w="121" h="128">
                  <a:moveTo>
                    <a:pt x="84" y="118"/>
                  </a:moveTo>
                  <a:cubicBezTo>
                    <a:pt x="121" y="108"/>
                    <a:pt x="116" y="0"/>
                    <a:pt x="56" y="18"/>
                  </a:cubicBezTo>
                  <a:cubicBezTo>
                    <a:pt x="0" y="35"/>
                    <a:pt x="47" y="128"/>
                    <a:pt x="84" y="118"/>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3" name="Freeform 385">
              <a:extLst>
                <a:ext uri="{FF2B5EF4-FFF2-40B4-BE49-F238E27FC236}">
                  <a16:creationId xmlns:a16="http://schemas.microsoft.com/office/drawing/2014/main" id="{711B77F2-1156-CB40-91BA-9C6BA300946C}"/>
                </a:ext>
              </a:extLst>
            </p:cNvPr>
            <p:cNvSpPr>
              <a:spLocks/>
            </p:cNvSpPr>
            <p:nvPr/>
          </p:nvSpPr>
          <p:spPr bwMode="auto">
            <a:xfrm>
              <a:off x="899" y="1627"/>
              <a:ext cx="142" cy="119"/>
            </a:xfrm>
            <a:custGeom>
              <a:avLst/>
              <a:gdLst>
                <a:gd name="T0" fmla="*/ 60 w 60"/>
                <a:gd name="T1" fmla="*/ 27 h 50"/>
                <a:gd name="T2" fmla="*/ 13 w 60"/>
                <a:gd name="T3" fmla="*/ 49 h 50"/>
                <a:gd name="T4" fmla="*/ 60 w 60"/>
                <a:gd name="T5" fmla="*/ 27 h 50"/>
              </a:gdLst>
              <a:ahLst/>
              <a:cxnLst>
                <a:cxn ang="0">
                  <a:pos x="T0" y="T1"/>
                </a:cxn>
                <a:cxn ang="0">
                  <a:pos x="T2" y="T3"/>
                </a:cxn>
                <a:cxn ang="0">
                  <a:pos x="T4" y="T5"/>
                </a:cxn>
              </a:cxnLst>
              <a:rect l="0" t="0" r="r" b="b"/>
              <a:pathLst>
                <a:path w="60" h="50">
                  <a:moveTo>
                    <a:pt x="60" y="27"/>
                  </a:moveTo>
                  <a:cubicBezTo>
                    <a:pt x="56" y="34"/>
                    <a:pt x="26" y="48"/>
                    <a:pt x="13" y="49"/>
                  </a:cubicBezTo>
                  <a:cubicBezTo>
                    <a:pt x="0" y="50"/>
                    <a:pt x="12" y="0"/>
                    <a:pt x="60" y="27"/>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4" name="Freeform 386">
              <a:extLst>
                <a:ext uri="{FF2B5EF4-FFF2-40B4-BE49-F238E27FC236}">
                  <a16:creationId xmlns:a16="http://schemas.microsoft.com/office/drawing/2014/main" id="{02878046-CE55-AB46-B5B7-5C87EB5AFCFA}"/>
                </a:ext>
              </a:extLst>
            </p:cNvPr>
            <p:cNvSpPr>
              <a:spLocks/>
            </p:cNvSpPr>
            <p:nvPr/>
          </p:nvSpPr>
          <p:spPr bwMode="auto">
            <a:xfrm>
              <a:off x="847" y="1608"/>
              <a:ext cx="194" cy="225"/>
            </a:xfrm>
            <a:custGeom>
              <a:avLst/>
              <a:gdLst>
                <a:gd name="T0" fmla="*/ 27 w 82"/>
                <a:gd name="T1" fmla="*/ 11 h 95"/>
                <a:gd name="T2" fmla="*/ 30 w 82"/>
                <a:gd name="T3" fmla="*/ 95 h 95"/>
                <a:gd name="T4" fmla="*/ 28 w 82"/>
                <a:gd name="T5" fmla="*/ 67 h 95"/>
                <a:gd name="T6" fmla="*/ 35 w 82"/>
                <a:gd name="T7" fmla="*/ 62 h 95"/>
                <a:gd name="T8" fmla="*/ 82 w 82"/>
                <a:gd name="T9" fmla="*/ 36 h 95"/>
                <a:gd name="T10" fmla="*/ 27 w 82"/>
                <a:gd name="T11" fmla="*/ 11 h 95"/>
              </a:gdLst>
              <a:ahLst/>
              <a:cxnLst>
                <a:cxn ang="0">
                  <a:pos x="T0" y="T1"/>
                </a:cxn>
                <a:cxn ang="0">
                  <a:pos x="T2" y="T3"/>
                </a:cxn>
                <a:cxn ang="0">
                  <a:pos x="T4" y="T5"/>
                </a:cxn>
                <a:cxn ang="0">
                  <a:pos x="T6" y="T7"/>
                </a:cxn>
                <a:cxn ang="0">
                  <a:pos x="T8" y="T9"/>
                </a:cxn>
                <a:cxn ang="0">
                  <a:pos x="T10" y="T11"/>
                </a:cxn>
              </a:cxnLst>
              <a:rect l="0" t="0" r="r" b="b"/>
              <a:pathLst>
                <a:path w="82" h="95">
                  <a:moveTo>
                    <a:pt x="27" y="11"/>
                  </a:moveTo>
                  <a:cubicBezTo>
                    <a:pt x="2" y="25"/>
                    <a:pt x="0" y="74"/>
                    <a:pt x="30" y="95"/>
                  </a:cubicBezTo>
                  <a:cubicBezTo>
                    <a:pt x="25" y="89"/>
                    <a:pt x="24" y="81"/>
                    <a:pt x="28" y="67"/>
                  </a:cubicBezTo>
                  <a:cubicBezTo>
                    <a:pt x="30" y="68"/>
                    <a:pt x="37" y="78"/>
                    <a:pt x="35" y="62"/>
                  </a:cubicBezTo>
                  <a:cubicBezTo>
                    <a:pt x="34" y="31"/>
                    <a:pt x="56" y="29"/>
                    <a:pt x="82" y="36"/>
                  </a:cubicBezTo>
                  <a:cubicBezTo>
                    <a:pt x="81" y="10"/>
                    <a:pt x="46" y="0"/>
                    <a:pt x="27" y="11"/>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5" name="Freeform 387">
              <a:extLst>
                <a:ext uri="{FF2B5EF4-FFF2-40B4-BE49-F238E27FC236}">
                  <a16:creationId xmlns:a16="http://schemas.microsoft.com/office/drawing/2014/main" id="{081F9A55-1C91-A44B-ABB7-D45963EE0505}"/>
                </a:ext>
              </a:extLst>
            </p:cNvPr>
            <p:cNvSpPr>
              <a:spLocks/>
            </p:cNvSpPr>
            <p:nvPr/>
          </p:nvSpPr>
          <p:spPr bwMode="auto">
            <a:xfrm>
              <a:off x="882" y="1724"/>
              <a:ext cx="38" cy="62"/>
            </a:xfrm>
            <a:custGeom>
              <a:avLst/>
              <a:gdLst>
                <a:gd name="T0" fmla="*/ 7 w 16"/>
                <a:gd name="T1" fmla="*/ 0 h 26"/>
                <a:gd name="T2" fmla="*/ 15 w 16"/>
                <a:gd name="T3" fmla="*/ 12 h 26"/>
                <a:gd name="T4" fmla="*/ 9 w 16"/>
                <a:gd name="T5" fmla="*/ 26 h 26"/>
                <a:gd name="T6" fmla="*/ 1 w 16"/>
                <a:gd name="T7" fmla="*/ 14 h 26"/>
                <a:gd name="T8" fmla="*/ 7 w 16"/>
                <a:gd name="T9" fmla="*/ 0 h 26"/>
              </a:gdLst>
              <a:ahLst/>
              <a:cxnLst>
                <a:cxn ang="0">
                  <a:pos x="T0" y="T1"/>
                </a:cxn>
                <a:cxn ang="0">
                  <a:pos x="T2" y="T3"/>
                </a:cxn>
                <a:cxn ang="0">
                  <a:pos x="T4" y="T5"/>
                </a:cxn>
                <a:cxn ang="0">
                  <a:pos x="T6" y="T7"/>
                </a:cxn>
                <a:cxn ang="0">
                  <a:pos x="T8" y="T9"/>
                </a:cxn>
              </a:cxnLst>
              <a:rect l="0" t="0" r="r" b="b"/>
              <a:pathLst>
                <a:path w="16" h="26">
                  <a:moveTo>
                    <a:pt x="7" y="0"/>
                  </a:moveTo>
                  <a:cubicBezTo>
                    <a:pt x="11" y="0"/>
                    <a:pt x="14" y="5"/>
                    <a:pt x="15" y="12"/>
                  </a:cubicBezTo>
                  <a:cubicBezTo>
                    <a:pt x="16" y="19"/>
                    <a:pt x="13" y="25"/>
                    <a:pt x="9" y="26"/>
                  </a:cubicBezTo>
                  <a:cubicBezTo>
                    <a:pt x="5" y="26"/>
                    <a:pt x="2" y="21"/>
                    <a:pt x="1" y="14"/>
                  </a:cubicBezTo>
                  <a:cubicBezTo>
                    <a:pt x="0" y="7"/>
                    <a:pt x="3" y="1"/>
                    <a:pt x="7" y="0"/>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6" name="Freeform 388">
              <a:extLst>
                <a:ext uri="{FF2B5EF4-FFF2-40B4-BE49-F238E27FC236}">
                  <a16:creationId xmlns:a16="http://schemas.microsoft.com/office/drawing/2014/main" id="{5C21385D-5452-EE4F-A855-414FC256C442}"/>
                </a:ext>
              </a:extLst>
            </p:cNvPr>
            <p:cNvSpPr>
              <a:spLocks/>
            </p:cNvSpPr>
            <p:nvPr/>
          </p:nvSpPr>
          <p:spPr bwMode="auto">
            <a:xfrm>
              <a:off x="764" y="3101"/>
              <a:ext cx="145" cy="313"/>
            </a:xfrm>
            <a:custGeom>
              <a:avLst/>
              <a:gdLst>
                <a:gd name="T0" fmla="*/ 0 w 61"/>
                <a:gd name="T1" fmla="*/ 14 h 132"/>
                <a:gd name="T2" fmla="*/ 46 w 61"/>
                <a:gd name="T3" fmla="*/ 15 h 132"/>
                <a:gd name="T4" fmla="*/ 59 w 61"/>
                <a:gd name="T5" fmla="*/ 112 h 132"/>
                <a:gd name="T6" fmla="*/ 47 w 61"/>
                <a:gd name="T7" fmla="*/ 125 h 132"/>
                <a:gd name="T8" fmla="*/ 11 w 61"/>
                <a:gd name="T9" fmla="*/ 132 h 132"/>
                <a:gd name="T10" fmla="*/ 0 w 61"/>
                <a:gd name="T11" fmla="*/ 15 h 132"/>
                <a:gd name="T12" fmla="*/ 0 w 61"/>
                <a:gd name="T13" fmla="*/ 14 h 132"/>
              </a:gdLst>
              <a:ahLst/>
              <a:cxnLst>
                <a:cxn ang="0">
                  <a:pos x="T0" y="T1"/>
                </a:cxn>
                <a:cxn ang="0">
                  <a:pos x="T2" y="T3"/>
                </a:cxn>
                <a:cxn ang="0">
                  <a:pos x="T4" y="T5"/>
                </a:cxn>
                <a:cxn ang="0">
                  <a:pos x="T6" y="T7"/>
                </a:cxn>
                <a:cxn ang="0">
                  <a:pos x="T8" y="T9"/>
                </a:cxn>
                <a:cxn ang="0">
                  <a:pos x="T10" y="T11"/>
                </a:cxn>
                <a:cxn ang="0">
                  <a:pos x="T12" y="T13"/>
                </a:cxn>
              </a:cxnLst>
              <a:rect l="0" t="0" r="r" b="b"/>
              <a:pathLst>
                <a:path w="61" h="132">
                  <a:moveTo>
                    <a:pt x="0" y="14"/>
                  </a:moveTo>
                  <a:cubicBezTo>
                    <a:pt x="18" y="10"/>
                    <a:pt x="43" y="0"/>
                    <a:pt x="46" y="15"/>
                  </a:cubicBezTo>
                  <a:cubicBezTo>
                    <a:pt x="50" y="32"/>
                    <a:pt x="55" y="72"/>
                    <a:pt x="59" y="112"/>
                  </a:cubicBezTo>
                  <a:cubicBezTo>
                    <a:pt x="61" y="120"/>
                    <a:pt x="50" y="124"/>
                    <a:pt x="47" y="125"/>
                  </a:cubicBezTo>
                  <a:cubicBezTo>
                    <a:pt x="35" y="129"/>
                    <a:pt x="24" y="130"/>
                    <a:pt x="11" y="132"/>
                  </a:cubicBezTo>
                  <a:cubicBezTo>
                    <a:pt x="0" y="15"/>
                    <a:pt x="0" y="15"/>
                    <a:pt x="0" y="15"/>
                  </a:cubicBezTo>
                  <a:cubicBezTo>
                    <a:pt x="0" y="15"/>
                    <a:pt x="0" y="14"/>
                    <a:pt x="0" y="14"/>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7" name="Freeform 389">
              <a:extLst>
                <a:ext uri="{FF2B5EF4-FFF2-40B4-BE49-F238E27FC236}">
                  <a16:creationId xmlns:a16="http://schemas.microsoft.com/office/drawing/2014/main" id="{1759088D-E736-F543-9FB4-9AC1229AB8BE}"/>
                </a:ext>
              </a:extLst>
            </p:cNvPr>
            <p:cNvSpPr>
              <a:spLocks/>
            </p:cNvSpPr>
            <p:nvPr/>
          </p:nvSpPr>
          <p:spPr bwMode="auto">
            <a:xfrm>
              <a:off x="496" y="3094"/>
              <a:ext cx="140" cy="320"/>
            </a:xfrm>
            <a:custGeom>
              <a:avLst/>
              <a:gdLst>
                <a:gd name="T0" fmla="*/ 59 w 59"/>
                <a:gd name="T1" fmla="*/ 17 h 135"/>
                <a:gd name="T2" fmla="*/ 15 w 59"/>
                <a:gd name="T3" fmla="*/ 17 h 135"/>
                <a:gd name="T4" fmla="*/ 2 w 59"/>
                <a:gd name="T5" fmla="*/ 114 h 135"/>
                <a:gd name="T6" fmla="*/ 14 w 59"/>
                <a:gd name="T7" fmla="*/ 129 h 135"/>
                <a:gd name="T8" fmla="*/ 48 w 59"/>
                <a:gd name="T9" fmla="*/ 135 h 135"/>
                <a:gd name="T10" fmla="*/ 59 w 59"/>
                <a:gd name="T11" fmla="*/ 18 h 135"/>
                <a:gd name="T12" fmla="*/ 59 w 59"/>
                <a:gd name="T13" fmla="*/ 17 h 135"/>
              </a:gdLst>
              <a:ahLst/>
              <a:cxnLst>
                <a:cxn ang="0">
                  <a:pos x="T0" y="T1"/>
                </a:cxn>
                <a:cxn ang="0">
                  <a:pos x="T2" y="T3"/>
                </a:cxn>
                <a:cxn ang="0">
                  <a:pos x="T4" y="T5"/>
                </a:cxn>
                <a:cxn ang="0">
                  <a:pos x="T6" y="T7"/>
                </a:cxn>
                <a:cxn ang="0">
                  <a:pos x="T8" y="T9"/>
                </a:cxn>
                <a:cxn ang="0">
                  <a:pos x="T10" y="T11"/>
                </a:cxn>
                <a:cxn ang="0">
                  <a:pos x="T12" y="T13"/>
                </a:cxn>
              </a:cxnLst>
              <a:rect l="0" t="0" r="r" b="b"/>
              <a:pathLst>
                <a:path w="59" h="135">
                  <a:moveTo>
                    <a:pt x="59" y="17"/>
                  </a:moveTo>
                  <a:cubicBezTo>
                    <a:pt x="37" y="12"/>
                    <a:pt x="19" y="0"/>
                    <a:pt x="15" y="17"/>
                  </a:cubicBezTo>
                  <a:cubicBezTo>
                    <a:pt x="11" y="36"/>
                    <a:pt x="6" y="76"/>
                    <a:pt x="2" y="114"/>
                  </a:cubicBezTo>
                  <a:cubicBezTo>
                    <a:pt x="0" y="124"/>
                    <a:pt x="10" y="128"/>
                    <a:pt x="14" y="129"/>
                  </a:cubicBezTo>
                  <a:cubicBezTo>
                    <a:pt x="25" y="132"/>
                    <a:pt x="35" y="133"/>
                    <a:pt x="48" y="135"/>
                  </a:cubicBezTo>
                  <a:cubicBezTo>
                    <a:pt x="59" y="18"/>
                    <a:pt x="59" y="18"/>
                    <a:pt x="59" y="18"/>
                  </a:cubicBezTo>
                  <a:cubicBezTo>
                    <a:pt x="59" y="18"/>
                    <a:pt x="59" y="17"/>
                    <a:pt x="59" y="17"/>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8" name="Freeform 390">
              <a:extLst>
                <a:ext uri="{FF2B5EF4-FFF2-40B4-BE49-F238E27FC236}">
                  <a16:creationId xmlns:a16="http://schemas.microsoft.com/office/drawing/2014/main" id="{5D906C61-58B3-7846-8BCC-2C7A6F198B90}"/>
                </a:ext>
              </a:extLst>
            </p:cNvPr>
            <p:cNvSpPr>
              <a:spLocks/>
            </p:cNvSpPr>
            <p:nvPr/>
          </p:nvSpPr>
          <p:spPr bwMode="auto">
            <a:xfrm>
              <a:off x="593" y="3410"/>
              <a:ext cx="213" cy="11"/>
            </a:xfrm>
            <a:custGeom>
              <a:avLst/>
              <a:gdLst>
                <a:gd name="T0" fmla="*/ 1 w 90"/>
                <a:gd name="T1" fmla="*/ 0 h 5"/>
                <a:gd name="T2" fmla="*/ 0 w 90"/>
                <a:gd name="T3" fmla="*/ 1 h 5"/>
                <a:gd name="T4" fmla="*/ 90 w 90"/>
                <a:gd name="T5" fmla="*/ 1 h 5"/>
                <a:gd name="T6" fmla="*/ 89 w 90"/>
                <a:gd name="T7" fmla="*/ 0 h 5"/>
                <a:gd name="T8" fmla="*/ 1 w 90"/>
                <a:gd name="T9" fmla="*/ 0 h 5"/>
              </a:gdLst>
              <a:ahLst/>
              <a:cxnLst>
                <a:cxn ang="0">
                  <a:pos x="T0" y="T1"/>
                </a:cxn>
                <a:cxn ang="0">
                  <a:pos x="T2" y="T3"/>
                </a:cxn>
                <a:cxn ang="0">
                  <a:pos x="T4" y="T5"/>
                </a:cxn>
                <a:cxn ang="0">
                  <a:pos x="T6" y="T7"/>
                </a:cxn>
                <a:cxn ang="0">
                  <a:pos x="T8" y="T9"/>
                </a:cxn>
              </a:cxnLst>
              <a:rect l="0" t="0" r="r" b="b"/>
              <a:pathLst>
                <a:path w="90" h="5">
                  <a:moveTo>
                    <a:pt x="1" y="0"/>
                  </a:moveTo>
                  <a:cubicBezTo>
                    <a:pt x="0" y="1"/>
                    <a:pt x="0" y="1"/>
                    <a:pt x="0" y="1"/>
                  </a:cubicBezTo>
                  <a:cubicBezTo>
                    <a:pt x="28" y="4"/>
                    <a:pt x="62" y="5"/>
                    <a:pt x="90" y="1"/>
                  </a:cubicBezTo>
                  <a:cubicBezTo>
                    <a:pt x="89" y="1"/>
                    <a:pt x="89" y="0"/>
                    <a:pt x="89" y="0"/>
                  </a:cubicBezTo>
                  <a:lnTo>
                    <a:pt x="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199" name="Rectangle 391">
              <a:extLst>
                <a:ext uri="{FF2B5EF4-FFF2-40B4-BE49-F238E27FC236}">
                  <a16:creationId xmlns:a16="http://schemas.microsoft.com/office/drawing/2014/main" id="{683B1281-6559-7644-8145-5C57220E4E46}"/>
                </a:ext>
              </a:extLst>
            </p:cNvPr>
            <p:cNvSpPr>
              <a:spLocks noChangeArrowheads="1"/>
            </p:cNvSpPr>
            <p:nvPr/>
          </p:nvSpPr>
          <p:spPr bwMode="auto">
            <a:xfrm>
              <a:off x="664" y="3037"/>
              <a:ext cx="69" cy="74"/>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0" name="Freeform 392">
              <a:extLst>
                <a:ext uri="{FF2B5EF4-FFF2-40B4-BE49-F238E27FC236}">
                  <a16:creationId xmlns:a16="http://schemas.microsoft.com/office/drawing/2014/main" id="{6B1FBEFA-530F-6740-938F-D04F424A7B48}"/>
                </a:ext>
              </a:extLst>
            </p:cNvPr>
            <p:cNvSpPr>
              <a:spLocks/>
            </p:cNvSpPr>
            <p:nvPr/>
          </p:nvSpPr>
          <p:spPr bwMode="auto">
            <a:xfrm>
              <a:off x="531" y="3078"/>
              <a:ext cx="340" cy="343"/>
            </a:xfrm>
            <a:custGeom>
              <a:avLst/>
              <a:gdLst>
                <a:gd name="T0" fmla="*/ 16 w 143"/>
                <a:gd name="T1" fmla="*/ 139 h 145"/>
                <a:gd name="T2" fmla="*/ 0 w 143"/>
                <a:gd name="T3" fmla="*/ 24 h 145"/>
                <a:gd name="T4" fmla="*/ 55 w 143"/>
                <a:gd name="T5" fmla="*/ 1 h 145"/>
                <a:gd name="T6" fmla="*/ 85 w 143"/>
                <a:gd name="T7" fmla="*/ 0 h 145"/>
                <a:gd name="T8" fmla="*/ 143 w 143"/>
                <a:gd name="T9" fmla="*/ 23 h 145"/>
                <a:gd name="T10" fmla="*/ 127 w 143"/>
                <a:gd name="T11" fmla="*/ 139 h 145"/>
                <a:gd name="T12" fmla="*/ 16 w 143"/>
                <a:gd name="T13" fmla="*/ 139 h 145"/>
              </a:gdLst>
              <a:ahLst/>
              <a:cxnLst>
                <a:cxn ang="0">
                  <a:pos x="T0" y="T1"/>
                </a:cxn>
                <a:cxn ang="0">
                  <a:pos x="T2" y="T3"/>
                </a:cxn>
                <a:cxn ang="0">
                  <a:pos x="T4" y="T5"/>
                </a:cxn>
                <a:cxn ang="0">
                  <a:pos x="T6" y="T7"/>
                </a:cxn>
                <a:cxn ang="0">
                  <a:pos x="T8" y="T9"/>
                </a:cxn>
                <a:cxn ang="0">
                  <a:pos x="T10" y="T11"/>
                </a:cxn>
                <a:cxn ang="0">
                  <a:pos x="T12" y="T13"/>
                </a:cxn>
              </a:cxnLst>
              <a:rect l="0" t="0" r="r" b="b"/>
              <a:pathLst>
                <a:path w="143" h="145">
                  <a:moveTo>
                    <a:pt x="16" y="139"/>
                  </a:moveTo>
                  <a:cubicBezTo>
                    <a:pt x="22" y="122"/>
                    <a:pt x="8" y="39"/>
                    <a:pt x="0" y="24"/>
                  </a:cubicBezTo>
                  <a:cubicBezTo>
                    <a:pt x="4" y="8"/>
                    <a:pt x="44" y="9"/>
                    <a:pt x="55" y="1"/>
                  </a:cubicBezTo>
                  <a:cubicBezTo>
                    <a:pt x="58" y="3"/>
                    <a:pt x="83" y="3"/>
                    <a:pt x="85" y="0"/>
                  </a:cubicBezTo>
                  <a:cubicBezTo>
                    <a:pt x="93" y="7"/>
                    <a:pt x="136" y="7"/>
                    <a:pt x="143" y="23"/>
                  </a:cubicBezTo>
                  <a:cubicBezTo>
                    <a:pt x="135" y="40"/>
                    <a:pt x="120" y="123"/>
                    <a:pt x="127" y="139"/>
                  </a:cubicBezTo>
                  <a:cubicBezTo>
                    <a:pt x="99" y="145"/>
                    <a:pt x="44" y="145"/>
                    <a:pt x="16" y="139"/>
                  </a:cubicBezTo>
                  <a:close/>
                </a:path>
              </a:pathLst>
            </a:custGeom>
            <a:solidFill>
              <a:srgbClr val="5A8F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1" name="Freeform 393">
              <a:extLst>
                <a:ext uri="{FF2B5EF4-FFF2-40B4-BE49-F238E27FC236}">
                  <a16:creationId xmlns:a16="http://schemas.microsoft.com/office/drawing/2014/main" id="{E4078A10-5046-984E-BE79-EE97E6FC9FBC}"/>
                </a:ext>
              </a:extLst>
            </p:cNvPr>
            <p:cNvSpPr>
              <a:spLocks/>
            </p:cNvSpPr>
            <p:nvPr/>
          </p:nvSpPr>
          <p:spPr bwMode="auto">
            <a:xfrm>
              <a:off x="657" y="3037"/>
              <a:ext cx="88" cy="57"/>
            </a:xfrm>
            <a:custGeom>
              <a:avLst/>
              <a:gdLst>
                <a:gd name="T0" fmla="*/ 0 w 37"/>
                <a:gd name="T1" fmla="*/ 0 h 24"/>
                <a:gd name="T2" fmla="*/ 37 w 37"/>
                <a:gd name="T3" fmla="*/ 0 h 24"/>
                <a:gd name="T4" fmla="*/ 37 w 37"/>
                <a:gd name="T5" fmla="*/ 19 h 24"/>
                <a:gd name="T6" fmla="*/ 0 w 37"/>
                <a:gd name="T7" fmla="*/ 19 h 24"/>
                <a:gd name="T8" fmla="*/ 0 w 37"/>
                <a:gd name="T9" fmla="*/ 0 h 24"/>
              </a:gdLst>
              <a:ahLst/>
              <a:cxnLst>
                <a:cxn ang="0">
                  <a:pos x="T0" y="T1"/>
                </a:cxn>
                <a:cxn ang="0">
                  <a:pos x="T2" y="T3"/>
                </a:cxn>
                <a:cxn ang="0">
                  <a:pos x="T4" y="T5"/>
                </a:cxn>
                <a:cxn ang="0">
                  <a:pos x="T6" y="T7"/>
                </a:cxn>
                <a:cxn ang="0">
                  <a:pos x="T8" y="T9"/>
                </a:cxn>
              </a:cxnLst>
              <a:rect l="0" t="0" r="r" b="b"/>
              <a:pathLst>
                <a:path w="37" h="24">
                  <a:moveTo>
                    <a:pt x="0" y="0"/>
                  </a:moveTo>
                  <a:cubicBezTo>
                    <a:pt x="37" y="0"/>
                    <a:pt x="37" y="0"/>
                    <a:pt x="37" y="0"/>
                  </a:cubicBezTo>
                  <a:cubicBezTo>
                    <a:pt x="37" y="19"/>
                    <a:pt x="37" y="19"/>
                    <a:pt x="37" y="19"/>
                  </a:cubicBezTo>
                  <a:cubicBezTo>
                    <a:pt x="24" y="24"/>
                    <a:pt x="6" y="22"/>
                    <a:pt x="0" y="19"/>
                  </a:cubicBezTo>
                  <a:lnTo>
                    <a:pt x="0" y="0"/>
                  </a:ln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2" name="Freeform 394">
              <a:extLst>
                <a:ext uri="{FF2B5EF4-FFF2-40B4-BE49-F238E27FC236}">
                  <a16:creationId xmlns:a16="http://schemas.microsoft.com/office/drawing/2014/main" id="{B79BDB6E-2AD2-F94D-B474-1B603943D9B3}"/>
                </a:ext>
              </a:extLst>
            </p:cNvPr>
            <p:cNvSpPr>
              <a:spLocks/>
            </p:cNvSpPr>
            <p:nvPr/>
          </p:nvSpPr>
          <p:spPr bwMode="auto">
            <a:xfrm>
              <a:off x="555" y="2810"/>
              <a:ext cx="280" cy="270"/>
            </a:xfrm>
            <a:custGeom>
              <a:avLst/>
              <a:gdLst>
                <a:gd name="T0" fmla="*/ 61 w 118"/>
                <a:gd name="T1" fmla="*/ 114 h 114"/>
                <a:gd name="T2" fmla="*/ 93 w 118"/>
                <a:gd name="T3" fmla="*/ 19 h 114"/>
                <a:gd name="T4" fmla="*/ 42 w 118"/>
                <a:gd name="T5" fmla="*/ 11 h 114"/>
                <a:gd name="T6" fmla="*/ 61 w 118"/>
                <a:gd name="T7" fmla="*/ 114 h 114"/>
              </a:gdLst>
              <a:ahLst/>
              <a:cxnLst>
                <a:cxn ang="0">
                  <a:pos x="T0" y="T1"/>
                </a:cxn>
                <a:cxn ang="0">
                  <a:pos x="T2" y="T3"/>
                </a:cxn>
                <a:cxn ang="0">
                  <a:pos x="T4" y="T5"/>
                </a:cxn>
                <a:cxn ang="0">
                  <a:pos x="T6" y="T7"/>
                </a:cxn>
              </a:cxnLst>
              <a:rect l="0" t="0" r="r" b="b"/>
              <a:pathLst>
                <a:path w="118" h="114">
                  <a:moveTo>
                    <a:pt x="61" y="114"/>
                  </a:moveTo>
                  <a:cubicBezTo>
                    <a:pt x="97" y="114"/>
                    <a:pt x="118" y="49"/>
                    <a:pt x="93" y="19"/>
                  </a:cubicBezTo>
                  <a:cubicBezTo>
                    <a:pt x="81" y="4"/>
                    <a:pt x="52" y="0"/>
                    <a:pt x="42" y="11"/>
                  </a:cubicBezTo>
                  <a:cubicBezTo>
                    <a:pt x="0" y="25"/>
                    <a:pt x="21" y="114"/>
                    <a:pt x="61" y="114"/>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3" name="Freeform 395">
              <a:extLst>
                <a:ext uri="{FF2B5EF4-FFF2-40B4-BE49-F238E27FC236}">
                  <a16:creationId xmlns:a16="http://schemas.microsoft.com/office/drawing/2014/main" id="{BDFFBD89-E289-464B-8982-F12846870244}"/>
                </a:ext>
              </a:extLst>
            </p:cNvPr>
            <p:cNvSpPr>
              <a:spLocks/>
            </p:cNvSpPr>
            <p:nvPr/>
          </p:nvSpPr>
          <p:spPr bwMode="auto">
            <a:xfrm>
              <a:off x="626" y="3078"/>
              <a:ext cx="147" cy="49"/>
            </a:xfrm>
            <a:custGeom>
              <a:avLst/>
              <a:gdLst>
                <a:gd name="T0" fmla="*/ 53 w 62"/>
                <a:gd name="T1" fmla="*/ 0 h 21"/>
                <a:gd name="T2" fmla="*/ 62 w 62"/>
                <a:gd name="T3" fmla="*/ 6 h 21"/>
                <a:gd name="T4" fmla="*/ 0 w 62"/>
                <a:gd name="T5" fmla="*/ 7 h 21"/>
                <a:gd name="T6" fmla="*/ 9 w 62"/>
                <a:gd name="T7" fmla="*/ 0 h 21"/>
                <a:gd name="T8" fmla="*/ 53 w 62"/>
                <a:gd name="T9" fmla="*/ 0 h 21"/>
              </a:gdLst>
              <a:ahLst/>
              <a:cxnLst>
                <a:cxn ang="0">
                  <a:pos x="T0" y="T1"/>
                </a:cxn>
                <a:cxn ang="0">
                  <a:pos x="T2" y="T3"/>
                </a:cxn>
                <a:cxn ang="0">
                  <a:pos x="T4" y="T5"/>
                </a:cxn>
                <a:cxn ang="0">
                  <a:pos x="T6" y="T7"/>
                </a:cxn>
                <a:cxn ang="0">
                  <a:pos x="T8" y="T9"/>
                </a:cxn>
              </a:cxnLst>
              <a:rect l="0" t="0" r="r" b="b"/>
              <a:pathLst>
                <a:path w="62" h="21">
                  <a:moveTo>
                    <a:pt x="53" y="0"/>
                  </a:moveTo>
                  <a:cubicBezTo>
                    <a:pt x="57" y="3"/>
                    <a:pt x="62" y="6"/>
                    <a:pt x="62" y="6"/>
                  </a:cubicBezTo>
                  <a:cubicBezTo>
                    <a:pt x="47" y="21"/>
                    <a:pt x="11" y="16"/>
                    <a:pt x="0" y="7"/>
                  </a:cubicBezTo>
                  <a:cubicBezTo>
                    <a:pt x="9" y="0"/>
                    <a:pt x="9" y="0"/>
                    <a:pt x="9" y="0"/>
                  </a:cubicBezTo>
                  <a:cubicBezTo>
                    <a:pt x="17" y="6"/>
                    <a:pt x="36" y="12"/>
                    <a:pt x="53" y="0"/>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4" name="Freeform 396">
              <a:extLst>
                <a:ext uri="{FF2B5EF4-FFF2-40B4-BE49-F238E27FC236}">
                  <a16:creationId xmlns:a16="http://schemas.microsoft.com/office/drawing/2014/main" id="{45EF29F5-E1E6-9145-982E-8A4BAAAC1CB3}"/>
                </a:ext>
              </a:extLst>
            </p:cNvPr>
            <p:cNvSpPr>
              <a:spLocks/>
            </p:cNvSpPr>
            <p:nvPr/>
          </p:nvSpPr>
          <p:spPr bwMode="auto">
            <a:xfrm>
              <a:off x="647" y="3071"/>
              <a:ext cx="105" cy="35"/>
            </a:xfrm>
            <a:custGeom>
              <a:avLst/>
              <a:gdLst>
                <a:gd name="T0" fmla="*/ 3 w 44"/>
                <a:gd name="T1" fmla="*/ 0 h 15"/>
                <a:gd name="T2" fmla="*/ 41 w 44"/>
                <a:gd name="T3" fmla="*/ 1 h 15"/>
                <a:gd name="T4" fmla="*/ 44 w 44"/>
                <a:gd name="T5" fmla="*/ 3 h 15"/>
                <a:gd name="T6" fmla="*/ 0 w 44"/>
                <a:gd name="T7" fmla="*/ 3 h 15"/>
                <a:gd name="T8" fmla="*/ 3 w 44"/>
                <a:gd name="T9" fmla="*/ 0 h 15"/>
              </a:gdLst>
              <a:ahLst/>
              <a:cxnLst>
                <a:cxn ang="0">
                  <a:pos x="T0" y="T1"/>
                </a:cxn>
                <a:cxn ang="0">
                  <a:pos x="T2" y="T3"/>
                </a:cxn>
                <a:cxn ang="0">
                  <a:pos x="T4" y="T5"/>
                </a:cxn>
                <a:cxn ang="0">
                  <a:pos x="T6" y="T7"/>
                </a:cxn>
                <a:cxn ang="0">
                  <a:pos x="T8" y="T9"/>
                </a:cxn>
              </a:cxnLst>
              <a:rect l="0" t="0" r="r" b="b"/>
              <a:pathLst>
                <a:path w="44" h="15">
                  <a:moveTo>
                    <a:pt x="3" y="0"/>
                  </a:moveTo>
                  <a:cubicBezTo>
                    <a:pt x="9" y="7"/>
                    <a:pt x="36" y="7"/>
                    <a:pt x="41" y="1"/>
                  </a:cubicBezTo>
                  <a:cubicBezTo>
                    <a:pt x="41" y="1"/>
                    <a:pt x="43" y="2"/>
                    <a:pt x="44" y="3"/>
                  </a:cubicBezTo>
                  <a:cubicBezTo>
                    <a:pt x="27" y="15"/>
                    <a:pt x="8" y="9"/>
                    <a:pt x="0" y="3"/>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5" name="Freeform 397">
              <a:extLst>
                <a:ext uri="{FF2B5EF4-FFF2-40B4-BE49-F238E27FC236}">
                  <a16:creationId xmlns:a16="http://schemas.microsoft.com/office/drawing/2014/main" id="{DBB7D619-06FB-054E-8AA1-5507572E278A}"/>
                </a:ext>
              </a:extLst>
            </p:cNvPr>
            <p:cNvSpPr>
              <a:spLocks/>
            </p:cNvSpPr>
            <p:nvPr/>
          </p:nvSpPr>
          <p:spPr bwMode="auto">
            <a:xfrm>
              <a:off x="1189" y="3101"/>
              <a:ext cx="144" cy="313"/>
            </a:xfrm>
            <a:custGeom>
              <a:avLst/>
              <a:gdLst>
                <a:gd name="T0" fmla="*/ 0 w 61"/>
                <a:gd name="T1" fmla="*/ 14 h 132"/>
                <a:gd name="T2" fmla="*/ 46 w 61"/>
                <a:gd name="T3" fmla="*/ 15 h 132"/>
                <a:gd name="T4" fmla="*/ 60 w 61"/>
                <a:gd name="T5" fmla="*/ 112 h 132"/>
                <a:gd name="T6" fmla="*/ 47 w 61"/>
                <a:gd name="T7" fmla="*/ 125 h 132"/>
                <a:gd name="T8" fmla="*/ 11 w 61"/>
                <a:gd name="T9" fmla="*/ 132 h 132"/>
                <a:gd name="T10" fmla="*/ 0 w 61"/>
                <a:gd name="T11" fmla="*/ 15 h 132"/>
                <a:gd name="T12" fmla="*/ 0 w 61"/>
                <a:gd name="T13" fmla="*/ 14 h 132"/>
              </a:gdLst>
              <a:ahLst/>
              <a:cxnLst>
                <a:cxn ang="0">
                  <a:pos x="T0" y="T1"/>
                </a:cxn>
                <a:cxn ang="0">
                  <a:pos x="T2" y="T3"/>
                </a:cxn>
                <a:cxn ang="0">
                  <a:pos x="T4" y="T5"/>
                </a:cxn>
                <a:cxn ang="0">
                  <a:pos x="T6" y="T7"/>
                </a:cxn>
                <a:cxn ang="0">
                  <a:pos x="T8" y="T9"/>
                </a:cxn>
                <a:cxn ang="0">
                  <a:pos x="T10" y="T11"/>
                </a:cxn>
                <a:cxn ang="0">
                  <a:pos x="T12" y="T13"/>
                </a:cxn>
              </a:cxnLst>
              <a:rect l="0" t="0" r="r" b="b"/>
              <a:pathLst>
                <a:path w="61" h="132">
                  <a:moveTo>
                    <a:pt x="0" y="14"/>
                  </a:moveTo>
                  <a:cubicBezTo>
                    <a:pt x="18" y="10"/>
                    <a:pt x="43" y="0"/>
                    <a:pt x="46" y="15"/>
                  </a:cubicBezTo>
                  <a:cubicBezTo>
                    <a:pt x="50" y="32"/>
                    <a:pt x="55" y="72"/>
                    <a:pt x="60" y="112"/>
                  </a:cubicBezTo>
                  <a:cubicBezTo>
                    <a:pt x="61" y="120"/>
                    <a:pt x="50" y="124"/>
                    <a:pt x="47" y="125"/>
                  </a:cubicBezTo>
                  <a:cubicBezTo>
                    <a:pt x="35" y="129"/>
                    <a:pt x="25" y="130"/>
                    <a:pt x="11" y="132"/>
                  </a:cubicBezTo>
                  <a:cubicBezTo>
                    <a:pt x="0" y="15"/>
                    <a:pt x="0" y="15"/>
                    <a:pt x="0" y="15"/>
                  </a:cubicBezTo>
                  <a:cubicBezTo>
                    <a:pt x="0" y="15"/>
                    <a:pt x="0" y="14"/>
                    <a:pt x="0" y="14"/>
                  </a:cubicBezTo>
                  <a:close/>
                </a:path>
              </a:pathLst>
            </a:custGeom>
            <a:solidFill>
              <a:srgbClr val="6F74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6" name="Freeform 398">
              <a:extLst>
                <a:ext uri="{FF2B5EF4-FFF2-40B4-BE49-F238E27FC236}">
                  <a16:creationId xmlns:a16="http://schemas.microsoft.com/office/drawing/2014/main" id="{DA92671E-E96A-D345-8E06-B081C89ACE56}"/>
                </a:ext>
              </a:extLst>
            </p:cNvPr>
            <p:cNvSpPr>
              <a:spLocks/>
            </p:cNvSpPr>
            <p:nvPr/>
          </p:nvSpPr>
          <p:spPr bwMode="auto">
            <a:xfrm>
              <a:off x="920" y="3094"/>
              <a:ext cx="140" cy="320"/>
            </a:xfrm>
            <a:custGeom>
              <a:avLst/>
              <a:gdLst>
                <a:gd name="T0" fmla="*/ 59 w 59"/>
                <a:gd name="T1" fmla="*/ 17 h 135"/>
                <a:gd name="T2" fmla="*/ 15 w 59"/>
                <a:gd name="T3" fmla="*/ 17 h 135"/>
                <a:gd name="T4" fmla="*/ 2 w 59"/>
                <a:gd name="T5" fmla="*/ 114 h 135"/>
                <a:gd name="T6" fmla="*/ 14 w 59"/>
                <a:gd name="T7" fmla="*/ 129 h 135"/>
                <a:gd name="T8" fmla="*/ 48 w 59"/>
                <a:gd name="T9" fmla="*/ 135 h 135"/>
                <a:gd name="T10" fmla="*/ 59 w 59"/>
                <a:gd name="T11" fmla="*/ 18 h 135"/>
                <a:gd name="T12" fmla="*/ 59 w 59"/>
                <a:gd name="T13" fmla="*/ 17 h 135"/>
              </a:gdLst>
              <a:ahLst/>
              <a:cxnLst>
                <a:cxn ang="0">
                  <a:pos x="T0" y="T1"/>
                </a:cxn>
                <a:cxn ang="0">
                  <a:pos x="T2" y="T3"/>
                </a:cxn>
                <a:cxn ang="0">
                  <a:pos x="T4" y="T5"/>
                </a:cxn>
                <a:cxn ang="0">
                  <a:pos x="T6" y="T7"/>
                </a:cxn>
                <a:cxn ang="0">
                  <a:pos x="T8" y="T9"/>
                </a:cxn>
                <a:cxn ang="0">
                  <a:pos x="T10" y="T11"/>
                </a:cxn>
                <a:cxn ang="0">
                  <a:pos x="T12" y="T13"/>
                </a:cxn>
              </a:cxnLst>
              <a:rect l="0" t="0" r="r" b="b"/>
              <a:pathLst>
                <a:path w="59" h="135">
                  <a:moveTo>
                    <a:pt x="59" y="17"/>
                  </a:moveTo>
                  <a:cubicBezTo>
                    <a:pt x="37" y="12"/>
                    <a:pt x="19" y="0"/>
                    <a:pt x="15" y="17"/>
                  </a:cubicBezTo>
                  <a:cubicBezTo>
                    <a:pt x="11" y="36"/>
                    <a:pt x="6" y="76"/>
                    <a:pt x="2" y="114"/>
                  </a:cubicBezTo>
                  <a:cubicBezTo>
                    <a:pt x="0" y="124"/>
                    <a:pt x="11" y="128"/>
                    <a:pt x="14" y="129"/>
                  </a:cubicBezTo>
                  <a:cubicBezTo>
                    <a:pt x="25" y="132"/>
                    <a:pt x="35" y="133"/>
                    <a:pt x="48" y="135"/>
                  </a:cubicBezTo>
                  <a:cubicBezTo>
                    <a:pt x="59" y="18"/>
                    <a:pt x="59" y="18"/>
                    <a:pt x="59" y="18"/>
                  </a:cubicBezTo>
                  <a:cubicBezTo>
                    <a:pt x="59" y="18"/>
                    <a:pt x="59" y="17"/>
                    <a:pt x="59" y="17"/>
                  </a:cubicBezTo>
                  <a:close/>
                </a:path>
              </a:pathLst>
            </a:custGeom>
            <a:solidFill>
              <a:srgbClr val="6F74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7" name="Freeform 399">
              <a:extLst>
                <a:ext uri="{FF2B5EF4-FFF2-40B4-BE49-F238E27FC236}">
                  <a16:creationId xmlns:a16="http://schemas.microsoft.com/office/drawing/2014/main" id="{40A552EB-FC3A-0945-AB29-DCDE92E5767D}"/>
                </a:ext>
              </a:extLst>
            </p:cNvPr>
            <p:cNvSpPr>
              <a:spLocks/>
            </p:cNvSpPr>
            <p:nvPr/>
          </p:nvSpPr>
          <p:spPr bwMode="auto">
            <a:xfrm>
              <a:off x="1018" y="3410"/>
              <a:ext cx="213" cy="11"/>
            </a:xfrm>
            <a:custGeom>
              <a:avLst/>
              <a:gdLst>
                <a:gd name="T0" fmla="*/ 1 w 90"/>
                <a:gd name="T1" fmla="*/ 0 h 5"/>
                <a:gd name="T2" fmla="*/ 0 w 90"/>
                <a:gd name="T3" fmla="*/ 1 h 5"/>
                <a:gd name="T4" fmla="*/ 90 w 90"/>
                <a:gd name="T5" fmla="*/ 1 h 5"/>
                <a:gd name="T6" fmla="*/ 89 w 90"/>
                <a:gd name="T7" fmla="*/ 0 h 5"/>
                <a:gd name="T8" fmla="*/ 1 w 90"/>
                <a:gd name="T9" fmla="*/ 0 h 5"/>
              </a:gdLst>
              <a:ahLst/>
              <a:cxnLst>
                <a:cxn ang="0">
                  <a:pos x="T0" y="T1"/>
                </a:cxn>
                <a:cxn ang="0">
                  <a:pos x="T2" y="T3"/>
                </a:cxn>
                <a:cxn ang="0">
                  <a:pos x="T4" y="T5"/>
                </a:cxn>
                <a:cxn ang="0">
                  <a:pos x="T6" y="T7"/>
                </a:cxn>
                <a:cxn ang="0">
                  <a:pos x="T8" y="T9"/>
                </a:cxn>
              </a:cxnLst>
              <a:rect l="0" t="0" r="r" b="b"/>
              <a:pathLst>
                <a:path w="90" h="5">
                  <a:moveTo>
                    <a:pt x="1" y="0"/>
                  </a:moveTo>
                  <a:cubicBezTo>
                    <a:pt x="0" y="1"/>
                    <a:pt x="0" y="1"/>
                    <a:pt x="0" y="1"/>
                  </a:cubicBezTo>
                  <a:cubicBezTo>
                    <a:pt x="28" y="4"/>
                    <a:pt x="62" y="5"/>
                    <a:pt x="90" y="1"/>
                  </a:cubicBezTo>
                  <a:cubicBezTo>
                    <a:pt x="89" y="1"/>
                    <a:pt x="89" y="0"/>
                    <a:pt x="89" y="0"/>
                  </a:cubicBezTo>
                  <a:lnTo>
                    <a:pt x="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8" name="Rectangle 400">
              <a:extLst>
                <a:ext uri="{FF2B5EF4-FFF2-40B4-BE49-F238E27FC236}">
                  <a16:creationId xmlns:a16="http://schemas.microsoft.com/office/drawing/2014/main" id="{3DF0C43A-6A5D-1B42-A713-C76386AF773A}"/>
                </a:ext>
              </a:extLst>
            </p:cNvPr>
            <p:cNvSpPr>
              <a:spLocks noChangeArrowheads="1"/>
            </p:cNvSpPr>
            <p:nvPr/>
          </p:nvSpPr>
          <p:spPr bwMode="auto">
            <a:xfrm>
              <a:off x="1089" y="3037"/>
              <a:ext cx="69" cy="74"/>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09" name="Freeform 401">
              <a:extLst>
                <a:ext uri="{FF2B5EF4-FFF2-40B4-BE49-F238E27FC236}">
                  <a16:creationId xmlns:a16="http://schemas.microsoft.com/office/drawing/2014/main" id="{6B0DC17B-C47F-5A48-A186-F71E96BB14A3}"/>
                </a:ext>
              </a:extLst>
            </p:cNvPr>
            <p:cNvSpPr>
              <a:spLocks/>
            </p:cNvSpPr>
            <p:nvPr/>
          </p:nvSpPr>
          <p:spPr bwMode="auto">
            <a:xfrm>
              <a:off x="956" y="3078"/>
              <a:ext cx="342" cy="343"/>
            </a:xfrm>
            <a:custGeom>
              <a:avLst/>
              <a:gdLst>
                <a:gd name="T0" fmla="*/ 16 w 144"/>
                <a:gd name="T1" fmla="*/ 139 h 145"/>
                <a:gd name="T2" fmla="*/ 0 w 144"/>
                <a:gd name="T3" fmla="*/ 24 h 145"/>
                <a:gd name="T4" fmla="*/ 55 w 144"/>
                <a:gd name="T5" fmla="*/ 1 h 145"/>
                <a:gd name="T6" fmla="*/ 85 w 144"/>
                <a:gd name="T7" fmla="*/ 0 h 145"/>
                <a:gd name="T8" fmla="*/ 144 w 144"/>
                <a:gd name="T9" fmla="*/ 23 h 145"/>
                <a:gd name="T10" fmla="*/ 127 w 144"/>
                <a:gd name="T11" fmla="*/ 139 h 145"/>
                <a:gd name="T12" fmla="*/ 16 w 144"/>
                <a:gd name="T13" fmla="*/ 139 h 145"/>
              </a:gdLst>
              <a:ahLst/>
              <a:cxnLst>
                <a:cxn ang="0">
                  <a:pos x="T0" y="T1"/>
                </a:cxn>
                <a:cxn ang="0">
                  <a:pos x="T2" y="T3"/>
                </a:cxn>
                <a:cxn ang="0">
                  <a:pos x="T4" y="T5"/>
                </a:cxn>
                <a:cxn ang="0">
                  <a:pos x="T6" y="T7"/>
                </a:cxn>
                <a:cxn ang="0">
                  <a:pos x="T8" y="T9"/>
                </a:cxn>
                <a:cxn ang="0">
                  <a:pos x="T10" y="T11"/>
                </a:cxn>
                <a:cxn ang="0">
                  <a:pos x="T12" y="T13"/>
                </a:cxn>
              </a:cxnLst>
              <a:rect l="0" t="0" r="r" b="b"/>
              <a:pathLst>
                <a:path w="144" h="145">
                  <a:moveTo>
                    <a:pt x="16" y="139"/>
                  </a:moveTo>
                  <a:cubicBezTo>
                    <a:pt x="22" y="122"/>
                    <a:pt x="8" y="39"/>
                    <a:pt x="0" y="24"/>
                  </a:cubicBezTo>
                  <a:cubicBezTo>
                    <a:pt x="4" y="8"/>
                    <a:pt x="45" y="9"/>
                    <a:pt x="55" y="1"/>
                  </a:cubicBezTo>
                  <a:cubicBezTo>
                    <a:pt x="58" y="3"/>
                    <a:pt x="83" y="3"/>
                    <a:pt x="85" y="0"/>
                  </a:cubicBezTo>
                  <a:cubicBezTo>
                    <a:pt x="93" y="7"/>
                    <a:pt x="136" y="7"/>
                    <a:pt x="144" y="23"/>
                  </a:cubicBezTo>
                  <a:cubicBezTo>
                    <a:pt x="135" y="40"/>
                    <a:pt x="120" y="123"/>
                    <a:pt x="127" y="139"/>
                  </a:cubicBezTo>
                  <a:cubicBezTo>
                    <a:pt x="99" y="145"/>
                    <a:pt x="44" y="145"/>
                    <a:pt x="16" y="139"/>
                  </a:cubicBezTo>
                  <a:close/>
                </a:path>
              </a:pathLst>
            </a:custGeom>
            <a:solidFill>
              <a:srgbClr val="969DA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0" name="Freeform 402">
              <a:extLst>
                <a:ext uri="{FF2B5EF4-FFF2-40B4-BE49-F238E27FC236}">
                  <a16:creationId xmlns:a16="http://schemas.microsoft.com/office/drawing/2014/main" id="{BBCB7A61-1050-1D43-BD35-16F191B19FD0}"/>
                </a:ext>
              </a:extLst>
            </p:cNvPr>
            <p:cNvSpPr>
              <a:spLocks/>
            </p:cNvSpPr>
            <p:nvPr/>
          </p:nvSpPr>
          <p:spPr bwMode="auto">
            <a:xfrm>
              <a:off x="1082" y="3037"/>
              <a:ext cx="88" cy="57"/>
            </a:xfrm>
            <a:custGeom>
              <a:avLst/>
              <a:gdLst>
                <a:gd name="T0" fmla="*/ 0 w 37"/>
                <a:gd name="T1" fmla="*/ 0 h 24"/>
                <a:gd name="T2" fmla="*/ 37 w 37"/>
                <a:gd name="T3" fmla="*/ 0 h 24"/>
                <a:gd name="T4" fmla="*/ 37 w 37"/>
                <a:gd name="T5" fmla="*/ 19 h 24"/>
                <a:gd name="T6" fmla="*/ 0 w 37"/>
                <a:gd name="T7" fmla="*/ 19 h 24"/>
                <a:gd name="T8" fmla="*/ 0 w 37"/>
                <a:gd name="T9" fmla="*/ 0 h 24"/>
              </a:gdLst>
              <a:ahLst/>
              <a:cxnLst>
                <a:cxn ang="0">
                  <a:pos x="T0" y="T1"/>
                </a:cxn>
                <a:cxn ang="0">
                  <a:pos x="T2" y="T3"/>
                </a:cxn>
                <a:cxn ang="0">
                  <a:pos x="T4" y="T5"/>
                </a:cxn>
                <a:cxn ang="0">
                  <a:pos x="T6" y="T7"/>
                </a:cxn>
                <a:cxn ang="0">
                  <a:pos x="T8" y="T9"/>
                </a:cxn>
              </a:cxnLst>
              <a:rect l="0" t="0" r="r" b="b"/>
              <a:pathLst>
                <a:path w="37" h="24">
                  <a:moveTo>
                    <a:pt x="0" y="0"/>
                  </a:moveTo>
                  <a:cubicBezTo>
                    <a:pt x="37" y="0"/>
                    <a:pt x="37" y="0"/>
                    <a:pt x="37" y="0"/>
                  </a:cubicBezTo>
                  <a:cubicBezTo>
                    <a:pt x="37" y="19"/>
                    <a:pt x="37" y="19"/>
                    <a:pt x="37" y="19"/>
                  </a:cubicBezTo>
                  <a:cubicBezTo>
                    <a:pt x="25" y="24"/>
                    <a:pt x="6" y="22"/>
                    <a:pt x="0" y="19"/>
                  </a:cubicBezTo>
                  <a:lnTo>
                    <a:pt x="0" y="0"/>
                  </a:ln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1" name="Freeform 403">
              <a:extLst>
                <a:ext uri="{FF2B5EF4-FFF2-40B4-BE49-F238E27FC236}">
                  <a16:creationId xmlns:a16="http://schemas.microsoft.com/office/drawing/2014/main" id="{A8B611A0-9198-2B48-8968-E5EEED57F222}"/>
                </a:ext>
              </a:extLst>
            </p:cNvPr>
            <p:cNvSpPr>
              <a:spLocks/>
            </p:cNvSpPr>
            <p:nvPr/>
          </p:nvSpPr>
          <p:spPr bwMode="auto">
            <a:xfrm>
              <a:off x="982" y="2810"/>
              <a:ext cx="278" cy="270"/>
            </a:xfrm>
            <a:custGeom>
              <a:avLst/>
              <a:gdLst>
                <a:gd name="T0" fmla="*/ 60 w 117"/>
                <a:gd name="T1" fmla="*/ 114 h 114"/>
                <a:gd name="T2" fmla="*/ 92 w 117"/>
                <a:gd name="T3" fmla="*/ 19 h 114"/>
                <a:gd name="T4" fmla="*/ 42 w 117"/>
                <a:gd name="T5" fmla="*/ 11 h 114"/>
                <a:gd name="T6" fmla="*/ 60 w 117"/>
                <a:gd name="T7" fmla="*/ 114 h 114"/>
              </a:gdLst>
              <a:ahLst/>
              <a:cxnLst>
                <a:cxn ang="0">
                  <a:pos x="T0" y="T1"/>
                </a:cxn>
                <a:cxn ang="0">
                  <a:pos x="T2" y="T3"/>
                </a:cxn>
                <a:cxn ang="0">
                  <a:pos x="T4" y="T5"/>
                </a:cxn>
                <a:cxn ang="0">
                  <a:pos x="T6" y="T7"/>
                </a:cxn>
              </a:cxnLst>
              <a:rect l="0" t="0" r="r" b="b"/>
              <a:pathLst>
                <a:path w="117" h="114">
                  <a:moveTo>
                    <a:pt x="60" y="114"/>
                  </a:moveTo>
                  <a:cubicBezTo>
                    <a:pt x="96" y="114"/>
                    <a:pt x="117" y="49"/>
                    <a:pt x="92" y="19"/>
                  </a:cubicBezTo>
                  <a:cubicBezTo>
                    <a:pt x="80" y="4"/>
                    <a:pt x="51" y="0"/>
                    <a:pt x="42" y="11"/>
                  </a:cubicBezTo>
                  <a:cubicBezTo>
                    <a:pt x="0" y="25"/>
                    <a:pt x="20" y="114"/>
                    <a:pt x="60" y="114"/>
                  </a:cubicBezTo>
                  <a:close/>
                </a:path>
              </a:pathLst>
            </a:custGeom>
            <a:solidFill>
              <a:srgbClr val="B55C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2" name="Freeform 404">
              <a:extLst>
                <a:ext uri="{FF2B5EF4-FFF2-40B4-BE49-F238E27FC236}">
                  <a16:creationId xmlns:a16="http://schemas.microsoft.com/office/drawing/2014/main" id="{0A87B023-CC82-944A-A820-9B4F39816FF4}"/>
                </a:ext>
              </a:extLst>
            </p:cNvPr>
            <p:cNvSpPr>
              <a:spLocks/>
            </p:cNvSpPr>
            <p:nvPr/>
          </p:nvSpPr>
          <p:spPr bwMode="auto">
            <a:xfrm>
              <a:off x="1051" y="3078"/>
              <a:ext cx="147" cy="49"/>
            </a:xfrm>
            <a:custGeom>
              <a:avLst/>
              <a:gdLst>
                <a:gd name="T0" fmla="*/ 54 w 62"/>
                <a:gd name="T1" fmla="*/ 0 h 21"/>
                <a:gd name="T2" fmla="*/ 62 w 62"/>
                <a:gd name="T3" fmla="*/ 6 h 21"/>
                <a:gd name="T4" fmla="*/ 0 w 62"/>
                <a:gd name="T5" fmla="*/ 7 h 21"/>
                <a:gd name="T6" fmla="*/ 9 w 62"/>
                <a:gd name="T7" fmla="*/ 0 h 21"/>
                <a:gd name="T8" fmla="*/ 54 w 62"/>
                <a:gd name="T9" fmla="*/ 0 h 21"/>
              </a:gdLst>
              <a:ahLst/>
              <a:cxnLst>
                <a:cxn ang="0">
                  <a:pos x="T0" y="T1"/>
                </a:cxn>
                <a:cxn ang="0">
                  <a:pos x="T2" y="T3"/>
                </a:cxn>
                <a:cxn ang="0">
                  <a:pos x="T4" y="T5"/>
                </a:cxn>
                <a:cxn ang="0">
                  <a:pos x="T6" y="T7"/>
                </a:cxn>
                <a:cxn ang="0">
                  <a:pos x="T8" y="T9"/>
                </a:cxn>
              </a:cxnLst>
              <a:rect l="0" t="0" r="r" b="b"/>
              <a:pathLst>
                <a:path w="62" h="21">
                  <a:moveTo>
                    <a:pt x="54" y="0"/>
                  </a:moveTo>
                  <a:cubicBezTo>
                    <a:pt x="57" y="3"/>
                    <a:pt x="62" y="6"/>
                    <a:pt x="62" y="6"/>
                  </a:cubicBezTo>
                  <a:cubicBezTo>
                    <a:pt x="47" y="21"/>
                    <a:pt x="11" y="16"/>
                    <a:pt x="0" y="7"/>
                  </a:cubicBezTo>
                  <a:cubicBezTo>
                    <a:pt x="9" y="0"/>
                    <a:pt x="9" y="0"/>
                    <a:pt x="9" y="0"/>
                  </a:cubicBezTo>
                  <a:cubicBezTo>
                    <a:pt x="17" y="6"/>
                    <a:pt x="37" y="12"/>
                    <a:pt x="54" y="0"/>
                  </a:cubicBezTo>
                  <a:close/>
                </a:path>
              </a:pathLst>
            </a:custGeom>
            <a:solidFill>
              <a:srgbClr val="6F747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3" name="Freeform 405">
              <a:extLst>
                <a:ext uri="{FF2B5EF4-FFF2-40B4-BE49-F238E27FC236}">
                  <a16:creationId xmlns:a16="http://schemas.microsoft.com/office/drawing/2014/main" id="{BAD711A8-1BB6-0141-BA93-A40A93105F63}"/>
                </a:ext>
              </a:extLst>
            </p:cNvPr>
            <p:cNvSpPr>
              <a:spLocks/>
            </p:cNvSpPr>
            <p:nvPr/>
          </p:nvSpPr>
          <p:spPr bwMode="auto">
            <a:xfrm>
              <a:off x="1072" y="3071"/>
              <a:ext cx="107" cy="35"/>
            </a:xfrm>
            <a:custGeom>
              <a:avLst/>
              <a:gdLst>
                <a:gd name="T0" fmla="*/ 4 w 45"/>
                <a:gd name="T1" fmla="*/ 0 h 15"/>
                <a:gd name="T2" fmla="*/ 41 w 45"/>
                <a:gd name="T3" fmla="*/ 1 h 15"/>
                <a:gd name="T4" fmla="*/ 45 w 45"/>
                <a:gd name="T5" fmla="*/ 3 h 15"/>
                <a:gd name="T6" fmla="*/ 0 w 45"/>
                <a:gd name="T7" fmla="*/ 3 h 15"/>
                <a:gd name="T8" fmla="*/ 4 w 45"/>
                <a:gd name="T9" fmla="*/ 0 h 15"/>
              </a:gdLst>
              <a:ahLst/>
              <a:cxnLst>
                <a:cxn ang="0">
                  <a:pos x="T0" y="T1"/>
                </a:cxn>
                <a:cxn ang="0">
                  <a:pos x="T2" y="T3"/>
                </a:cxn>
                <a:cxn ang="0">
                  <a:pos x="T4" y="T5"/>
                </a:cxn>
                <a:cxn ang="0">
                  <a:pos x="T6" y="T7"/>
                </a:cxn>
                <a:cxn ang="0">
                  <a:pos x="T8" y="T9"/>
                </a:cxn>
              </a:cxnLst>
              <a:rect l="0" t="0" r="r" b="b"/>
              <a:pathLst>
                <a:path w="45" h="15">
                  <a:moveTo>
                    <a:pt x="4" y="0"/>
                  </a:moveTo>
                  <a:cubicBezTo>
                    <a:pt x="9" y="7"/>
                    <a:pt x="37" y="7"/>
                    <a:pt x="41" y="1"/>
                  </a:cubicBezTo>
                  <a:cubicBezTo>
                    <a:pt x="41" y="1"/>
                    <a:pt x="43" y="2"/>
                    <a:pt x="45" y="3"/>
                  </a:cubicBezTo>
                  <a:cubicBezTo>
                    <a:pt x="28" y="15"/>
                    <a:pt x="8" y="9"/>
                    <a:pt x="0" y="3"/>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4" name="Freeform 406">
              <a:extLst>
                <a:ext uri="{FF2B5EF4-FFF2-40B4-BE49-F238E27FC236}">
                  <a16:creationId xmlns:a16="http://schemas.microsoft.com/office/drawing/2014/main" id="{01D71440-9EC7-A749-8F55-3CB3B13188A3}"/>
                </a:ext>
              </a:extLst>
            </p:cNvPr>
            <p:cNvSpPr>
              <a:spLocks/>
            </p:cNvSpPr>
            <p:nvPr/>
          </p:nvSpPr>
          <p:spPr bwMode="auto">
            <a:xfrm>
              <a:off x="1613" y="3101"/>
              <a:ext cx="145" cy="313"/>
            </a:xfrm>
            <a:custGeom>
              <a:avLst/>
              <a:gdLst>
                <a:gd name="T0" fmla="*/ 0 w 61"/>
                <a:gd name="T1" fmla="*/ 14 h 132"/>
                <a:gd name="T2" fmla="*/ 46 w 61"/>
                <a:gd name="T3" fmla="*/ 15 h 132"/>
                <a:gd name="T4" fmla="*/ 60 w 61"/>
                <a:gd name="T5" fmla="*/ 112 h 132"/>
                <a:gd name="T6" fmla="*/ 47 w 61"/>
                <a:gd name="T7" fmla="*/ 125 h 132"/>
                <a:gd name="T8" fmla="*/ 11 w 61"/>
                <a:gd name="T9" fmla="*/ 132 h 132"/>
                <a:gd name="T10" fmla="*/ 0 w 61"/>
                <a:gd name="T11" fmla="*/ 15 h 132"/>
                <a:gd name="T12" fmla="*/ 0 w 61"/>
                <a:gd name="T13" fmla="*/ 14 h 132"/>
              </a:gdLst>
              <a:ahLst/>
              <a:cxnLst>
                <a:cxn ang="0">
                  <a:pos x="T0" y="T1"/>
                </a:cxn>
                <a:cxn ang="0">
                  <a:pos x="T2" y="T3"/>
                </a:cxn>
                <a:cxn ang="0">
                  <a:pos x="T4" y="T5"/>
                </a:cxn>
                <a:cxn ang="0">
                  <a:pos x="T6" y="T7"/>
                </a:cxn>
                <a:cxn ang="0">
                  <a:pos x="T8" y="T9"/>
                </a:cxn>
                <a:cxn ang="0">
                  <a:pos x="T10" y="T11"/>
                </a:cxn>
                <a:cxn ang="0">
                  <a:pos x="T12" y="T13"/>
                </a:cxn>
              </a:cxnLst>
              <a:rect l="0" t="0" r="r" b="b"/>
              <a:pathLst>
                <a:path w="61" h="132">
                  <a:moveTo>
                    <a:pt x="0" y="14"/>
                  </a:moveTo>
                  <a:cubicBezTo>
                    <a:pt x="18" y="10"/>
                    <a:pt x="43" y="0"/>
                    <a:pt x="46" y="15"/>
                  </a:cubicBezTo>
                  <a:cubicBezTo>
                    <a:pt x="50" y="32"/>
                    <a:pt x="55" y="72"/>
                    <a:pt x="60" y="112"/>
                  </a:cubicBezTo>
                  <a:cubicBezTo>
                    <a:pt x="61" y="120"/>
                    <a:pt x="50" y="124"/>
                    <a:pt x="47" y="125"/>
                  </a:cubicBezTo>
                  <a:cubicBezTo>
                    <a:pt x="35" y="129"/>
                    <a:pt x="25" y="130"/>
                    <a:pt x="11" y="132"/>
                  </a:cubicBezTo>
                  <a:cubicBezTo>
                    <a:pt x="0" y="15"/>
                    <a:pt x="0" y="15"/>
                    <a:pt x="0" y="15"/>
                  </a:cubicBezTo>
                  <a:cubicBezTo>
                    <a:pt x="0" y="15"/>
                    <a:pt x="0" y="14"/>
                    <a:pt x="0" y="14"/>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5" name="Freeform 407">
              <a:extLst>
                <a:ext uri="{FF2B5EF4-FFF2-40B4-BE49-F238E27FC236}">
                  <a16:creationId xmlns:a16="http://schemas.microsoft.com/office/drawing/2014/main" id="{EA0DB15C-C0E7-4B4F-9EE5-79AC774CDC7B}"/>
                </a:ext>
              </a:extLst>
            </p:cNvPr>
            <p:cNvSpPr>
              <a:spLocks/>
            </p:cNvSpPr>
            <p:nvPr/>
          </p:nvSpPr>
          <p:spPr bwMode="auto">
            <a:xfrm>
              <a:off x="1347" y="3094"/>
              <a:ext cx="138" cy="320"/>
            </a:xfrm>
            <a:custGeom>
              <a:avLst/>
              <a:gdLst>
                <a:gd name="T0" fmla="*/ 58 w 58"/>
                <a:gd name="T1" fmla="*/ 17 h 135"/>
                <a:gd name="T2" fmla="*/ 14 w 58"/>
                <a:gd name="T3" fmla="*/ 17 h 135"/>
                <a:gd name="T4" fmla="*/ 1 w 58"/>
                <a:gd name="T5" fmla="*/ 114 h 135"/>
                <a:gd name="T6" fmla="*/ 13 w 58"/>
                <a:gd name="T7" fmla="*/ 129 h 135"/>
                <a:gd name="T8" fmla="*/ 47 w 58"/>
                <a:gd name="T9" fmla="*/ 135 h 135"/>
                <a:gd name="T10" fmla="*/ 58 w 58"/>
                <a:gd name="T11" fmla="*/ 18 h 135"/>
                <a:gd name="T12" fmla="*/ 58 w 58"/>
                <a:gd name="T13" fmla="*/ 17 h 135"/>
              </a:gdLst>
              <a:ahLst/>
              <a:cxnLst>
                <a:cxn ang="0">
                  <a:pos x="T0" y="T1"/>
                </a:cxn>
                <a:cxn ang="0">
                  <a:pos x="T2" y="T3"/>
                </a:cxn>
                <a:cxn ang="0">
                  <a:pos x="T4" y="T5"/>
                </a:cxn>
                <a:cxn ang="0">
                  <a:pos x="T6" y="T7"/>
                </a:cxn>
                <a:cxn ang="0">
                  <a:pos x="T8" y="T9"/>
                </a:cxn>
                <a:cxn ang="0">
                  <a:pos x="T10" y="T11"/>
                </a:cxn>
                <a:cxn ang="0">
                  <a:pos x="T12" y="T13"/>
                </a:cxn>
              </a:cxnLst>
              <a:rect l="0" t="0" r="r" b="b"/>
              <a:pathLst>
                <a:path w="58" h="135">
                  <a:moveTo>
                    <a:pt x="58" y="17"/>
                  </a:moveTo>
                  <a:cubicBezTo>
                    <a:pt x="36" y="12"/>
                    <a:pt x="18" y="0"/>
                    <a:pt x="14" y="17"/>
                  </a:cubicBezTo>
                  <a:cubicBezTo>
                    <a:pt x="10" y="36"/>
                    <a:pt x="6" y="76"/>
                    <a:pt x="1" y="114"/>
                  </a:cubicBezTo>
                  <a:cubicBezTo>
                    <a:pt x="0" y="124"/>
                    <a:pt x="10" y="128"/>
                    <a:pt x="13" y="129"/>
                  </a:cubicBezTo>
                  <a:cubicBezTo>
                    <a:pt x="25" y="132"/>
                    <a:pt x="35" y="133"/>
                    <a:pt x="47" y="135"/>
                  </a:cubicBezTo>
                  <a:cubicBezTo>
                    <a:pt x="58" y="18"/>
                    <a:pt x="58" y="18"/>
                    <a:pt x="58" y="18"/>
                  </a:cubicBezTo>
                  <a:cubicBezTo>
                    <a:pt x="58" y="18"/>
                    <a:pt x="58" y="17"/>
                    <a:pt x="58" y="17"/>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6" name="Freeform 408">
              <a:extLst>
                <a:ext uri="{FF2B5EF4-FFF2-40B4-BE49-F238E27FC236}">
                  <a16:creationId xmlns:a16="http://schemas.microsoft.com/office/drawing/2014/main" id="{F8329619-0F62-E042-A9EB-B15BE4BD3BBB}"/>
                </a:ext>
              </a:extLst>
            </p:cNvPr>
            <p:cNvSpPr>
              <a:spLocks/>
            </p:cNvSpPr>
            <p:nvPr/>
          </p:nvSpPr>
          <p:spPr bwMode="auto">
            <a:xfrm>
              <a:off x="1442" y="3410"/>
              <a:ext cx="214" cy="11"/>
            </a:xfrm>
            <a:custGeom>
              <a:avLst/>
              <a:gdLst>
                <a:gd name="T0" fmla="*/ 1 w 90"/>
                <a:gd name="T1" fmla="*/ 0 h 5"/>
                <a:gd name="T2" fmla="*/ 0 w 90"/>
                <a:gd name="T3" fmla="*/ 1 h 5"/>
                <a:gd name="T4" fmla="*/ 90 w 90"/>
                <a:gd name="T5" fmla="*/ 1 h 5"/>
                <a:gd name="T6" fmla="*/ 89 w 90"/>
                <a:gd name="T7" fmla="*/ 0 h 5"/>
                <a:gd name="T8" fmla="*/ 1 w 90"/>
                <a:gd name="T9" fmla="*/ 0 h 5"/>
              </a:gdLst>
              <a:ahLst/>
              <a:cxnLst>
                <a:cxn ang="0">
                  <a:pos x="T0" y="T1"/>
                </a:cxn>
                <a:cxn ang="0">
                  <a:pos x="T2" y="T3"/>
                </a:cxn>
                <a:cxn ang="0">
                  <a:pos x="T4" y="T5"/>
                </a:cxn>
                <a:cxn ang="0">
                  <a:pos x="T6" y="T7"/>
                </a:cxn>
                <a:cxn ang="0">
                  <a:pos x="T8" y="T9"/>
                </a:cxn>
              </a:cxnLst>
              <a:rect l="0" t="0" r="r" b="b"/>
              <a:pathLst>
                <a:path w="90" h="5">
                  <a:moveTo>
                    <a:pt x="1" y="0"/>
                  </a:moveTo>
                  <a:cubicBezTo>
                    <a:pt x="0" y="1"/>
                    <a:pt x="0" y="1"/>
                    <a:pt x="0" y="1"/>
                  </a:cubicBezTo>
                  <a:cubicBezTo>
                    <a:pt x="28" y="4"/>
                    <a:pt x="62" y="5"/>
                    <a:pt x="90" y="1"/>
                  </a:cubicBezTo>
                  <a:cubicBezTo>
                    <a:pt x="89" y="1"/>
                    <a:pt x="89" y="0"/>
                    <a:pt x="89" y="0"/>
                  </a:cubicBezTo>
                  <a:lnTo>
                    <a:pt x="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7" name="Rectangle 409">
              <a:extLst>
                <a:ext uri="{FF2B5EF4-FFF2-40B4-BE49-F238E27FC236}">
                  <a16:creationId xmlns:a16="http://schemas.microsoft.com/office/drawing/2014/main" id="{EAA570D8-992D-814B-9759-66DC2C227D7F}"/>
                </a:ext>
              </a:extLst>
            </p:cNvPr>
            <p:cNvSpPr>
              <a:spLocks noChangeArrowheads="1"/>
            </p:cNvSpPr>
            <p:nvPr/>
          </p:nvSpPr>
          <p:spPr bwMode="auto">
            <a:xfrm>
              <a:off x="1514" y="3037"/>
              <a:ext cx="71" cy="74"/>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8" name="Freeform 410">
              <a:extLst>
                <a:ext uri="{FF2B5EF4-FFF2-40B4-BE49-F238E27FC236}">
                  <a16:creationId xmlns:a16="http://schemas.microsoft.com/office/drawing/2014/main" id="{68301569-2A3C-1548-8275-46F3E34C08D9}"/>
                </a:ext>
              </a:extLst>
            </p:cNvPr>
            <p:cNvSpPr>
              <a:spLocks/>
            </p:cNvSpPr>
            <p:nvPr/>
          </p:nvSpPr>
          <p:spPr bwMode="auto">
            <a:xfrm>
              <a:off x="1381" y="3078"/>
              <a:ext cx="341" cy="343"/>
            </a:xfrm>
            <a:custGeom>
              <a:avLst/>
              <a:gdLst>
                <a:gd name="T0" fmla="*/ 16 w 144"/>
                <a:gd name="T1" fmla="*/ 139 h 145"/>
                <a:gd name="T2" fmla="*/ 0 w 144"/>
                <a:gd name="T3" fmla="*/ 24 h 145"/>
                <a:gd name="T4" fmla="*/ 56 w 144"/>
                <a:gd name="T5" fmla="*/ 1 h 145"/>
                <a:gd name="T6" fmla="*/ 85 w 144"/>
                <a:gd name="T7" fmla="*/ 0 h 145"/>
                <a:gd name="T8" fmla="*/ 144 w 144"/>
                <a:gd name="T9" fmla="*/ 23 h 145"/>
                <a:gd name="T10" fmla="*/ 127 w 144"/>
                <a:gd name="T11" fmla="*/ 139 h 145"/>
                <a:gd name="T12" fmla="*/ 16 w 144"/>
                <a:gd name="T13" fmla="*/ 139 h 145"/>
              </a:gdLst>
              <a:ahLst/>
              <a:cxnLst>
                <a:cxn ang="0">
                  <a:pos x="T0" y="T1"/>
                </a:cxn>
                <a:cxn ang="0">
                  <a:pos x="T2" y="T3"/>
                </a:cxn>
                <a:cxn ang="0">
                  <a:pos x="T4" y="T5"/>
                </a:cxn>
                <a:cxn ang="0">
                  <a:pos x="T6" y="T7"/>
                </a:cxn>
                <a:cxn ang="0">
                  <a:pos x="T8" y="T9"/>
                </a:cxn>
                <a:cxn ang="0">
                  <a:pos x="T10" y="T11"/>
                </a:cxn>
                <a:cxn ang="0">
                  <a:pos x="T12" y="T13"/>
                </a:cxn>
              </a:cxnLst>
              <a:rect l="0" t="0" r="r" b="b"/>
              <a:pathLst>
                <a:path w="144" h="145">
                  <a:moveTo>
                    <a:pt x="16" y="139"/>
                  </a:moveTo>
                  <a:cubicBezTo>
                    <a:pt x="22" y="122"/>
                    <a:pt x="8" y="39"/>
                    <a:pt x="0" y="24"/>
                  </a:cubicBezTo>
                  <a:cubicBezTo>
                    <a:pt x="5" y="8"/>
                    <a:pt x="45" y="9"/>
                    <a:pt x="56" y="1"/>
                  </a:cubicBezTo>
                  <a:cubicBezTo>
                    <a:pt x="58" y="3"/>
                    <a:pt x="83" y="3"/>
                    <a:pt x="85" y="0"/>
                  </a:cubicBezTo>
                  <a:cubicBezTo>
                    <a:pt x="93" y="7"/>
                    <a:pt x="136" y="7"/>
                    <a:pt x="144" y="23"/>
                  </a:cubicBezTo>
                  <a:cubicBezTo>
                    <a:pt x="135" y="40"/>
                    <a:pt x="120" y="123"/>
                    <a:pt x="127" y="139"/>
                  </a:cubicBezTo>
                  <a:cubicBezTo>
                    <a:pt x="99" y="145"/>
                    <a:pt x="44" y="145"/>
                    <a:pt x="16" y="139"/>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19" name="Freeform 411">
              <a:extLst>
                <a:ext uri="{FF2B5EF4-FFF2-40B4-BE49-F238E27FC236}">
                  <a16:creationId xmlns:a16="http://schemas.microsoft.com/office/drawing/2014/main" id="{7B5521F5-8A99-0E4C-A6B5-0CA75F5738FA}"/>
                </a:ext>
              </a:extLst>
            </p:cNvPr>
            <p:cNvSpPr>
              <a:spLocks/>
            </p:cNvSpPr>
            <p:nvPr/>
          </p:nvSpPr>
          <p:spPr bwMode="auto">
            <a:xfrm>
              <a:off x="1506" y="3037"/>
              <a:ext cx="88" cy="57"/>
            </a:xfrm>
            <a:custGeom>
              <a:avLst/>
              <a:gdLst>
                <a:gd name="T0" fmla="*/ 0 w 37"/>
                <a:gd name="T1" fmla="*/ 0 h 24"/>
                <a:gd name="T2" fmla="*/ 37 w 37"/>
                <a:gd name="T3" fmla="*/ 0 h 24"/>
                <a:gd name="T4" fmla="*/ 37 w 37"/>
                <a:gd name="T5" fmla="*/ 19 h 24"/>
                <a:gd name="T6" fmla="*/ 0 w 37"/>
                <a:gd name="T7" fmla="*/ 19 h 24"/>
                <a:gd name="T8" fmla="*/ 0 w 37"/>
                <a:gd name="T9" fmla="*/ 0 h 24"/>
              </a:gdLst>
              <a:ahLst/>
              <a:cxnLst>
                <a:cxn ang="0">
                  <a:pos x="T0" y="T1"/>
                </a:cxn>
                <a:cxn ang="0">
                  <a:pos x="T2" y="T3"/>
                </a:cxn>
                <a:cxn ang="0">
                  <a:pos x="T4" y="T5"/>
                </a:cxn>
                <a:cxn ang="0">
                  <a:pos x="T6" y="T7"/>
                </a:cxn>
                <a:cxn ang="0">
                  <a:pos x="T8" y="T9"/>
                </a:cxn>
              </a:cxnLst>
              <a:rect l="0" t="0" r="r" b="b"/>
              <a:pathLst>
                <a:path w="37" h="24">
                  <a:moveTo>
                    <a:pt x="0" y="0"/>
                  </a:moveTo>
                  <a:cubicBezTo>
                    <a:pt x="37" y="0"/>
                    <a:pt x="37" y="0"/>
                    <a:pt x="37" y="0"/>
                  </a:cubicBezTo>
                  <a:cubicBezTo>
                    <a:pt x="37" y="19"/>
                    <a:pt x="37" y="19"/>
                    <a:pt x="37" y="19"/>
                  </a:cubicBezTo>
                  <a:cubicBezTo>
                    <a:pt x="25" y="24"/>
                    <a:pt x="6" y="22"/>
                    <a:pt x="0" y="19"/>
                  </a:cubicBezTo>
                  <a:lnTo>
                    <a:pt x="0" y="0"/>
                  </a:ln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0" name="Freeform 412">
              <a:extLst>
                <a:ext uri="{FF2B5EF4-FFF2-40B4-BE49-F238E27FC236}">
                  <a16:creationId xmlns:a16="http://schemas.microsoft.com/office/drawing/2014/main" id="{2A3B87CB-6A51-E44F-AEE0-25C9249D582A}"/>
                </a:ext>
              </a:extLst>
            </p:cNvPr>
            <p:cNvSpPr>
              <a:spLocks/>
            </p:cNvSpPr>
            <p:nvPr/>
          </p:nvSpPr>
          <p:spPr bwMode="auto">
            <a:xfrm>
              <a:off x="1407" y="2810"/>
              <a:ext cx="277" cy="270"/>
            </a:xfrm>
            <a:custGeom>
              <a:avLst/>
              <a:gdLst>
                <a:gd name="T0" fmla="*/ 61 w 117"/>
                <a:gd name="T1" fmla="*/ 114 h 114"/>
                <a:gd name="T2" fmla="*/ 92 w 117"/>
                <a:gd name="T3" fmla="*/ 19 h 114"/>
                <a:gd name="T4" fmla="*/ 42 w 117"/>
                <a:gd name="T5" fmla="*/ 11 h 114"/>
                <a:gd name="T6" fmla="*/ 61 w 117"/>
                <a:gd name="T7" fmla="*/ 114 h 114"/>
              </a:gdLst>
              <a:ahLst/>
              <a:cxnLst>
                <a:cxn ang="0">
                  <a:pos x="T0" y="T1"/>
                </a:cxn>
                <a:cxn ang="0">
                  <a:pos x="T2" y="T3"/>
                </a:cxn>
                <a:cxn ang="0">
                  <a:pos x="T4" y="T5"/>
                </a:cxn>
                <a:cxn ang="0">
                  <a:pos x="T6" y="T7"/>
                </a:cxn>
              </a:cxnLst>
              <a:rect l="0" t="0" r="r" b="b"/>
              <a:pathLst>
                <a:path w="117" h="114">
                  <a:moveTo>
                    <a:pt x="61" y="114"/>
                  </a:moveTo>
                  <a:cubicBezTo>
                    <a:pt x="96" y="114"/>
                    <a:pt x="117" y="49"/>
                    <a:pt x="92" y="19"/>
                  </a:cubicBezTo>
                  <a:cubicBezTo>
                    <a:pt x="81" y="4"/>
                    <a:pt x="51" y="0"/>
                    <a:pt x="42" y="11"/>
                  </a:cubicBezTo>
                  <a:cubicBezTo>
                    <a:pt x="0" y="25"/>
                    <a:pt x="20" y="114"/>
                    <a:pt x="61" y="114"/>
                  </a:cubicBezTo>
                  <a:close/>
                </a:path>
              </a:pathLst>
            </a:custGeom>
            <a:solidFill>
              <a:srgbClr val="3B191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1" name="Freeform 413">
              <a:extLst>
                <a:ext uri="{FF2B5EF4-FFF2-40B4-BE49-F238E27FC236}">
                  <a16:creationId xmlns:a16="http://schemas.microsoft.com/office/drawing/2014/main" id="{FAA4A17A-D6FF-B74E-BBE2-2ECD35A60C09}"/>
                </a:ext>
              </a:extLst>
            </p:cNvPr>
            <p:cNvSpPr>
              <a:spLocks/>
            </p:cNvSpPr>
            <p:nvPr/>
          </p:nvSpPr>
          <p:spPr bwMode="auto">
            <a:xfrm>
              <a:off x="1476" y="3078"/>
              <a:ext cx="147" cy="49"/>
            </a:xfrm>
            <a:custGeom>
              <a:avLst/>
              <a:gdLst>
                <a:gd name="T0" fmla="*/ 54 w 62"/>
                <a:gd name="T1" fmla="*/ 0 h 21"/>
                <a:gd name="T2" fmla="*/ 62 w 62"/>
                <a:gd name="T3" fmla="*/ 6 h 21"/>
                <a:gd name="T4" fmla="*/ 0 w 62"/>
                <a:gd name="T5" fmla="*/ 7 h 21"/>
                <a:gd name="T6" fmla="*/ 9 w 62"/>
                <a:gd name="T7" fmla="*/ 0 h 21"/>
                <a:gd name="T8" fmla="*/ 54 w 62"/>
                <a:gd name="T9" fmla="*/ 0 h 21"/>
              </a:gdLst>
              <a:ahLst/>
              <a:cxnLst>
                <a:cxn ang="0">
                  <a:pos x="T0" y="T1"/>
                </a:cxn>
                <a:cxn ang="0">
                  <a:pos x="T2" y="T3"/>
                </a:cxn>
                <a:cxn ang="0">
                  <a:pos x="T4" y="T5"/>
                </a:cxn>
                <a:cxn ang="0">
                  <a:pos x="T6" y="T7"/>
                </a:cxn>
                <a:cxn ang="0">
                  <a:pos x="T8" y="T9"/>
                </a:cxn>
              </a:cxnLst>
              <a:rect l="0" t="0" r="r" b="b"/>
              <a:pathLst>
                <a:path w="62" h="21">
                  <a:moveTo>
                    <a:pt x="54" y="0"/>
                  </a:moveTo>
                  <a:cubicBezTo>
                    <a:pt x="57" y="3"/>
                    <a:pt x="62" y="6"/>
                    <a:pt x="62" y="6"/>
                  </a:cubicBezTo>
                  <a:cubicBezTo>
                    <a:pt x="48" y="21"/>
                    <a:pt x="11" y="16"/>
                    <a:pt x="0" y="7"/>
                  </a:cubicBezTo>
                  <a:cubicBezTo>
                    <a:pt x="9" y="0"/>
                    <a:pt x="9" y="0"/>
                    <a:pt x="9" y="0"/>
                  </a:cubicBezTo>
                  <a:cubicBezTo>
                    <a:pt x="18" y="6"/>
                    <a:pt x="37" y="12"/>
                    <a:pt x="54"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2" name="Freeform 414">
              <a:extLst>
                <a:ext uri="{FF2B5EF4-FFF2-40B4-BE49-F238E27FC236}">
                  <a16:creationId xmlns:a16="http://schemas.microsoft.com/office/drawing/2014/main" id="{870982AB-99EF-9544-8109-EFC1D3213B42}"/>
                </a:ext>
              </a:extLst>
            </p:cNvPr>
            <p:cNvSpPr>
              <a:spLocks/>
            </p:cNvSpPr>
            <p:nvPr/>
          </p:nvSpPr>
          <p:spPr bwMode="auto">
            <a:xfrm>
              <a:off x="1497" y="3071"/>
              <a:ext cx="107" cy="35"/>
            </a:xfrm>
            <a:custGeom>
              <a:avLst/>
              <a:gdLst>
                <a:gd name="T0" fmla="*/ 4 w 45"/>
                <a:gd name="T1" fmla="*/ 0 h 15"/>
                <a:gd name="T2" fmla="*/ 41 w 45"/>
                <a:gd name="T3" fmla="*/ 1 h 15"/>
                <a:gd name="T4" fmla="*/ 45 w 45"/>
                <a:gd name="T5" fmla="*/ 3 h 15"/>
                <a:gd name="T6" fmla="*/ 0 w 45"/>
                <a:gd name="T7" fmla="*/ 3 h 15"/>
                <a:gd name="T8" fmla="*/ 4 w 45"/>
                <a:gd name="T9" fmla="*/ 0 h 15"/>
              </a:gdLst>
              <a:ahLst/>
              <a:cxnLst>
                <a:cxn ang="0">
                  <a:pos x="T0" y="T1"/>
                </a:cxn>
                <a:cxn ang="0">
                  <a:pos x="T2" y="T3"/>
                </a:cxn>
                <a:cxn ang="0">
                  <a:pos x="T4" y="T5"/>
                </a:cxn>
                <a:cxn ang="0">
                  <a:pos x="T6" y="T7"/>
                </a:cxn>
                <a:cxn ang="0">
                  <a:pos x="T8" y="T9"/>
                </a:cxn>
              </a:cxnLst>
              <a:rect l="0" t="0" r="r" b="b"/>
              <a:pathLst>
                <a:path w="45" h="15">
                  <a:moveTo>
                    <a:pt x="4" y="0"/>
                  </a:moveTo>
                  <a:cubicBezTo>
                    <a:pt x="9" y="7"/>
                    <a:pt x="37" y="7"/>
                    <a:pt x="41" y="1"/>
                  </a:cubicBezTo>
                  <a:cubicBezTo>
                    <a:pt x="42" y="1"/>
                    <a:pt x="43" y="2"/>
                    <a:pt x="45" y="3"/>
                  </a:cubicBezTo>
                  <a:cubicBezTo>
                    <a:pt x="28" y="15"/>
                    <a:pt x="9" y="9"/>
                    <a:pt x="0" y="3"/>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3" name="Freeform 415">
              <a:extLst>
                <a:ext uri="{FF2B5EF4-FFF2-40B4-BE49-F238E27FC236}">
                  <a16:creationId xmlns:a16="http://schemas.microsoft.com/office/drawing/2014/main" id="{7A7148E5-56C8-0245-AD27-140855137E43}"/>
                </a:ext>
              </a:extLst>
            </p:cNvPr>
            <p:cNvSpPr>
              <a:spLocks/>
            </p:cNvSpPr>
            <p:nvPr/>
          </p:nvSpPr>
          <p:spPr bwMode="auto">
            <a:xfrm>
              <a:off x="2038" y="3101"/>
              <a:ext cx="145" cy="313"/>
            </a:xfrm>
            <a:custGeom>
              <a:avLst/>
              <a:gdLst>
                <a:gd name="T0" fmla="*/ 0 w 61"/>
                <a:gd name="T1" fmla="*/ 14 h 132"/>
                <a:gd name="T2" fmla="*/ 46 w 61"/>
                <a:gd name="T3" fmla="*/ 15 h 132"/>
                <a:gd name="T4" fmla="*/ 60 w 61"/>
                <a:gd name="T5" fmla="*/ 112 h 132"/>
                <a:gd name="T6" fmla="*/ 47 w 61"/>
                <a:gd name="T7" fmla="*/ 125 h 132"/>
                <a:gd name="T8" fmla="*/ 11 w 61"/>
                <a:gd name="T9" fmla="*/ 132 h 132"/>
                <a:gd name="T10" fmla="*/ 0 w 61"/>
                <a:gd name="T11" fmla="*/ 15 h 132"/>
                <a:gd name="T12" fmla="*/ 0 w 61"/>
                <a:gd name="T13" fmla="*/ 14 h 132"/>
              </a:gdLst>
              <a:ahLst/>
              <a:cxnLst>
                <a:cxn ang="0">
                  <a:pos x="T0" y="T1"/>
                </a:cxn>
                <a:cxn ang="0">
                  <a:pos x="T2" y="T3"/>
                </a:cxn>
                <a:cxn ang="0">
                  <a:pos x="T4" y="T5"/>
                </a:cxn>
                <a:cxn ang="0">
                  <a:pos x="T6" y="T7"/>
                </a:cxn>
                <a:cxn ang="0">
                  <a:pos x="T8" y="T9"/>
                </a:cxn>
                <a:cxn ang="0">
                  <a:pos x="T10" y="T11"/>
                </a:cxn>
                <a:cxn ang="0">
                  <a:pos x="T12" y="T13"/>
                </a:cxn>
              </a:cxnLst>
              <a:rect l="0" t="0" r="r" b="b"/>
              <a:pathLst>
                <a:path w="61" h="132">
                  <a:moveTo>
                    <a:pt x="0" y="14"/>
                  </a:moveTo>
                  <a:cubicBezTo>
                    <a:pt x="18" y="10"/>
                    <a:pt x="43" y="0"/>
                    <a:pt x="46" y="15"/>
                  </a:cubicBezTo>
                  <a:cubicBezTo>
                    <a:pt x="50" y="32"/>
                    <a:pt x="55" y="72"/>
                    <a:pt x="60" y="112"/>
                  </a:cubicBezTo>
                  <a:cubicBezTo>
                    <a:pt x="61" y="120"/>
                    <a:pt x="50" y="124"/>
                    <a:pt x="47" y="125"/>
                  </a:cubicBezTo>
                  <a:cubicBezTo>
                    <a:pt x="35" y="129"/>
                    <a:pt x="25" y="130"/>
                    <a:pt x="11" y="132"/>
                  </a:cubicBezTo>
                  <a:cubicBezTo>
                    <a:pt x="0" y="15"/>
                    <a:pt x="0" y="15"/>
                    <a:pt x="0" y="15"/>
                  </a:cubicBezTo>
                  <a:cubicBezTo>
                    <a:pt x="0" y="15"/>
                    <a:pt x="0" y="14"/>
                    <a:pt x="0" y="14"/>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4" name="Freeform 416">
              <a:extLst>
                <a:ext uri="{FF2B5EF4-FFF2-40B4-BE49-F238E27FC236}">
                  <a16:creationId xmlns:a16="http://schemas.microsoft.com/office/drawing/2014/main" id="{6710115D-45ED-EA4D-A63B-3E771F1F24AA}"/>
                </a:ext>
              </a:extLst>
            </p:cNvPr>
            <p:cNvSpPr>
              <a:spLocks/>
            </p:cNvSpPr>
            <p:nvPr/>
          </p:nvSpPr>
          <p:spPr bwMode="auto">
            <a:xfrm>
              <a:off x="1772" y="3094"/>
              <a:ext cx="140" cy="320"/>
            </a:xfrm>
            <a:custGeom>
              <a:avLst/>
              <a:gdLst>
                <a:gd name="T0" fmla="*/ 58 w 59"/>
                <a:gd name="T1" fmla="*/ 17 h 135"/>
                <a:gd name="T2" fmla="*/ 14 w 59"/>
                <a:gd name="T3" fmla="*/ 17 h 135"/>
                <a:gd name="T4" fmla="*/ 1 w 59"/>
                <a:gd name="T5" fmla="*/ 114 h 135"/>
                <a:gd name="T6" fmla="*/ 13 w 59"/>
                <a:gd name="T7" fmla="*/ 129 h 135"/>
                <a:gd name="T8" fmla="*/ 48 w 59"/>
                <a:gd name="T9" fmla="*/ 135 h 135"/>
                <a:gd name="T10" fmla="*/ 59 w 59"/>
                <a:gd name="T11" fmla="*/ 18 h 135"/>
                <a:gd name="T12" fmla="*/ 58 w 59"/>
                <a:gd name="T13" fmla="*/ 17 h 135"/>
              </a:gdLst>
              <a:ahLst/>
              <a:cxnLst>
                <a:cxn ang="0">
                  <a:pos x="T0" y="T1"/>
                </a:cxn>
                <a:cxn ang="0">
                  <a:pos x="T2" y="T3"/>
                </a:cxn>
                <a:cxn ang="0">
                  <a:pos x="T4" y="T5"/>
                </a:cxn>
                <a:cxn ang="0">
                  <a:pos x="T6" y="T7"/>
                </a:cxn>
                <a:cxn ang="0">
                  <a:pos x="T8" y="T9"/>
                </a:cxn>
                <a:cxn ang="0">
                  <a:pos x="T10" y="T11"/>
                </a:cxn>
                <a:cxn ang="0">
                  <a:pos x="T12" y="T13"/>
                </a:cxn>
              </a:cxnLst>
              <a:rect l="0" t="0" r="r" b="b"/>
              <a:pathLst>
                <a:path w="59" h="135">
                  <a:moveTo>
                    <a:pt x="58" y="17"/>
                  </a:moveTo>
                  <a:cubicBezTo>
                    <a:pt x="36" y="12"/>
                    <a:pt x="18" y="0"/>
                    <a:pt x="14" y="17"/>
                  </a:cubicBezTo>
                  <a:cubicBezTo>
                    <a:pt x="10" y="36"/>
                    <a:pt x="6" y="76"/>
                    <a:pt x="1" y="114"/>
                  </a:cubicBezTo>
                  <a:cubicBezTo>
                    <a:pt x="0" y="124"/>
                    <a:pt x="10" y="128"/>
                    <a:pt x="13" y="129"/>
                  </a:cubicBezTo>
                  <a:cubicBezTo>
                    <a:pt x="25" y="132"/>
                    <a:pt x="35" y="133"/>
                    <a:pt x="48" y="135"/>
                  </a:cubicBezTo>
                  <a:cubicBezTo>
                    <a:pt x="59" y="18"/>
                    <a:pt x="59" y="18"/>
                    <a:pt x="59" y="18"/>
                  </a:cubicBezTo>
                  <a:cubicBezTo>
                    <a:pt x="59" y="18"/>
                    <a:pt x="59" y="17"/>
                    <a:pt x="58" y="17"/>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5" name="Freeform 417">
              <a:extLst>
                <a:ext uri="{FF2B5EF4-FFF2-40B4-BE49-F238E27FC236}">
                  <a16:creationId xmlns:a16="http://schemas.microsoft.com/office/drawing/2014/main" id="{C7387A17-9672-DA49-8EA8-10B506120FF2}"/>
                </a:ext>
              </a:extLst>
            </p:cNvPr>
            <p:cNvSpPr>
              <a:spLocks/>
            </p:cNvSpPr>
            <p:nvPr/>
          </p:nvSpPr>
          <p:spPr bwMode="auto">
            <a:xfrm>
              <a:off x="1867" y="3410"/>
              <a:ext cx="214" cy="11"/>
            </a:xfrm>
            <a:custGeom>
              <a:avLst/>
              <a:gdLst>
                <a:gd name="T0" fmla="*/ 1 w 90"/>
                <a:gd name="T1" fmla="*/ 0 h 5"/>
                <a:gd name="T2" fmla="*/ 0 w 90"/>
                <a:gd name="T3" fmla="*/ 1 h 5"/>
                <a:gd name="T4" fmla="*/ 90 w 90"/>
                <a:gd name="T5" fmla="*/ 1 h 5"/>
                <a:gd name="T6" fmla="*/ 89 w 90"/>
                <a:gd name="T7" fmla="*/ 0 h 5"/>
                <a:gd name="T8" fmla="*/ 1 w 90"/>
                <a:gd name="T9" fmla="*/ 0 h 5"/>
              </a:gdLst>
              <a:ahLst/>
              <a:cxnLst>
                <a:cxn ang="0">
                  <a:pos x="T0" y="T1"/>
                </a:cxn>
                <a:cxn ang="0">
                  <a:pos x="T2" y="T3"/>
                </a:cxn>
                <a:cxn ang="0">
                  <a:pos x="T4" y="T5"/>
                </a:cxn>
                <a:cxn ang="0">
                  <a:pos x="T6" y="T7"/>
                </a:cxn>
                <a:cxn ang="0">
                  <a:pos x="T8" y="T9"/>
                </a:cxn>
              </a:cxnLst>
              <a:rect l="0" t="0" r="r" b="b"/>
              <a:pathLst>
                <a:path w="90" h="5">
                  <a:moveTo>
                    <a:pt x="1" y="0"/>
                  </a:moveTo>
                  <a:cubicBezTo>
                    <a:pt x="0" y="1"/>
                    <a:pt x="0" y="1"/>
                    <a:pt x="0" y="1"/>
                  </a:cubicBezTo>
                  <a:cubicBezTo>
                    <a:pt x="28" y="4"/>
                    <a:pt x="62" y="5"/>
                    <a:pt x="90" y="1"/>
                  </a:cubicBezTo>
                  <a:cubicBezTo>
                    <a:pt x="90" y="1"/>
                    <a:pt x="89" y="0"/>
                    <a:pt x="89" y="0"/>
                  </a:cubicBezTo>
                  <a:lnTo>
                    <a:pt x="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6" name="Rectangle 418">
              <a:extLst>
                <a:ext uri="{FF2B5EF4-FFF2-40B4-BE49-F238E27FC236}">
                  <a16:creationId xmlns:a16="http://schemas.microsoft.com/office/drawing/2014/main" id="{66EE8F32-75E6-754B-8EB4-83961BDA2017}"/>
                </a:ext>
              </a:extLst>
            </p:cNvPr>
            <p:cNvSpPr>
              <a:spLocks noChangeArrowheads="1"/>
            </p:cNvSpPr>
            <p:nvPr/>
          </p:nvSpPr>
          <p:spPr bwMode="auto">
            <a:xfrm>
              <a:off x="1941" y="3037"/>
              <a:ext cx="69" cy="74"/>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7" name="Freeform 419">
              <a:extLst>
                <a:ext uri="{FF2B5EF4-FFF2-40B4-BE49-F238E27FC236}">
                  <a16:creationId xmlns:a16="http://schemas.microsoft.com/office/drawing/2014/main" id="{189F852F-C53F-D340-8A28-8DA403219348}"/>
                </a:ext>
              </a:extLst>
            </p:cNvPr>
            <p:cNvSpPr>
              <a:spLocks/>
            </p:cNvSpPr>
            <p:nvPr/>
          </p:nvSpPr>
          <p:spPr bwMode="auto">
            <a:xfrm>
              <a:off x="1805" y="3078"/>
              <a:ext cx="342" cy="343"/>
            </a:xfrm>
            <a:custGeom>
              <a:avLst/>
              <a:gdLst>
                <a:gd name="T0" fmla="*/ 16 w 144"/>
                <a:gd name="T1" fmla="*/ 139 h 145"/>
                <a:gd name="T2" fmla="*/ 0 w 144"/>
                <a:gd name="T3" fmla="*/ 24 h 145"/>
                <a:gd name="T4" fmla="*/ 56 w 144"/>
                <a:gd name="T5" fmla="*/ 1 h 145"/>
                <a:gd name="T6" fmla="*/ 85 w 144"/>
                <a:gd name="T7" fmla="*/ 0 h 145"/>
                <a:gd name="T8" fmla="*/ 144 w 144"/>
                <a:gd name="T9" fmla="*/ 23 h 145"/>
                <a:gd name="T10" fmla="*/ 127 w 144"/>
                <a:gd name="T11" fmla="*/ 139 h 145"/>
                <a:gd name="T12" fmla="*/ 16 w 144"/>
                <a:gd name="T13" fmla="*/ 139 h 145"/>
              </a:gdLst>
              <a:ahLst/>
              <a:cxnLst>
                <a:cxn ang="0">
                  <a:pos x="T0" y="T1"/>
                </a:cxn>
                <a:cxn ang="0">
                  <a:pos x="T2" y="T3"/>
                </a:cxn>
                <a:cxn ang="0">
                  <a:pos x="T4" y="T5"/>
                </a:cxn>
                <a:cxn ang="0">
                  <a:pos x="T6" y="T7"/>
                </a:cxn>
                <a:cxn ang="0">
                  <a:pos x="T8" y="T9"/>
                </a:cxn>
                <a:cxn ang="0">
                  <a:pos x="T10" y="T11"/>
                </a:cxn>
                <a:cxn ang="0">
                  <a:pos x="T12" y="T13"/>
                </a:cxn>
              </a:cxnLst>
              <a:rect l="0" t="0" r="r" b="b"/>
              <a:pathLst>
                <a:path w="144" h="145">
                  <a:moveTo>
                    <a:pt x="16" y="139"/>
                  </a:moveTo>
                  <a:cubicBezTo>
                    <a:pt x="22" y="122"/>
                    <a:pt x="8" y="39"/>
                    <a:pt x="0" y="24"/>
                  </a:cubicBezTo>
                  <a:cubicBezTo>
                    <a:pt x="5" y="8"/>
                    <a:pt x="45" y="9"/>
                    <a:pt x="56" y="1"/>
                  </a:cubicBezTo>
                  <a:cubicBezTo>
                    <a:pt x="58" y="3"/>
                    <a:pt x="83" y="3"/>
                    <a:pt x="85" y="0"/>
                  </a:cubicBezTo>
                  <a:cubicBezTo>
                    <a:pt x="93" y="7"/>
                    <a:pt x="137" y="7"/>
                    <a:pt x="144" y="23"/>
                  </a:cubicBezTo>
                  <a:cubicBezTo>
                    <a:pt x="136" y="40"/>
                    <a:pt x="120" y="123"/>
                    <a:pt x="127" y="139"/>
                  </a:cubicBezTo>
                  <a:cubicBezTo>
                    <a:pt x="99" y="145"/>
                    <a:pt x="44" y="145"/>
                    <a:pt x="16" y="139"/>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8" name="Freeform 420">
              <a:extLst>
                <a:ext uri="{FF2B5EF4-FFF2-40B4-BE49-F238E27FC236}">
                  <a16:creationId xmlns:a16="http://schemas.microsoft.com/office/drawing/2014/main" id="{EE764AD4-EC61-9B4C-B8E8-047888BB7EEC}"/>
                </a:ext>
              </a:extLst>
            </p:cNvPr>
            <p:cNvSpPr>
              <a:spLocks/>
            </p:cNvSpPr>
            <p:nvPr/>
          </p:nvSpPr>
          <p:spPr bwMode="auto">
            <a:xfrm>
              <a:off x="1931" y="3037"/>
              <a:ext cx="88" cy="57"/>
            </a:xfrm>
            <a:custGeom>
              <a:avLst/>
              <a:gdLst>
                <a:gd name="T0" fmla="*/ 0 w 37"/>
                <a:gd name="T1" fmla="*/ 0 h 24"/>
                <a:gd name="T2" fmla="*/ 37 w 37"/>
                <a:gd name="T3" fmla="*/ 0 h 24"/>
                <a:gd name="T4" fmla="*/ 37 w 37"/>
                <a:gd name="T5" fmla="*/ 19 h 24"/>
                <a:gd name="T6" fmla="*/ 0 w 37"/>
                <a:gd name="T7" fmla="*/ 19 h 24"/>
                <a:gd name="T8" fmla="*/ 0 w 37"/>
                <a:gd name="T9" fmla="*/ 0 h 24"/>
              </a:gdLst>
              <a:ahLst/>
              <a:cxnLst>
                <a:cxn ang="0">
                  <a:pos x="T0" y="T1"/>
                </a:cxn>
                <a:cxn ang="0">
                  <a:pos x="T2" y="T3"/>
                </a:cxn>
                <a:cxn ang="0">
                  <a:pos x="T4" y="T5"/>
                </a:cxn>
                <a:cxn ang="0">
                  <a:pos x="T6" y="T7"/>
                </a:cxn>
                <a:cxn ang="0">
                  <a:pos x="T8" y="T9"/>
                </a:cxn>
              </a:cxnLst>
              <a:rect l="0" t="0" r="r" b="b"/>
              <a:pathLst>
                <a:path w="37" h="24">
                  <a:moveTo>
                    <a:pt x="0" y="0"/>
                  </a:moveTo>
                  <a:cubicBezTo>
                    <a:pt x="37" y="0"/>
                    <a:pt x="37" y="0"/>
                    <a:pt x="37" y="0"/>
                  </a:cubicBezTo>
                  <a:cubicBezTo>
                    <a:pt x="37" y="19"/>
                    <a:pt x="37" y="19"/>
                    <a:pt x="37" y="19"/>
                  </a:cubicBezTo>
                  <a:cubicBezTo>
                    <a:pt x="25" y="24"/>
                    <a:pt x="6" y="22"/>
                    <a:pt x="0" y="19"/>
                  </a:cubicBezTo>
                  <a:lnTo>
                    <a:pt x="0" y="0"/>
                  </a:ln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29" name="Freeform 421">
              <a:extLst>
                <a:ext uri="{FF2B5EF4-FFF2-40B4-BE49-F238E27FC236}">
                  <a16:creationId xmlns:a16="http://schemas.microsoft.com/office/drawing/2014/main" id="{36CB4295-1A27-FF41-B776-DE5F33E835B5}"/>
                </a:ext>
              </a:extLst>
            </p:cNvPr>
            <p:cNvSpPr>
              <a:spLocks/>
            </p:cNvSpPr>
            <p:nvPr/>
          </p:nvSpPr>
          <p:spPr bwMode="auto">
            <a:xfrm>
              <a:off x="1832" y="2810"/>
              <a:ext cx="277" cy="270"/>
            </a:xfrm>
            <a:custGeom>
              <a:avLst/>
              <a:gdLst>
                <a:gd name="T0" fmla="*/ 61 w 117"/>
                <a:gd name="T1" fmla="*/ 114 h 114"/>
                <a:gd name="T2" fmla="*/ 93 w 117"/>
                <a:gd name="T3" fmla="*/ 19 h 114"/>
                <a:gd name="T4" fmla="*/ 42 w 117"/>
                <a:gd name="T5" fmla="*/ 11 h 114"/>
                <a:gd name="T6" fmla="*/ 61 w 117"/>
                <a:gd name="T7" fmla="*/ 114 h 114"/>
              </a:gdLst>
              <a:ahLst/>
              <a:cxnLst>
                <a:cxn ang="0">
                  <a:pos x="T0" y="T1"/>
                </a:cxn>
                <a:cxn ang="0">
                  <a:pos x="T2" y="T3"/>
                </a:cxn>
                <a:cxn ang="0">
                  <a:pos x="T4" y="T5"/>
                </a:cxn>
                <a:cxn ang="0">
                  <a:pos x="T6" y="T7"/>
                </a:cxn>
              </a:cxnLst>
              <a:rect l="0" t="0" r="r" b="b"/>
              <a:pathLst>
                <a:path w="117" h="114">
                  <a:moveTo>
                    <a:pt x="61" y="114"/>
                  </a:moveTo>
                  <a:cubicBezTo>
                    <a:pt x="96" y="114"/>
                    <a:pt x="117" y="49"/>
                    <a:pt x="93" y="19"/>
                  </a:cubicBezTo>
                  <a:cubicBezTo>
                    <a:pt x="81" y="4"/>
                    <a:pt x="51" y="0"/>
                    <a:pt x="42" y="11"/>
                  </a:cubicBezTo>
                  <a:cubicBezTo>
                    <a:pt x="0" y="25"/>
                    <a:pt x="20" y="114"/>
                    <a:pt x="61" y="114"/>
                  </a:cubicBezTo>
                  <a:close/>
                </a:path>
              </a:pathLst>
            </a:custGeom>
            <a:solidFill>
              <a:srgbClr val="9978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0" name="Freeform 422">
              <a:extLst>
                <a:ext uri="{FF2B5EF4-FFF2-40B4-BE49-F238E27FC236}">
                  <a16:creationId xmlns:a16="http://schemas.microsoft.com/office/drawing/2014/main" id="{3643113C-569C-F446-AA6C-62D5E4485EDF}"/>
                </a:ext>
              </a:extLst>
            </p:cNvPr>
            <p:cNvSpPr>
              <a:spLocks/>
            </p:cNvSpPr>
            <p:nvPr/>
          </p:nvSpPr>
          <p:spPr bwMode="auto">
            <a:xfrm>
              <a:off x="1900" y="3078"/>
              <a:ext cx="147" cy="49"/>
            </a:xfrm>
            <a:custGeom>
              <a:avLst/>
              <a:gdLst>
                <a:gd name="T0" fmla="*/ 54 w 62"/>
                <a:gd name="T1" fmla="*/ 0 h 21"/>
                <a:gd name="T2" fmla="*/ 62 w 62"/>
                <a:gd name="T3" fmla="*/ 6 h 21"/>
                <a:gd name="T4" fmla="*/ 0 w 62"/>
                <a:gd name="T5" fmla="*/ 7 h 21"/>
                <a:gd name="T6" fmla="*/ 9 w 62"/>
                <a:gd name="T7" fmla="*/ 0 h 21"/>
                <a:gd name="T8" fmla="*/ 54 w 62"/>
                <a:gd name="T9" fmla="*/ 0 h 21"/>
              </a:gdLst>
              <a:ahLst/>
              <a:cxnLst>
                <a:cxn ang="0">
                  <a:pos x="T0" y="T1"/>
                </a:cxn>
                <a:cxn ang="0">
                  <a:pos x="T2" y="T3"/>
                </a:cxn>
                <a:cxn ang="0">
                  <a:pos x="T4" y="T5"/>
                </a:cxn>
                <a:cxn ang="0">
                  <a:pos x="T6" y="T7"/>
                </a:cxn>
                <a:cxn ang="0">
                  <a:pos x="T8" y="T9"/>
                </a:cxn>
              </a:cxnLst>
              <a:rect l="0" t="0" r="r" b="b"/>
              <a:pathLst>
                <a:path w="62" h="21">
                  <a:moveTo>
                    <a:pt x="54" y="0"/>
                  </a:moveTo>
                  <a:cubicBezTo>
                    <a:pt x="57" y="3"/>
                    <a:pt x="62" y="6"/>
                    <a:pt x="62" y="6"/>
                  </a:cubicBezTo>
                  <a:cubicBezTo>
                    <a:pt x="48" y="21"/>
                    <a:pt x="11" y="16"/>
                    <a:pt x="0" y="7"/>
                  </a:cubicBezTo>
                  <a:cubicBezTo>
                    <a:pt x="9" y="0"/>
                    <a:pt x="9" y="0"/>
                    <a:pt x="9" y="0"/>
                  </a:cubicBezTo>
                  <a:cubicBezTo>
                    <a:pt x="18" y="6"/>
                    <a:pt x="37" y="12"/>
                    <a:pt x="54"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1" name="Freeform 423">
              <a:extLst>
                <a:ext uri="{FF2B5EF4-FFF2-40B4-BE49-F238E27FC236}">
                  <a16:creationId xmlns:a16="http://schemas.microsoft.com/office/drawing/2014/main" id="{C9299A55-7F8E-114F-BAEE-045B9397E3B2}"/>
                </a:ext>
              </a:extLst>
            </p:cNvPr>
            <p:cNvSpPr>
              <a:spLocks/>
            </p:cNvSpPr>
            <p:nvPr/>
          </p:nvSpPr>
          <p:spPr bwMode="auto">
            <a:xfrm>
              <a:off x="1922" y="3071"/>
              <a:ext cx="107" cy="35"/>
            </a:xfrm>
            <a:custGeom>
              <a:avLst/>
              <a:gdLst>
                <a:gd name="T0" fmla="*/ 4 w 45"/>
                <a:gd name="T1" fmla="*/ 0 h 15"/>
                <a:gd name="T2" fmla="*/ 41 w 45"/>
                <a:gd name="T3" fmla="*/ 1 h 15"/>
                <a:gd name="T4" fmla="*/ 45 w 45"/>
                <a:gd name="T5" fmla="*/ 3 h 15"/>
                <a:gd name="T6" fmla="*/ 0 w 45"/>
                <a:gd name="T7" fmla="*/ 3 h 15"/>
                <a:gd name="T8" fmla="*/ 4 w 45"/>
                <a:gd name="T9" fmla="*/ 0 h 15"/>
              </a:gdLst>
              <a:ahLst/>
              <a:cxnLst>
                <a:cxn ang="0">
                  <a:pos x="T0" y="T1"/>
                </a:cxn>
                <a:cxn ang="0">
                  <a:pos x="T2" y="T3"/>
                </a:cxn>
                <a:cxn ang="0">
                  <a:pos x="T4" y="T5"/>
                </a:cxn>
                <a:cxn ang="0">
                  <a:pos x="T6" y="T7"/>
                </a:cxn>
                <a:cxn ang="0">
                  <a:pos x="T8" y="T9"/>
                </a:cxn>
              </a:cxnLst>
              <a:rect l="0" t="0" r="r" b="b"/>
              <a:pathLst>
                <a:path w="45" h="15">
                  <a:moveTo>
                    <a:pt x="4" y="0"/>
                  </a:moveTo>
                  <a:cubicBezTo>
                    <a:pt x="9" y="7"/>
                    <a:pt x="37" y="7"/>
                    <a:pt x="41" y="1"/>
                  </a:cubicBezTo>
                  <a:cubicBezTo>
                    <a:pt x="42" y="1"/>
                    <a:pt x="43" y="2"/>
                    <a:pt x="45" y="3"/>
                  </a:cubicBezTo>
                  <a:cubicBezTo>
                    <a:pt x="28" y="15"/>
                    <a:pt x="9" y="9"/>
                    <a:pt x="0" y="3"/>
                  </a:cubicBezTo>
                  <a:lnTo>
                    <a:pt x="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grpSp>
        <p:nvGrpSpPr>
          <p:cNvPr id="232" name="Group 231">
            <a:extLst>
              <a:ext uri="{FF2B5EF4-FFF2-40B4-BE49-F238E27FC236}">
                <a16:creationId xmlns:a16="http://schemas.microsoft.com/office/drawing/2014/main" id="{E24A7017-74AB-124C-A2AB-CCD6A794AD39}"/>
              </a:ext>
            </a:extLst>
          </p:cNvPr>
          <p:cNvGrpSpPr>
            <a:grpSpLocks noChangeAspect="1"/>
          </p:cNvGrpSpPr>
          <p:nvPr/>
        </p:nvGrpSpPr>
        <p:grpSpPr bwMode="auto">
          <a:xfrm>
            <a:off x="1025951" y="4239491"/>
            <a:ext cx="1463247" cy="1660588"/>
            <a:chOff x="4994" y="2142"/>
            <a:chExt cx="1609" cy="1826"/>
          </a:xfrm>
        </p:grpSpPr>
        <p:sp>
          <p:nvSpPr>
            <p:cNvPr id="233" name="Freeform 427">
              <a:extLst>
                <a:ext uri="{FF2B5EF4-FFF2-40B4-BE49-F238E27FC236}">
                  <a16:creationId xmlns:a16="http://schemas.microsoft.com/office/drawing/2014/main" id="{A6C00A9E-FAE0-E146-96C7-C6C4D61F01B5}"/>
                </a:ext>
              </a:extLst>
            </p:cNvPr>
            <p:cNvSpPr>
              <a:spLocks/>
            </p:cNvSpPr>
            <p:nvPr/>
          </p:nvSpPr>
          <p:spPr bwMode="auto">
            <a:xfrm>
              <a:off x="5094" y="3813"/>
              <a:ext cx="179" cy="155"/>
            </a:xfrm>
            <a:custGeom>
              <a:avLst/>
              <a:gdLst>
                <a:gd name="T0" fmla="*/ 9 w 108"/>
                <a:gd name="T1" fmla="*/ 3 h 93"/>
                <a:gd name="T2" fmla="*/ 1 w 108"/>
                <a:gd name="T3" fmla="*/ 46 h 93"/>
                <a:gd name="T4" fmla="*/ 8 w 108"/>
                <a:gd name="T5" fmla="*/ 63 h 93"/>
                <a:gd name="T6" fmla="*/ 17 w 108"/>
                <a:gd name="T7" fmla="*/ 63 h 93"/>
                <a:gd name="T8" fmla="*/ 37 w 108"/>
                <a:gd name="T9" fmla="*/ 79 h 93"/>
                <a:gd name="T10" fmla="*/ 75 w 108"/>
                <a:gd name="T11" fmla="*/ 93 h 93"/>
                <a:gd name="T12" fmla="*/ 108 w 108"/>
                <a:gd name="T13" fmla="*/ 79 h 93"/>
                <a:gd name="T14" fmla="*/ 90 w 108"/>
                <a:gd name="T15" fmla="*/ 52 h 93"/>
                <a:gd name="T16" fmla="*/ 61 w 108"/>
                <a:gd name="T17" fmla="*/ 11 h 93"/>
                <a:gd name="T18" fmla="*/ 39 w 108"/>
                <a:gd name="T19" fmla="*/ 7 h 93"/>
                <a:gd name="T20" fmla="*/ 20 w 108"/>
                <a:gd name="T21" fmla="*/ 21 h 93"/>
                <a:gd name="T22" fmla="*/ 9 w 108"/>
                <a:gd name="T23"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8" h="93">
                  <a:moveTo>
                    <a:pt x="9" y="3"/>
                  </a:moveTo>
                  <a:cubicBezTo>
                    <a:pt x="4" y="10"/>
                    <a:pt x="0" y="34"/>
                    <a:pt x="1" y="46"/>
                  </a:cubicBezTo>
                  <a:cubicBezTo>
                    <a:pt x="2" y="58"/>
                    <a:pt x="2" y="59"/>
                    <a:pt x="8" y="63"/>
                  </a:cubicBezTo>
                  <a:cubicBezTo>
                    <a:pt x="13" y="66"/>
                    <a:pt x="15" y="67"/>
                    <a:pt x="17" y="63"/>
                  </a:cubicBezTo>
                  <a:cubicBezTo>
                    <a:pt x="18" y="60"/>
                    <a:pt x="31" y="75"/>
                    <a:pt x="37" y="79"/>
                  </a:cubicBezTo>
                  <a:cubicBezTo>
                    <a:pt x="43" y="84"/>
                    <a:pt x="57" y="93"/>
                    <a:pt x="75" y="93"/>
                  </a:cubicBezTo>
                  <a:cubicBezTo>
                    <a:pt x="93" y="93"/>
                    <a:pt x="108" y="90"/>
                    <a:pt x="108" y="79"/>
                  </a:cubicBezTo>
                  <a:cubicBezTo>
                    <a:pt x="108" y="68"/>
                    <a:pt x="103" y="62"/>
                    <a:pt x="90" y="52"/>
                  </a:cubicBezTo>
                  <a:cubicBezTo>
                    <a:pt x="77" y="41"/>
                    <a:pt x="64" y="20"/>
                    <a:pt x="61" y="11"/>
                  </a:cubicBezTo>
                  <a:cubicBezTo>
                    <a:pt x="57" y="1"/>
                    <a:pt x="44" y="4"/>
                    <a:pt x="39" y="7"/>
                  </a:cubicBezTo>
                  <a:cubicBezTo>
                    <a:pt x="33" y="10"/>
                    <a:pt x="27" y="27"/>
                    <a:pt x="20" y="21"/>
                  </a:cubicBezTo>
                  <a:cubicBezTo>
                    <a:pt x="12" y="15"/>
                    <a:pt x="11" y="0"/>
                    <a:pt x="9" y="3"/>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4" name="Freeform 428">
              <a:extLst>
                <a:ext uri="{FF2B5EF4-FFF2-40B4-BE49-F238E27FC236}">
                  <a16:creationId xmlns:a16="http://schemas.microsoft.com/office/drawing/2014/main" id="{7C6AF268-8B7B-9E4C-B1ED-73757CEA893C}"/>
                </a:ext>
              </a:extLst>
            </p:cNvPr>
            <p:cNvSpPr>
              <a:spLocks/>
            </p:cNvSpPr>
            <p:nvPr/>
          </p:nvSpPr>
          <p:spPr bwMode="auto">
            <a:xfrm>
              <a:off x="5255" y="3813"/>
              <a:ext cx="208" cy="148"/>
            </a:xfrm>
            <a:custGeom>
              <a:avLst/>
              <a:gdLst>
                <a:gd name="T0" fmla="*/ 10 w 125"/>
                <a:gd name="T1" fmla="*/ 3 h 89"/>
                <a:gd name="T2" fmla="*/ 1 w 125"/>
                <a:gd name="T3" fmla="*/ 44 h 89"/>
                <a:gd name="T4" fmla="*/ 9 w 125"/>
                <a:gd name="T5" fmla="*/ 60 h 89"/>
                <a:gd name="T6" fmla="*/ 19 w 125"/>
                <a:gd name="T7" fmla="*/ 61 h 89"/>
                <a:gd name="T8" fmla="*/ 43 w 125"/>
                <a:gd name="T9" fmla="*/ 76 h 89"/>
                <a:gd name="T10" fmla="*/ 86 w 125"/>
                <a:gd name="T11" fmla="*/ 89 h 89"/>
                <a:gd name="T12" fmla="*/ 125 w 125"/>
                <a:gd name="T13" fmla="*/ 76 h 89"/>
                <a:gd name="T14" fmla="*/ 104 w 125"/>
                <a:gd name="T15" fmla="*/ 49 h 89"/>
                <a:gd name="T16" fmla="*/ 70 w 125"/>
                <a:gd name="T17" fmla="*/ 10 h 89"/>
                <a:gd name="T18" fmla="*/ 45 w 125"/>
                <a:gd name="T19" fmla="*/ 6 h 89"/>
                <a:gd name="T20" fmla="*/ 23 w 125"/>
                <a:gd name="T21" fmla="*/ 20 h 89"/>
                <a:gd name="T22" fmla="*/ 10 w 125"/>
                <a:gd name="T23" fmla="*/ 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5" h="89">
                  <a:moveTo>
                    <a:pt x="10" y="3"/>
                  </a:moveTo>
                  <a:cubicBezTo>
                    <a:pt x="5" y="10"/>
                    <a:pt x="0" y="32"/>
                    <a:pt x="1" y="44"/>
                  </a:cubicBezTo>
                  <a:cubicBezTo>
                    <a:pt x="2" y="55"/>
                    <a:pt x="2" y="56"/>
                    <a:pt x="9" y="60"/>
                  </a:cubicBezTo>
                  <a:cubicBezTo>
                    <a:pt x="16" y="63"/>
                    <a:pt x="18" y="64"/>
                    <a:pt x="19" y="61"/>
                  </a:cubicBezTo>
                  <a:cubicBezTo>
                    <a:pt x="21" y="58"/>
                    <a:pt x="35" y="71"/>
                    <a:pt x="43" y="76"/>
                  </a:cubicBezTo>
                  <a:cubicBezTo>
                    <a:pt x="50" y="80"/>
                    <a:pt x="66" y="88"/>
                    <a:pt x="86" y="89"/>
                  </a:cubicBezTo>
                  <a:cubicBezTo>
                    <a:pt x="107" y="89"/>
                    <a:pt x="125" y="86"/>
                    <a:pt x="125" y="76"/>
                  </a:cubicBezTo>
                  <a:cubicBezTo>
                    <a:pt x="125" y="65"/>
                    <a:pt x="118" y="60"/>
                    <a:pt x="104" y="49"/>
                  </a:cubicBezTo>
                  <a:cubicBezTo>
                    <a:pt x="89" y="39"/>
                    <a:pt x="74" y="19"/>
                    <a:pt x="70" y="10"/>
                  </a:cubicBezTo>
                  <a:cubicBezTo>
                    <a:pt x="66" y="1"/>
                    <a:pt x="51" y="4"/>
                    <a:pt x="45" y="6"/>
                  </a:cubicBezTo>
                  <a:cubicBezTo>
                    <a:pt x="38" y="9"/>
                    <a:pt x="32" y="26"/>
                    <a:pt x="23" y="20"/>
                  </a:cubicBezTo>
                  <a:cubicBezTo>
                    <a:pt x="14" y="14"/>
                    <a:pt x="13" y="0"/>
                    <a:pt x="10" y="3"/>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5" name="Freeform 429">
              <a:extLst>
                <a:ext uri="{FF2B5EF4-FFF2-40B4-BE49-F238E27FC236}">
                  <a16:creationId xmlns:a16="http://schemas.microsoft.com/office/drawing/2014/main" id="{73E44FB0-448B-C74E-B9CA-B8834AA6B7BF}"/>
                </a:ext>
              </a:extLst>
            </p:cNvPr>
            <p:cNvSpPr>
              <a:spLocks/>
            </p:cNvSpPr>
            <p:nvPr/>
          </p:nvSpPr>
          <p:spPr bwMode="auto">
            <a:xfrm>
              <a:off x="5090" y="3110"/>
              <a:ext cx="142" cy="748"/>
            </a:xfrm>
            <a:custGeom>
              <a:avLst/>
              <a:gdLst>
                <a:gd name="T0" fmla="*/ 14 w 85"/>
                <a:gd name="T1" fmla="*/ 0 h 450"/>
                <a:gd name="T2" fmla="*/ 71 w 85"/>
                <a:gd name="T3" fmla="*/ 0 h 450"/>
                <a:gd name="T4" fmla="*/ 85 w 85"/>
                <a:gd name="T5" fmla="*/ 14 h 450"/>
                <a:gd name="T6" fmla="*/ 85 w 85"/>
                <a:gd name="T7" fmla="*/ 436 h 450"/>
                <a:gd name="T8" fmla="*/ 71 w 85"/>
                <a:gd name="T9" fmla="*/ 450 h 450"/>
                <a:gd name="T10" fmla="*/ 14 w 85"/>
                <a:gd name="T11" fmla="*/ 450 h 450"/>
                <a:gd name="T12" fmla="*/ 0 w 85"/>
                <a:gd name="T13" fmla="*/ 436 h 450"/>
                <a:gd name="T14" fmla="*/ 0 w 85"/>
                <a:gd name="T15" fmla="*/ 14 h 450"/>
                <a:gd name="T16" fmla="*/ 14 w 85"/>
                <a:gd name="T1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450">
                  <a:moveTo>
                    <a:pt x="14" y="0"/>
                  </a:moveTo>
                  <a:cubicBezTo>
                    <a:pt x="71" y="0"/>
                    <a:pt x="71" y="0"/>
                    <a:pt x="71" y="0"/>
                  </a:cubicBezTo>
                  <a:cubicBezTo>
                    <a:pt x="79" y="0"/>
                    <a:pt x="85" y="7"/>
                    <a:pt x="85" y="14"/>
                  </a:cubicBezTo>
                  <a:cubicBezTo>
                    <a:pt x="85" y="436"/>
                    <a:pt x="85" y="436"/>
                    <a:pt x="85" y="436"/>
                  </a:cubicBezTo>
                  <a:cubicBezTo>
                    <a:pt x="85" y="444"/>
                    <a:pt x="79" y="450"/>
                    <a:pt x="71" y="450"/>
                  </a:cubicBezTo>
                  <a:cubicBezTo>
                    <a:pt x="14" y="450"/>
                    <a:pt x="14" y="450"/>
                    <a:pt x="14" y="450"/>
                  </a:cubicBezTo>
                  <a:cubicBezTo>
                    <a:pt x="6" y="450"/>
                    <a:pt x="0" y="444"/>
                    <a:pt x="0" y="436"/>
                  </a:cubicBezTo>
                  <a:cubicBezTo>
                    <a:pt x="0" y="14"/>
                    <a:pt x="0" y="14"/>
                    <a:pt x="0" y="14"/>
                  </a:cubicBezTo>
                  <a:cubicBezTo>
                    <a:pt x="0" y="7"/>
                    <a:pt x="6" y="0"/>
                    <a:pt x="14"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236" name="Freeform 430">
              <a:extLst>
                <a:ext uri="{FF2B5EF4-FFF2-40B4-BE49-F238E27FC236}">
                  <a16:creationId xmlns:a16="http://schemas.microsoft.com/office/drawing/2014/main" id="{3F5A798F-4E56-D849-8BF8-24F9FCD77B1B}"/>
                </a:ext>
              </a:extLst>
            </p:cNvPr>
            <p:cNvSpPr>
              <a:spLocks/>
            </p:cNvSpPr>
            <p:nvPr/>
          </p:nvSpPr>
          <p:spPr bwMode="auto">
            <a:xfrm>
              <a:off x="5253" y="3110"/>
              <a:ext cx="142" cy="748"/>
            </a:xfrm>
            <a:custGeom>
              <a:avLst/>
              <a:gdLst>
                <a:gd name="T0" fmla="*/ 14 w 85"/>
                <a:gd name="T1" fmla="*/ 0 h 450"/>
                <a:gd name="T2" fmla="*/ 71 w 85"/>
                <a:gd name="T3" fmla="*/ 0 h 450"/>
                <a:gd name="T4" fmla="*/ 85 w 85"/>
                <a:gd name="T5" fmla="*/ 14 h 450"/>
                <a:gd name="T6" fmla="*/ 85 w 85"/>
                <a:gd name="T7" fmla="*/ 436 h 450"/>
                <a:gd name="T8" fmla="*/ 71 w 85"/>
                <a:gd name="T9" fmla="*/ 450 h 450"/>
                <a:gd name="T10" fmla="*/ 14 w 85"/>
                <a:gd name="T11" fmla="*/ 450 h 450"/>
                <a:gd name="T12" fmla="*/ 0 w 85"/>
                <a:gd name="T13" fmla="*/ 436 h 450"/>
                <a:gd name="T14" fmla="*/ 0 w 85"/>
                <a:gd name="T15" fmla="*/ 14 h 450"/>
                <a:gd name="T16" fmla="*/ 14 w 85"/>
                <a:gd name="T1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450">
                  <a:moveTo>
                    <a:pt x="14" y="0"/>
                  </a:moveTo>
                  <a:cubicBezTo>
                    <a:pt x="71" y="0"/>
                    <a:pt x="71" y="0"/>
                    <a:pt x="71" y="0"/>
                  </a:cubicBezTo>
                  <a:cubicBezTo>
                    <a:pt x="79" y="0"/>
                    <a:pt x="85" y="7"/>
                    <a:pt x="85" y="14"/>
                  </a:cubicBezTo>
                  <a:cubicBezTo>
                    <a:pt x="85" y="436"/>
                    <a:pt x="85" y="436"/>
                    <a:pt x="85" y="436"/>
                  </a:cubicBezTo>
                  <a:cubicBezTo>
                    <a:pt x="85" y="444"/>
                    <a:pt x="79" y="450"/>
                    <a:pt x="71" y="450"/>
                  </a:cubicBezTo>
                  <a:cubicBezTo>
                    <a:pt x="14" y="450"/>
                    <a:pt x="14" y="450"/>
                    <a:pt x="14" y="450"/>
                  </a:cubicBezTo>
                  <a:cubicBezTo>
                    <a:pt x="6" y="450"/>
                    <a:pt x="0" y="444"/>
                    <a:pt x="0" y="436"/>
                  </a:cubicBezTo>
                  <a:cubicBezTo>
                    <a:pt x="0" y="14"/>
                    <a:pt x="0" y="14"/>
                    <a:pt x="0" y="14"/>
                  </a:cubicBezTo>
                  <a:cubicBezTo>
                    <a:pt x="0" y="7"/>
                    <a:pt x="6" y="0"/>
                    <a:pt x="14" y="0"/>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0" name="Freeform 431">
              <a:extLst>
                <a:ext uri="{FF2B5EF4-FFF2-40B4-BE49-F238E27FC236}">
                  <a16:creationId xmlns:a16="http://schemas.microsoft.com/office/drawing/2014/main" id="{917990F9-070C-2645-AA38-59E1859F36A9}"/>
                </a:ext>
              </a:extLst>
            </p:cNvPr>
            <p:cNvSpPr>
              <a:spLocks/>
            </p:cNvSpPr>
            <p:nvPr/>
          </p:nvSpPr>
          <p:spPr bwMode="auto">
            <a:xfrm>
              <a:off x="5763" y="2729"/>
              <a:ext cx="164" cy="108"/>
            </a:xfrm>
            <a:custGeom>
              <a:avLst/>
              <a:gdLst>
                <a:gd name="T0" fmla="*/ 0 w 99"/>
                <a:gd name="T1" fmla="*/ 25 h 65"/>
                <a:gd name="T2" fmla="*/ 8 w 99"/>
                <a:gd name="T3" fmla="*/ 61 h 65"/>
                <a:gd name="T4" fmla="*/ 42 w 99"/>
                <a:gd name="T5" fmla="*/ 62 h 65"/>
                <a:gd name="T6" fmla="*/ 86 w 99"/>
                <a:gd name="T7" fmla="*/ 55 h 65"/>
                <a:gd name="T8" fmla="*/ 84 w 99"/>
                <a:gd name="T9" fmla="*/ 7 h 65"/>
                <a:gd name="T10" fmla="*/ 37 w 99"/>
                <a:gd name="T11" fmla="*/ 0 h 65"/>
                <a:gd name="T12" fmla="*/ 0 w 99"/>
                <a:gd name="T13" fmla="*/ 25 h 65"/>
              </a:gdLst>
              <a:ahLst/>
              <a:cxnLst>
                <a:cxn ang="0">
                  <a:pos x="T0" y="T1"/>
                </a:cxn>
                <a:cxn ang="0">
                  <a:pos x="T2" y="T3"/>
                </a:cxn>
                <a:cxn ang="0">
                  <a:pos x="T4" y="T5"/>
                </a:cxn>
                <a:cxn ang="0">
                  <a:pos x="T6" y="T7"/>
                </a:cxn>
                <a:cxn ang="0">
                  <a:pos x="T8" y="T9"/>
                </a:cxn>
                <a:cxn ang="0">
                  <a:pos x="T10" y="T11"/>
                </a:cxn>
                <a:cxn ang="0">
                  <a:pos x="T12" y="T13"/>
                </a:cxn>
              </a:cxnLst>
              <a:rect l="0" t="0" r="r" b="b"/>
              <a:pathLst>
                <a:path w="99" h="65">
                  <a:moveTo>
                    <a:pt x="0" y="25"/>
                  </a:moveTo>
                  <a:cubicBezTo>
                    <a:pt x="8" y="61"/>
                    <a:pt x="8" y="61"/>
                    <a:pt x="8" y="61"/>
                  </a:cubicBezTo>
                  <a:cubicBezTo>
                    <a:pt x="42" y="62"/>
                    <a:pt x="42" y="62"/>
                    <a:pt x="42" y="62"/>
                  </a:cubicBezTo>
                  <a:cubicBezTo>
                    <a:pt x="61" y="63"/>
                    <a:pt x="78" y="65"/>
                    <a:pt x="86" y="55"/>
                  </a:cubicBezTo>
                  <a:cubicBezTo>
                    <a:pt x="93" y="46"/>
                    <a:pt x="99" y="8"/>
                    <a:pt x="84" y="7"/>
                  </a:cubicBezTo>
                  <a:cubicBezTo>
                    <a:pt x="37" y="0"/>
                    <a:pt x="37" y="0"/>
                    <a:pt x="37" y="0"/>
                  </a:cubicBezTo>
                  <a:lnTo>
                    <a:pt x="0" y="25"/>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1" name="Freeform 432">
              <a:extLst>
                <a:ext uri="{FF2B5EF4-FFF2-40B4-BE49-F238E27FC236}">
                  <a16:creationId xmlns:a16="http://schemas.microsoft.com/office/drawing/2014/main" id="{70029638-BE10-C24B-B089-CAC67CFD9DA7}"/>
                </a:ext>
              </a:extLst>
            </p:cNvPr>
            <p:cNvSpPr>
              <a:spLocks/>
            </p:cNvSpPr>
            <p:nvPr/>
          </p:nvSpPr>
          <p:spPr bwMode="auto">
            <a:xfrm>
              <a:off x="5731" y="2751"/>
              <a:ext cx="58" cy="110"/>
            </a:xfrm>
            <a:custGeom>
              <a:avLst/>
              <a:gdLst>
                <a:gd name="T0" fmla="*/ 0 w 58"/>
                <a:gd name="T1" fmla="*/ 6 h 110"/>
                <a:gd name="T2" fmla="*/ 13 w 58"/>
                <a:gd name="T3" fmla="*/ 110 h 110"/>
                <a:gd name="T4" fmla="*/ 58 w 58"/>
                <a:gd name="T5" fmla="*/ 103 h 110"/>
                <a:gd name="T6" fmla="*/ 45 w 58"/>
                <a:gd name="T7" fmla="*/ 0 h 110"/>
                <a:gd name="T8" fmla="*/ 0 w 58"/>
                <a:gd name="T9" fmla="*/ 6 h 110"/>
              </a:gdLst>
              <a:ahLst/>
              <a:cxnLst>
                <a:cxn ang="0">
                  <a:pos x="T0" y="T1"/>
                </a:cxn>
                <a:cxn ang="0">
                  <a:pos x="T2" y="T3"/>
                </a:cxn>
                <a:cxn ang="0">
                  <a:pos x="T4" y="T5"/>
                </a:cxn>
                <a:cxn ang="0">
                  <a:pos x="T6" y="T7"/>
                </a:cxn>
                <a:cxn ang="0">
                  <a:pos x="T8" y="T9"/>
                </a:cxn>
              </a:cxnLst>
              <a:rect l="0" t="0" r="r" b="b"/>
              <a:pathLst>
                <a:path w="58" h="110">
                  <a:moveTo>
                    <a:pt x="0" y="6"/>
                  </a:moveTo>
                  <a:lnTo>
                    <a:pt x="13" y="110"/>
                  </a:lnTo>
                  <a:lnTo>
                    <a:pt x="58" y="103"/>
                  </a:lnTo>
                  <a:lnTo>
                    <a:pt x="45" y="0"/>
                  </a:lnTo>
                  <a:lnTo>
                    <a:pt x="0" y="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2" name="Freeform 433">
              <a:extLst>
                <a:ext uri="{FF2B5EF4-FFF2-40B4-BE49-F238E27FC236}">
                  <a16:creationId xmlns:a16="http://schemas.microsoft.com/office/drawing/2014/main" id="{BA755669-DB23-1848-A07D-CA83922C4A25}"/>
                </a:ext>
              </a:extLst>
            </p:cNvPr>
            <p:cNvSpPr>
              <a:spLocks/>
            </p:cNvSpPr>
            <p:nvPr/>
          </p:nvSpPr>
          <p:spPr bwMode="auto">
            <a:xfrm>
              <a:off x="5320" y="2536"/>
              <a:ext cx="439" cy="335"/>
            </a:xfrm>
            <a:custGeom>
              <a:avLst/>
              <a:gdLst>
                <a:gd name="T0" fmla="*/ 3 w 264"/>
                <a:gd name="T1" fmla="*/ 26 h 201"/>
                <a:gd name="T2" fmla="*/ 4 w 264"/>
                <a:gd name="T3" fmla="*/ 6 h 201"/>
                <a:gd name="T4" fmla="*/ 89 w 264"/>
                <a:gd name="T5" fmla="*/ 49 h 201"/>
                <a:gd name="T6" fmla="*/ 130 w 264"/>
                <a:gd name="T7" fmla="*/ 130 h 201"/>
                <a:gd name="T8" fmla="*/ 256 w 264"/>
                <a:gd name="T9" fmla="*/ 129 h 201"/>
                <a:gd name="T10" fmla="*/ 256 w 264"/>
                <a:gd name="T11" fmla="*/ 129 h 201"/>
                <a:gd name="T12" fmla="*/ 264 w 264"/>
                <a:gd name="T13" fmla="*/ 197 h 201"/>
                <a:gd name="T14" fmla="*/ 264 w 264"/>
                <a:gd name="T15" fmla="*/ 197 h 201"/>
                <a:gd name="T16" fmla="*/ 123 w 264"/>
                <a:gd name="T17" fmla="*/ 201 h 201"/>
                <a:gd name="T18" fmla="*/ 81 w 264"/>
                <a:gd name="T19" fmla="*/ 177 h 201"/>
                <a:gd name="T20" fmla="*/ 3 w 264"/>
                <a:gd name="T21" fmla="*/ 2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01">
                  <a:moveTo>
                    <a:pt x="3" y="26"/>
                  </a:moveTo>
                  <a:cubicBezTo>
                    <a:pt x="0" y="20"/>
                    <a:pt x="1" y="13"/>
                    <a:pt x="4" y="6"/>
                  </a:cubicBezTo>
                  <a:cubicBezTo>
                    <a:pt x="36" y="0"/>
                    <a:pt x="78" y="25"/>
                    <a:pt x="89" y="49"/>
                  </a:cubicBezTo>
                  <a:cubicBezTo>
                    <a:pt x="130" y="130"/>
                    <a:pt x="130" y="130"/>
                    <a:pt x="130" y="130"/>
                  </a:cubicBezTo>
                  <a:cubicBezTo>
                    <a:pt x="256" y="129"/>
                    <a:pt x="256" y="129"/>
                    <a:pt x="256" y="129"/>
                  </a:cubicBezTo>
                  <a:cubicBezTo>
                    <a:pt x="256" y="129"/>
                    <a:pt x="256" y="129"/>
                    <a:pt x="256" y="129"/>
                  </a:cubicBezTo>
                  <a:cubicBezTo>
                    <a:pt x="264" y="197"/>
                    <a:pt x="264" y="197"/>
                    <a:pt x="264" y="197"/>
                  </a:cubicBezTo>
                  <a:cubicBezTo>
                    <a:pt x="264" y="197"/>
                    <a:pt x="264" y="197"/>
                    <a:pt x="264" y="197"/>
                  </a:cubicBezTo>
                  <a:cubicBezTo>
                    <a:pt x="123" y="201"/>
                    <a:pt x="123" y="201"/>
                    <a:pt x="123" y="201"/>
                  </a:cubicBezTo>
                  <a:cubicBezTo>
                    <a:pt x="100" y="201"/>
                    <a:pt x="87" y="185"/>
                    <a:pt x="81" y="177"/>
                  </a:cubicBezTo>
                  <a:cubicBezTo>
                    <a:pt x="72" y="163"/>
                    <a:pt x="7" y="32"/>
                    <a:pt x="3" y="26"/>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3" name="Freeform 434">
              <a:extLst>
                <a:ext uri="{FF2B5EF4-FFF2-40B4-BE49-F238E27FC236}">
                  <a16:creationId xmlns:a16="http://schemas.microsoft.com/office/drawing/2014/main" id="{D96B6416-2110-704D-B085-511B5C8A2817}"/>
                </a:ext>
              </a:extLst>
            </p:cNvPr>
            <p:cNvSpPr>
              <a:spLocks/>
            </p:cNvSpPr>
            <p:nvPr/>
          </p:nvSpPr>
          <p:spPr bwMode="auto">
            <a:xfrm>
              <a:off x="4994" y="2496"/>
              <a:ext cx="446" cy="712"/>
            </a:xfrm>
            <a:custGeom>
              <a:avLst/>
              <a:gdLst>
                <a:gd name="T0" fmla="*/ 250 w 268"/>
                <a:gd name="T1" fmla="*/ 408 h 428"/>
                <a:gd name="T2" fmla="*/ 49 w 268"/>
                <a:gd name="T3" fmla="*/ 408 h 428"/>
                <a:gd name="T4" fmla="*/ 39 w 268"/>
                <a:gd name="T5" fmla="*/ 173 h 428"/>
                <a:gd name="T6" fmla="*/ 9 w 268"/>
                <a:gd name="T7" fmla="*/ 76 h 428"/>
                <a:gd name="T8" fmla="*/ 120 w 268"/>
                <a:gd name="T9" fmla="*/ 0 h 428"/>
                <a:gd name="T10" fmla="*/ 150 w 268"/>
                <a:gd name="T11" fmla="*/ 12 h 428"/>
                <a:gd name="T12" fmla="*/ 180 w 268"/>
                <a:gd name="T13" fmla="*/ 0 h 428"/>
                <a:gd name="T14" fmla="*/ 268 w 268"/>
                <a:gd name="T15" fmla="*/ 51 h 428"/>
                <a:gd name="T16" fmla="*/ 261 w 268"/>
                <a:gd name="T17" fmla="*/ 177 h 428"/>
                <a:gd name="T18" fmla="*/ 250 w 268"/>
                <a:gd name="T19" fmla="*/ 408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8" h="428">
                  <a:moveTo>
                    <a:pt x="250" y="408"/>
                  </a:moveTo>
                  <a:cubicBezTo>
                    <a:pt x="183" y="427"/>
                    <a:pt x="116" y="428"/>
                    <a:pt x="49" y="408"/>
                  </a:cubicBezTo>
                  <a:cubicBezTo>
                    <a:pt x="39" y="173"/>
                    <a:pt x="39" y="173"/>
                    <a:pt x="39" y="173"/>
                  </a:cubicBezTo>
                  <a:cubicBezTo>
                    <a:pt x="37" y="136"/>
                    <a:pt x="0" y="94"/>
                    <a:pt x="9" y="76"/>
                  </a:cubicBezTo>
                  <a:cubicBezTo>
                    <a:pt x="26" y="42"/>
                    <a:pt x="96" y="19"/>
                    <a:pt x="120" y="0"/>
                  </a:cubicBezTo>
                  <a:cubicBezTo>
                    <a:pt x="129" y="8"/>
                    <a:pt x="139" y="12"/>
                    <a:pt x="150" y="12"/>
                  </a:cubicBezTo>
                  <a:cubicBezTo>
                    <a:pt x="160" y="12"/>
                    <a:pt x="170" y="8"/>
                    <a:pt x="180" y="0"/>
                  </a:cubicBezTo>
                  <a:cubicBezTo>
                    <a:pt x="197" y="14"/>
                    <a:pt x="240" y="30"/>
                    <a:pt x="268" y="51"/>
                  </a:cubicBezTo>
                  <a:cubicBezTo>
                    <a:pt x="251" y="105"/>
                    <a:pt x="264" y="117"/>
                    <a:pt x="261" y="177"/>
                  </a:cubicBezTo>
                  <a:lnTo>
                    <a:pt x="250" y="408"/>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4" name="Freeform 435">
              <a:extLst>
                <a:ext uri="{FF2B5EF4-FFF2-40B4-BE49-F238E27FC236}">
                  <a16:creationId xmlns:a16="http://schemas.microsoft.com/office/drawing/2014/main" id="{6FCA072E-FF69-C644-823C-938C292AFF4F}"/>
                </a:ext>
              </a:extLst>
            </p:cNvPr>
            <p:cNvSpPr>
              <a:spLocks/>
            </p:cNvSpPr>
            <p:nvPr/>
          </p:nvSpPr>
          <p:spPr bwMode="auto">
            <a:xfrm>
              <a:off x="5147" y="2500"/>
              <a:ext cx="193" cy="346"/>
            </a:xfrm>
            <a:custGeom>
              <a:avLst/>
              <a:gdLst>
                <a:gd name="T0" fmla="*/ 0 w 193"/>
                <a:gd name="T1" fmla="*/ 26 h 346"/>
                <a:gd name="T2" fmla="*/ 10 w 193"/>
                <a:gd name="T3" fmla="*/ 126 h 346"/>
                <a:gd name="T4" fmla="*/ 97 w 193"/>
                <a:gd name="T5" fmla="*/ 346 h 346"/>
                <a:gd name="T6" fmla="*/ 181 w 193"/>
                <a:gd name="T7" fmla="*/ 126 h 346"/>
                <a:gd name="T8" fmla="*/ 193 w 193"/>
                <a:gd name="T9" fmla="*/ 26 h 346"/>
                <a:gd name="T10" fmla="*/ 151 w 193"/>
                <a:gd name="T11" fmla="*/ 0 h 346"/>
                <a:gd name="T12" fmla="*/ 40 w 193"/>
                <a:gd name="T13" fmla="*/ 0 h 346"/>
                <a:gd name="T14" fmla="*/ 0 w 193"/>
                <a:gd name="T15" fmla="*/ 26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346">
                  <a:moveTo>
                    <a:pt x="0" y="26"/>
                  </a:moveTo>
                  <a:lnTo>
                    <a:pt x="10" y="126"/>
                  </a:lnTo>
                  <a:lnTo>
                    <a:pt x="97" y="346"/>
                  </a:lnTo>
                  <a:lnTo>
                    <a:pt x="181" y="126"/>
                  </a:lnTo>
                  <a:lnTo>
                    <a:pt x="193" y="26"/>
                  </a:lnTo>
                  <a:lnTo>
                    <a:pt x="151" y="0"/>
                  </a:lnTo>
                  <a:lnTo>
                    <a:pt x="40" y="0"/>
                  </a:ln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5" name="Rectangle 436">
              <a:extLst>
                <a:ext uri="{FF2B5EF4-FFF2-40B4-BE49-F238E27FC236}">
                  <a16:creationId xmlns:a16="http://schemas.microsoft.com/office/drawing/2014/main" id="{FC18F9F6-0761-DF44-B7B0-2AE40F073EAA}"/>
                </a:ext>
              </a:extLst>
            </p:cNvPr>
            <p:cNvSpPr>
              <a:spLocks noChangeArrowheads="1"/>
            </p:cNvSpPr>
            <p:nvPr/>
          </p:nvSpPr>
          <p:spPr bwMode="auto">
            <a:xfrm>
              <a:off x="5187" y="2465"/>
              <a:ext cx="110" cy="90"/>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6" name="Freeform 437">
              <a:extLst>
                <a:ext uri="{FF2B5EF4-FFF2-40B4-BE49-F238E27FC236}">
                  <a16:creationId xmlns:a16="http://schemas.microsoft.com/office/drawing/2014/main" id="{F196A261-5AAE-134C-A860-FB6EFB53D230}"/>
                </a:ext>
              </a:extLst>
            </p:cNvPr>
            <p:cNvSpPr>
              <a:spLocks/>
            </p:cNvSpPr>
            <p:nvPr/>
          </p:nvSpPr>
          <p:spPr bwMode="auto">
            <a:xfrm>
              <a:off x="5224" y="2548"/>
              <a:ext cx="39" cy="61"/>
            </a:xfrm>
            <a:custGeom>
              <a:avLst/>
              <a:gdLst>
                <a:gd name="T0" fmla="*/ 20 w 24"/>
                <a:gd name="T1" fmla="*/ 37 h 37"/>
                <a:gd name="T2" fmla="*/ 24 w 24"/>
                <a:gd name="T3" fmla="*/ 29 h 37"/>
                <a:gd name="T4" fmla="*/ 12 w 24"/>
                <a:gd name="T5" fmla="*/ 0 h 37"/>
                <a:gd name="T6" fmla="*/ 0 w 24"/>
                <a:gd name="T7" fmla="*/ 29 h 37"/>
                <a:gd name="T8" fmla="*/ 4 w 24"/>
                <a:gd name="T9" fmla="*/ 37 h 37"/>
                <a:gd name="T10" fmla="*/ 20 w 24"/>
                <a:gd name="T11" fmla="*/ 37 h 37"/>
              </a:gdLst>
              <a:ahLst/>
              <a:cxnLst>
                <a:cxn ang="0">
                  <a:pos x="T0" y="T1"/>
                </a:cxn>
                <a:cxn ang="0">
                  <a:pos x="T2" y="T3"/>
                </a:cxn>
                <a:cxn ang="0">
                  <a:pos x="T4" y="T5"/>
                </a:cxn>
                <a:cxn ang="0">
                  <a:pos x="T6" y="T7"/>
                </a:cxn>
                <a:cxn ang="0">
                  <a:pos x="T8" y="T9"/>
                </a:cxn>
                <a:cxn ang="0">
                  <a:pos x="T10" y="T11"/>
                </a:cxn>
              </a:cxnLst>
              <a:rect l="0" t="0" r="r" b="b"/>
              <a:pathLst>
                <a:path w="24" h="37">
                  <a:moveTo>
                    <a:pt x="20" y="37"/>
                  </a:moveTo>
                  <a:cubicBezTo>
                    <a:pt x="24" y="29"/>
                    <a:pt x="24" y="29"/>
                    <a:pt x="24" y="29"/>
                  </a:cubicBezTo>
                  <a:cubicBezTo>
                    <a:pt x="12" y="0"/>
                    <a:pt x="12" y="0"/>
                    <a:pt x="12" y="0"/>
                  </a:cubicBezTo>
                  <a:cubicBezTo>
                    <a:pt x="0" y="29"/>
                    <a:pt x="0" y="29"/>
                    <a:pt x="0" y="29"/>
                  </a:cubicBezTo>
                  <a:cubicBezTo>
                    <a:pt x="4" y="37"/>
                    <a:pt x="4" y="37"/>
                    <a:pt x="4" y="37"/>
                  </a:cubicBezTo>
                  <a:cubicBezTo>
                    <a:pt x="9" y="37"/>
                    <a:pt x="15" y="37"/>
                    <a:pt x="20" y="37"/>
                  </a:cubicBezTo>
                  <a:close/>
                </a:path>
              </a:pathLst>
            </a:custGeom>
            <a:solidFill>
              <a:srgbClr val="FC8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7" name="Freeform 438">
              <a:extLst>
                <a:ext uri="{FF2B5EF4-FFF2-40B4-BE49-F238E27FC236}">
                  <a16:creationId xmlns:a16="http://schemas.microsoft.com/office/drawing/2014/main" id="{97F2F7BA-A6F3-F147-B33C-B04C509BA1C0}"/>
                </a:ext>
              </a:extLst>
            </p:cNvPr>
            <p:cNvSpPr>
              <a:spLocks/>
            </p:cNvSpPr>
            <p:nvPr/>
          </p:nvSpPr>
          <p:spPr bwMode="auto">
            <a:xfrm>
              <a:off x="5162" y="2500"/>
              <a:ext cx="82" cy="131"/>
            </a:xfrm>
            <a:custGeom>
              <a:avLst/>
              <a:gdLst>
                <a:gd name="T0" fmla="*/ 25 w 82"/>
                <a:gd name="T1" fmla="*/ 0 h 131"/>
                <a:gd name="T2" fmla="*/ 82 w 82"/>
                <a:gd name="T3" fmla="*/ 48 h 131"/>
                <a:gd name="T4" fmla="*/ 50 w 82"/>
                <a:gd name="T5" fmla="*/ 131 h 131"/>
                <a:gd name="T6" fmla="*/ 0 w 82"/>
                <a:gd name="T7" fmla="*/ 18 h 131"/>
                <a:gd name="T8" fmla="*/ 25 w 82"/>
                <a:gd name="T9" fmla="*/ 0 h 131"/>
              </a:gdLst>
              <a:ahLst/>
              <a:cxnLst>
                <a:cxn ang="0">
                  <a:pos x="T0" y="T1"/>
                </a:cxn>
                <a:cxn ang="0">
                  <a:pos x="T2" y="T3"/>
                </a:cxn>
                <a:cxn ang="0">
                  <a:pos x="T4" y="T5"/>
                </a:cxn>
                <a:cxn ang="0">
                  <a:pos x="T6" y="T7"/>
                </a:cxn>
                <a:cxn ang="0">
                  <a:pos x="T8" y="T9"/>
                </a:cxn>
              </a:cxnLst>
              <a:rect l="0" t="0" r="r" b="b"/>
              <a:pathLst>
                <a:path w="82" h="131">
                  <a:moveTo>
                    <a:pt x="25" y="0"/>
                  </a:moveTo>
                  <a:lnTo>
                    <a:pt x="82" y="48"/>
                  </a:lnTo>
                  <a:lnTo>
                    <a:pt x="50" y="131"/>
                  </a:lnTo>
                  <a:lnTo>
                    <a:pt x="0" y="18"/>
                  </a:lnTo>
                  <a:lnTo>
                    <a:pt x="25"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8" name="Freeform 439">
              <a:extLst>
                <a:ext uri="{FF2B5EF4-FFF2-40B4-BE49-F238E27FC236}">
                  <a16:creationId xmlns:a16="http://schemas.microsoft.com/office/drawing/2014/main" id="{6850F10D-CFD4-B943-B1F3-3F0388BD96CB}"/>
                </a:ext>
              </a:extLst>
            </p:cNvPr>
            <p:cNvSpPr>
              <a:spLocks/>
            </p:cNvSpPr>
            <p:nvPr/>
          </p:nvSpPr>
          <p:spPr bwMode="auto">
            <a:xfrm>
              <a:off x="5112" y="2518"/>
              <a:ext cx="132" cy="329"/>
            </a:xfrm>
            <a:custGeom>
              <a:avLst/>
              <a:gdLst>
                <a:gd name="T0" fmla="*/ 50 w 132"/>
                <a:gd name="T1" fmla="*/ 0 h 329"/>
                <a:gd name="T2" fmla="*/ 132 w 132"/>
                <a:gd name="T3" fmla="*/ 329 h 329"/>
                <a:gd name="T4" fmla="*/ 17 w 132"/>
                <a:gd name="T5" fmla="*/ 148 h 329"/>
                <a:gd name="T6" fmla="*/ 32 w 132"/>
                <a:gd name="T7" fmla="*/ 115 h 329"/>
                <a:gd name="T8" fmla="*/ 0 w 132"/>
                <a:gd name="T9" fmla="*/ 90 h 329"/>
                <a:gd name="T10" fmla="*/ 35 w 132"/>
                <a:gd name="T11" fmla="*/ 8 h 329"/>
                <a:gd name="T12" fmla="*/ 50 w 132"/>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32" h="329">
                  <a:moveTo>
                    <a:pt x="50" y="0"/>
                  </a:moveTo>
                  <a:lnTo>
                    <a:pt x="132" y="329"/>
                  </a:lnTo>
                  <a:lnTo>
                    <a:pt x="17" y="148"/>
                  </a:lnTo>
                  <a:lnTo>
                    <a:pt x="32" y="115"/>
                  </a:lnTo>
                  <a:lnTo>
                    <a:pt x="0" y="90"/>
                  </a:lnTo>
                  <a:lnTo>
                    <a:pt x="35" y="8"/>
                  </a:lnTo>
                  <a:lnTo>
                    <a:pt x="50"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09" name="Freeform 440">
              <a:extLst>
                <a:ext uri="{FF2B5EF4-FFF2-40B4-BE49-F238E27FC236}">
                  <a16:creationId xmlns:a16="http://schemas.microsoft.com/office/drawing/2014/main" id="{867DA6BE-46F1-EA4E-9D2D-30A22A68E171}"/>
                </a:ext>
              </a:extLst>
            </p:cNvPr>
            <p:cNvSpPr>
              <a:spLocks/>
            </p:cNvSpPr>
            <p:nvPr/>
          </p:nvSpPr>
          <p:spPr bwMode="auto">
            <a:xfrm>
              <a:off x="5244" y="2500"/>
              <a:ext cx="81" cy="131"/>
            </a:xfrm>
            <a:custGeom>
              <a:avLst/>
              <a:gdLst>
                <a:gd name="T0" fmla="*/ 54 w 81"/>
                <a:gd name="T1" fmla="*/ 0 h 131"/>
                <a:gd name="T2" fmla="*/ 0 w 81"/>
                <a:gd name="T3" fmla="*/ 48 h 131"/>
                <a:gd name="T4" fmla="*/ 29 w 81"/>
                <a:gd name="T5" fmla="*/ 131 h 131"/>
                <a:gd name="T6" fmla="*/ 81 w 81"/>
                <a:gd name="T7" fmla="*/ 18 h 131"/>
                <a:gd name="T8" fmla="*/ 54 w 81"/>
                <a:gd name="T9" fmla="*/ 0 h 131"/>
              </a:gdLst>
              <a:ahLst/>
              <a:cxnLst>
                <a:cxn ang="0">
                  <a:pos x="T0" y="T1"/>
                </a:cxn>
                <a:cxn ang="0">
                  <a:pos x="T2" y="T3"/>
                </a:cxn>
                <a:cxn ang="0">
                  <a:pos x="T4" y="T5"/>
                </a:cxn>
                <a:cxn ang="0">
                  <a:pos x="T6" y="T7"/>
                </a:cxn>
                <a:cxn ang="0">
                  <a:pos x="T8" y="T9"/>
                </a:cxn>
              </a:cxnLst>
              <a:rect l="0" t="0" r="r" b="b"/>
              <a:pathLst>
                <a:path w="81" h="131">
                  <a:moveTo>
                    <a:pt x="54" y="0"/>
                  </a:moveTo>
                  <a:lnTo>
                    <a:pt x="0" y="48"/>
                  </a:lnTo>
                  <a:lnTo>
                    <a:pt x="29" y="131"/>
                  </a:lnTo>
                  <a:lnTo>
                    <a:pt x="81" y="18"/>
                  </a:lnTo>
                  <a:lnTo>
                    <a:pt x="54"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0" name="Freeform 441">
              <a:extLst>
                <a:ext uri="{FF2B5EF4-FFF2-40B4-BE49-F238E27FC236}">
                  <a16:creationId xmlns:a16="http://schemas.microsoft.com/office/drawing/2014/main" id="{800DFFA6-D969-3E41-B7E1-14F4B49A126F}"/>
                </a:ext>
              </a:extLst>
            </p:cNvPr>
            <p:cNvSpPr>
              <a:spLocks/>
            </p:cNvSpPr>
            <p:nvPr/>
          </p:nvSpPr>
          <p:spPr bwMode="auto">
            <a:xfrm>
              <a:off x="5215" y="2641"/>
              <a:ext cx="57" cy="206"/>
            </a:xfrm>
            <a:custGeom>
              <a:avLst/>
              <a:gdLst>
                <a:gd name="T0" fmla="*/ 15 w 57"/>
                <a:gd name="T1" fmla="*/ 0 h 206"/>
                <a:gd name="T2" fmla="*/ 42 w 57"/>
                <a:gd name="T3" fmla="*/ 0 h 206"/>
                <a:gd name="T4" fmla="*/ 57 w 57"/>
                <a:gd name="T5" fmla="*/ 140 h 206"/>
                <a:gd name="T6" fmla="*/ 29 w 57"/>
                <a:gd name="T7" fmla="*/ 206 h 206"/>
                <a:gd name="T8" fmla="*/ 0 w 57"/>
                <a:gd name="T9" fmla="*/ 140 h 206"/>
                <a:gd name="T10" fmla="*/ 15 w 57"/>
                <a:gd name="T11" fmla="*/ 0 h 206"/>
              </a:gdLst>
              <a:ahLst/>
              <a:cxnLst>
                <a:cxn ang="0">
                  <a:pos x="T0" y="T1"/>
                </a:cxn>
                <a:cxn ang="0">
                  <a:pos x="T2" y="T3"/>
                </a:cxn>
                <a:cxn ang="0">
                  <a:pos x="T4" y="T5"/>
                </a:cxn>
                <a:cxn ang="0">
                  <a:pos x="T6" y="T7"/>
                </a:cxn>
                <a:cxn ang="0">
                  <a:pos x="T8" y="T9"/>
                </a:cxn>
                <a:cxn ang="0">
                  <a:pos x="T10" y="T11"/>
                </a:cxn>
              </a:cxnLst>
              <a:rect l="0" t="0" r="r" b="b"/>
              <a:pathLst>
                <a:path w="57" h="206">
                  <a:moveTo>
                    <a:pt x="15" y="0"/>
                  </a:moveTo>
                  <a:lnTo>
                    <a:pt x="42" y="0"/>
                  </a:lnTo>
                  <a:lnTo>
                    <a:pt x="57" y="140"/>
                  </a:lnTo>
                  <a:lnTo>
                    <a:pt x="29" y="206"/>
                  </a:lnTo>
                  <a:lnTo>
                    <a:pt x="0" y="140"/>
                  </a:lnTo>
                  <a:lnTo>
                    <a:pt x="15" y="0"/>
                  </a:lnTo>
                  <a:close/>
                </a:path>
              </a:pathLst>
            </a:custGeom>
            <a:solidFill>
              <a:srgbClr val="FC8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1" name="Freeform 442">
              <a:extLst>
                <a:ext uri="{FF2B5EF4-FFF2-40B4-BE49-F238E27FC236}">
                  <a16:creationId xmlns:a16="http://schemas.microsoft.com/office/drawing/2014/main" id="{63964861-8459-3945-B42F-5449230B2632}"/>
                </a:ext>
              </a:extLst>
            </p:cNvPr>
            <p:cNvSpPr>
              <a:spLocks/>
            </p:cNvSpPr>
            <p:nvPr/>
          </p:nvSpPr>
          <p:spPr bwMode="auto">
            <a:xfrm>
              <a:off x="5162" y="2500"/>
              <a:ext cx="82" cy="109"/>
            </a:xfrm>
            <a:custGeom>
              <a:avLst/>
              <a:gdLst>
                <a:gd name="T0" fmla="*/ 25 w 82"/>
                <a:gd name="T1" fmla="*/ 0 h 109"/>
                <a:gd name="T2" fmla="*/ 82 w 82"/>
                <a:gd name="T3" fmla="*/ 48 h 109"/>
                <a:gd name="T4" fmla="*/ 50 w 82"/>
                <a:gd name="T5" fmla="*/ 109 h 109"/>
                <a:gd name="T6" fmla="*/ 0 w 82"/>
                <a:gd name="T7" fmla="*/ 18 h 109"/>
                <a:gd name="T8" fmla="*/ 25 w 82"/>
                <a:gd name="T9" fmla="*/ 0 h 109"/>
              </a:gdLst>
              <a:ahLst/>
              <a:cxnLst>
                <a:cxn ang="0">
                  <a:pos x="T0" y="T1"/>
                </a:cxn>
                <a:cxn ang="0">
                  <a:pos x="T2" y="T3"/>
                </a:cxn>
                <a:cxn ang="0">
                  <a:pos x="T4" y="T5"/>
                </a:cxn>
                <a:cxn ang="0">
                  <a:pos x="T6" y="T7"/>
                </a:cxn>
                <a:cxn ang="0">
                  <a:pos x="T8" y="T9"/>
                </a:cxn>
              </a:cxnLst>
              <a:rect l="0" t="0" r="r" b="b"/>
              <a:pathLst>
                <a:path w="82" h="109">
                  <a:moveTo>
                    <a:pt x="25" y="0"/>
                  </a:moveTo>
                  <a:lnTo>
                    <a:pt x="82" y="48"/>
                  </a:lnTo>
                  <a:lnTo>
                    <a:pt x="50" y="109"/>
                  </a:lnTo>
                  <a:lnTo>
                    <a:pt x="0" y="18"/>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2" name="Freeform 443">
              <a:extLst>
                <a:ext uri="{FF2B5EF4-FFF2-40B4-BE49-F238E27FC236}">
                  <a16:creationId xmlns:a16="http://schemas.microsoft.com/office/drawing/2014/main" id="{564DF70D-1C64-EE49-8E52-CCF1517C3E43}"/>
                </a:ext>
              </a:extLst>
            </p:cNvPr>
            <p:cNvSpPr>
              <a:spLocks/>
            </p:cNvSpPr>
            <p:nvPr/>
          </p:nvSpPr>
          <p:spPr bwMode="auto">
            <a:xfrm>
              <a:off x="5124" y="2518"/>
              <a:ext cx="120" cy="329"/>
            </a:xfrm>
            <a:custGeom>
              <a:avLst/>
              <a:gdLst>
                <a:gd name="T0" fmla="*/ 38 w 120"/>
                <a:gd name="T1" fmla="*/ 0 h 329"/>
                <a:gd name="T2" fmla="*/ 120 w 120"/>
                <a:gd name="T3" fmla="*/ 329 h 329"/>
                <a:gd name="T4" fmla="*/ 16 w 120"/>
                <a:gd name="T5" fmla="*/ 133 h 329"/>
                <a:gd name="T6" fmla="*/ 33 w 120"/>
                <a:gd name="T7" fmla="*/ 108 h 329"/>
                <a:gd name="T8" fmla="*/ 0 w 120"/>
                <a:gd name="T9" fmla="*/ 83 h 329"/>
                <a:gd name="T10" fmla="*/ 23 w 120"/>
                <a:gd name="T11" fmla="*/ 8 h 329"/>
                <a:gd name="T12" fmla="*/ 38 w 120"/>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20" h="329">
                  <a:moveTo>
                    <a:pt x="38" y="0"/>
                  </a:moveTo>
                  <a:lnTo>
                    <a:pt x="120" y="329"/>
                  </a:lnTo>
                  <a:lnTo>
                    <a:pt x="16" y="133"/>
                  </a:lnTo>
                  <a:lnTo>
                    <a:pt x="33" y="108"/>
                  </a:lnTo>
                  <a:lnTo>
                    <a:pt x="0" y="83"/>
                  </a:lnTo>
                  <a:lnTo>
                    <a:pt x="23" y="8"/>
                  </a:lnTo>
                  <a:lnTo>
                    <a:pt x="38" y="0"/>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3" name="Freeform 444">
              <a:extLst>
                <a:ext uri="{FF2B5EF4-FFF2-40B4-BE49-F238E27FC236}">
                  <a16:creationId xmlns:a16="http://schemas.microsoft.com/office/drawing/2014/main" id="{DC0909BE-9060-C04F-B458-C5AAE33A3945}"/>
                </a:ext>
              </a:extLst>
            </p:cNvPr>
            <p:cNvSpPr>
              <a:spLocks/>
            </p:cNvSpPr>
            <p:nvPr/>
          </p:nvSpPr>
          <p:spPr bwMode="auto">
            <a:xfrm>
              <a:off x="5244" y="2518"/>
              <a:ext cx="131" cy="329"/>
            </a:xfrm>
            <a:custGeom>
              <a:avLst/>
              <a:gdLst>
                <a:gd name="T0" fmla="*/ 81 w 131"/>
                <a:gd name="T1" fmla="*/ 0 h 329"/>
                <a:gd name="T2" fmla="*/ 0 w 131"/>
                <a:gd name="T3" fmla="*/ 329 h 329"/>
                <a:gd name="T4" fmla="*/ 113 w 131"/>
                <a:gd name="T5" fmla="*/ 148 h 329"/>
                <a:gd name="T6" fmla="*/ 98 w 131"/>
                <a:gd name="T7" fmla="*/ 115 h 329"/>
                <a:gd name="T8" fmla="*/ 131 w 131"/>
                <a:gd name="T9" fmla="*/ 90 h 329"/>
                <a:gd name="T10" fmla="*/ 96 w 131"/>
                <a:gd name="T11" fmla="*/ 8 h 329"/>
                <a:gd name="T12" fmla="*/ 81 w 131"/>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31" h="329">
                  <a:moveTo>
                    <a:pt x="81" y="0"/>
                  </a:moveTo>
                  <a:lnTo>
                    <a:pt x="0" y="329"/>
                  </a:lnTo>
                  <a:lnTo>
                    <a:pt x="113" y="148"/>
                  </a:lnTo>
                  <a:lnTo>
                    <a:pt x="98" y="115"/>
                  </a:lnTo>
                  <a:lnTo>
                    <a:pt x="131" y="90"/>
                  </a:lnTo>
                  <a:lnTo>
                    <a:pt x="96" y="8"/>
                  </a:lnTo>
                  <a:lnTo>
                    <a:pt x="81" y="0"/>
                  </a:ln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4" name="Freeform 445">
              <a:extLst>
                <a:ext uri="{FF2B5EF4-FFF2-40B4-BE49-F238E27FC236}">
                  <a16:creationId xmlns:a16="http://schemas.microsoft.com/office/drawing/2014/main" id="{CB4C621A-153C-184D-829C-6469D5335D3D}"/>
                </a:ext>
              </a:extLst>
            </p:cNvPr>
            <p:cNvSpPr>
              <a:spLocks/>
            </p:cNvSpPr>
            <p:nvPr/>
          </p:nvSpPr>
          <p:spPr bwMode="auto">
            <a:xfrm>
              <a:off x="5244" y="2518"/>
              <a:ext cx="118" cy="329"/>
            </a:xfrm>
            <a:custGeom>
              <a:avLst/>
              <a:gdLst>
                <a:gd name="T0" fmla="*/ 81 w 118"/>
                <a:gd name="T1" fmla="*/ 0 h 329"/>
                <a:gd name="T2" fmla="*/ 0 w 118"/>
                <a:gd name="T3" fmla="*/ 329 h 329"/>
                <a:gd name="T4" fmla="*/ 103 w 118"/>
                <a:gd name="T5" fmla="*/ 133 h 329"/>
                <a:gd name="T6" fmla="*/ 84 w 118"/>
                <a:gd name="T7" fmla="*/ 108 h 329"/>
                <a:gd name="T8" fmla="*/ 118 w 118"/>
                <a:gd name="T9" fmla="*/ 83 h 329"/>
                <a:gd name="T10" fmla="*/ 96 w 118"/>
                <a:gd name="T11" fmla="*/ 8 h 329"/>
                <a:gd name="T12" fmla="*/ 81 w 118"/>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18" h="329">
                  <a:moveTo>
                    <a:pt x="81" y="0"/>
                  </a:moveTo>
                  <a:lnTo>
                    <a:pt x="0" y="329"/>
                  </a:lnTo>
                  <a:lnTo>
                    <a:pt x="103" y="133"/>
                  </a:lnTo>
                  <a:lnTo>
                    <a:pt x="84" y="108"/>
                  </a:lnTo>
                  <a:lnTo>
                    <a:pt x="118" y="83"/>
                  </a:lnTo>
                  <a:lnTo>
                    <a:pt x="96" y="8"/>
                  </a:lnTo>
                  <a:lnTo>
                    <a:pt x="81" y="0"/>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5" name="Freeform 446">
              <a:extLst>
                <a:ext uri="{FF2B5EF4-FFF2-40B4-BE49-F238E27FC236}">
                  <a16:creationId xmlns:a16="http://schemas.microsoft.com/office/drawing/2014/main" id="{2AC790AF-8BFB-AB47-98DB-083E37C407F2}"/>
                </a:ext>
              </a:extLst>
            </p:cNvPr>
            <p:cNvSpPr>
              <a:spLocks/>
            </p:cNvSpPr>
            <p:nvPr/>
          </p:nvSpPr>
          <p:spPr bwMode="auto">
            <a:xfrm>
              <a:off x="5244" y="2500"/>
              <a:ext cx="81" cy="109"/>
            </a:xfrm>
            <a:custGeom>
              <a:avLst/>
              <a:gdLst>
                <a:gd name="T0" fmla="*/ 54 w 81"/>
                <a:gd name="T1" fmla="*/ 0 h 109"/>
                <a:gd name="T2" fmla="*/ 0 w 81"/>
                <a:gd name="T3" fmla="*/ 48 h 109"/>
                <a:gd name="T4" fmla="*/ 31 w 81"/>
                <a:gd name="T5" fmla="*/ 109 h 109"/>
                <a:gd name="T6" fmla="*/ 81 w 81"/>
                <a:gd name="T7" fmla="*/ 18 h 109"/>
                <a:gd name="T8" fmla="*/ 54 w 81"/>
                <a:gd name="T9" fmla="*/ 0 h 109"/>
              </a:gdLst>
              <a:ahLst/>
              <a:cxnLst>
                <a:cxn ang="0">
                  <a:pos x="T0" y="T1"/>
                </a:cxn>
                <a:cxn ang="0">
                  <a:pos x="T2" y="T3"/>
                </a:cxn>
                <a:cxn ang="0">
                  <a:pos x="T4" y="T5"/>
                </a:cxn>
                <a:cxn ang="0">
                  <a:pos x="T6" y="T7"/>
                </a:cxn>
                <a:cxn ang="0">
                  <a:pos x="T8" y="T9"/>
                </a:cxn>
              </a:cxnLst>
              <a:rect l="0" t="0" r="r" b="b"/>
              <a:pathLst>
                <a:path w="81" h="109">
                  <a:moveTo>
                    <a:pt x="54" y="0"/>
                  </a:moveTo>
                  <a:lnTo>
                    <a:pt x="0" y="48"/>
                  </a:lnTo>
                  <a:lnTo>
                    <a:pt x="31" y="109"/>
                  </a:lnTo>
                  <a:lnTo>
                    <a:pt x="81" y="18"/>
                  </a:lnTo>
                  <a:lnTo>
                    <a:pt x="5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6" name="Freeform 447">
              <a:extLst>
                <a:ext uri="{FF2B5EF4-FFF2-40B4-BE49-F238E27FC236}">
                  <a16:creationId xmlns:a16="http://schemas.microsoft.com/office/drawing/2014/main" id="{B102671E-81A8-C14D-8129-E099CE1EFC90}"/>
                </a:ext>
              </a:extLst>
            </p:cNvPr>
            <p:cNvSpPr>
              <a:spLocks/>
            </p:cNvSpPr>
            <p:nvPr/>
          </p:nvSpPr>
          <p:spPr bwMode="auto">
            <a:xfrm>
              <a:off x="5224" y="2608"/>
              <a:ext cx="39" cy="35"/>
            </a:xfrm>
            <a:custGeom>
              <a:avLst/>
              <a:gdLst>
                <a:gd name="T0" fmla="*/ 4 w 24"/>
                <a:gd name="T1" fmla="*/ 0 h 21"/>
                <a:gd name="T2" fmla="*/ 20 w 24"/>
                <a:gd name="T3" fmla="*/ 0 h 21"/>
                <a:gd name="T4" fmla="*/ 20 w 24"/>
                <a:gd name="T5" fmla="*/ 21 h 21"/>
                <a:gd name="T6" fmla="*/ 4 w 24"/>
                <a:gd name="T7" fmla="*/ 21 h 21"/>
                <a:gd name="T8" fmla="*/ 4 w 24"/>
                <a:gd name="T9" fmla="*/ 0 h 21"/>
              </a:gdLst>
              <a:ahLst/>
              <a:cxnLst>
                <a:cxn ang="0">
                  <a:pos x="T0" y="T1"/>
                </a:cxn>
                <a:cxn ang="0">
                  <a:pos x="T2" y="T3"/>
                </a:cxn>
                <a:cxn ang="0">
                  <a:pos x="T4" y="T5"/>
                </a:cxn>
                <a:cxn ang="0">
                  <a:pos x="T6" y="T7"/>
                </a:cxn>
                <a:cxn ang="0">
                  <a:pos x="T8" y="T9"/>
                </a:cxn>
              </a:cxnLst>
              <a:rect l="0" t="0" r="r" b="b"/>
              <a:pathLst>
                <a:path w="24" h="21">
                  <a:moveTo>
                    <a:pt x="4" y="0"/>
                  </a:moveTo>
                  <a:cubicBezTo>
                    <a:pt x="20" y="0"/>
                    <a:pt x="20" y="0"/>
                    <a:pt x="20" y="0"/>
                  </a:cubicBezTo>
                  <a:cubicBezTo>
                    <a:pt x="24" y="7"/>
                    <a:pt x="24" y="14"/>
                    <a:pt x="20" y="21"/>
                  </a:cubicBezTo>
                  <a:cubicBezTo>
                    <a:pt x="4" y="21"/>
                    <a:pt x="4" y="21"/>
                    <a:pt x="4" y="21"/>
                  </a:cubicBezTo>
                  <a:cubicBezTo>
                    <a:pt x="0" y="14"/>
                    <a:pt x="0" y="7"/>
                    <a:pt x="4" y="0"/>
                  </a:cubicBezTo>
                  <a:close/>
                </a:path>
              </a:pathLst>
            </a:custGeom>
            <a:solidFill>
              <a:srgbClr val="FC8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7" name="Freeform 448">
              <a:extLst>
                <a:ext uri="{FF2B5EF4-FFF2-40B4-BE49-F238E27FC236}">
                  <a16:creationId xmlns:a16="http://schemas.microsoft.com/office/drawing/2014/main" id="{341B0AE6-FDC4-F74E-9E0A-36CA5A8E1B99}"/>
                </a:ext>
              </a:extLst>
            </p:cNvPr>
            <p:cNvSpPr>
              <a:spLocks/>
            </p:cNvSpPr>
            <p:nvPr/>
          </p:nvSpPr>
          <p:spPr bwMode="auto">
            <a:xfrm>
              <a:off x="5232" y="2819"/>
              <a:ext cx="25" cy="381"/>
            </a:xfrm>
            <a:custGeom>
              <a:avLst/>
              <a:gdLst>
                <a:gd name="T0" fmla="*/ 8 w 15"/>
                <a:gd name="T1" fmla="*/ 229 h 229"/>
                <a:gd name="T2" fmla="*/ 7 w 15"/>
                <a:gd name="T3" fmla="*/ 0 h 229"/>
                <a:gd name="T4" fmla="*/ 8 w 15"/>
                <a:gd name="T5" fmla="*/ 229 h 229"/>
              </a:gdLst>
              <a:ahLst/>
              <a:cxnLst>
                <a:cxn ang="0">
                  <a:pos x="T0" y="T1"/>
                </a:cxn>
                <a:cxn ang="0">
                  <a:pos x="T2" y="T3"/>
                </a:cxn>
                <a:cxn ang="0">
                  <a:pos x="T4" y="T5"/>
                </a:cxn>
              </a:cxnLst>
              <a:rect l="0" t="0" r="r" b="b"/>
              <a:pathLst>
                <a:path w="15" h="229">
                  <a:moveTo>
                    <a:pt x="8" y="229"/>
                  </a:moveTo>
                  <a:cubicBezTo>
                    <a:pt x="1" y="163"/>
                    <a:pt x="0" y="75"/>
                    <a:pt x="7" y="0"/>
                  </a:cubicBezTo>
                  <a:cubicBezTo>
                    <a:pt x="13" y="75"/>
                    <a:pt x="15" y="163"/>
                    <a:pt x="8" y="229"/>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8" name="Freeform 449">
              <a:extLst>
                <a:ext uri="{FF2B5EF4-FFF2-40B4-BE49-F238E27FC236}">
                  <a16:creationId xmlns:a16="http://schemas.microsoft.com/office/drawing/2014/main" id="{D0F96FF2-3C8F-DC45-B3F6-DB8B4523AC2D}"/>
                </a:ext>
              </a:extLst>
            </p:cNvPr>
            <p:cNvSpPr>
              <a:spLocks/>
            </p:cNvSpPr>
            <p:nvPr/>
          </p:nvSpPr>
          <p:spPr bwMode="auto">
            <a:xfrm>
              <a:off x="5400" y="2959"/>
              <a:ext cx="123" cy="28"/>
            </a:xfrm>
            <a:custGeom>
              <a:avLst/>
              <a:gdLst>
                <a:gd name="T0" fmla="*/ 0 w 74"/>
                <a:gd name="T1" fmla="*/ 11 h 17"/>
                <a:gd name="T2" fmla="*/ 0 w 74"/>
                <a:gd name="T3" fmla="*/ 17 h 17"/>
                <a:gd name="T4" fmla="*/ 6 w 74"/>
                <a:gd name="T5" fmla="*/ 17 h 17"/>
                <a:gd name="T6" fmla="*/ 60 w 74"/>
                <a:gd name="T7" fmla="*/ 17 h 17"/>
                <a:gd name="T8" fmla="*/ 71 w 74"/>
                <a:gd name="T9" fmla="*/ 11 h 17"/>
                <a:gd name="T10" fmla="*/ 72 w 74"/>
                <a:gd name="T11" fmla="*/ 0 h 17"/>
                <a:gd name="T12" fmla="*/ 11 w 74"/>
                <a:gd name="T13" fmla="*/ 1 h 17"/>
                <a:gd name="T14" fmla="*/ 0 w 74"/>
                <a:gd name="T15" fmla="*/ 11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7">
                  <a:moveTo>
                    <a:pt x="0" y="11"/>
                  </a:moveTo>
                  <a:cubicBezTo>
                    <a:pt x="0" y="17"/>
                    <a:pt x="0" y="17"/>
                    <a:pt x="0" y="17"/>
                  </a:cubicBezTo>
                  <a:cubicBezTo>
                    <a:pt x="6" y="17"/>
                    <a:pt x="6" y="17"/>
                    <a:pt x="6" y="17"/>
                  </a:cubicBezTo>
                  <a:cubicBezTo>
                    <a:pt x="60" y="17"/>
                    <a:pt x="60" y="17"/>
                    <a:pt x="60" y="17"/>
                  </a:cubicBezTo>
                  <a:cubicBezTo>
                    <a:pt x="66" y="17"/>
                    <a:pt x="69" y="14"/>
                    <a:pt x="71" y="11"/>
                  </a:cubicBezTo>
                  <a:cubicBezTo>
                    <a:pt x="73" y="8"/>
                    <a:pt x="74" y="0"/>
                    <a:pt x="72" y="0"/>
                  </a:cubicBezTo>
                  <a:cubicBezTo>
                    <a:pt x="11" y="1"/>
                    <a:pt x="11" y="1"/>
                    <a:pt x="11" y="1"/>
                  </a:cubicBezTo>
                  <a:cubicBezTo>
                    <a:pt x="6" y="1"/>
                    <a:pt x="1" y="5"/>
                    <a:pt x="0" y="11"/>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19" name="Freeform 450">
              <a:extLst>
                <a:ext uri="{FF2B5EF4-FFF2-40B4-BE49-F238E27FC236}">
                  <a16:creationId xmlns:a16="http://schemas.microsoft.com/office/drawing/2014/main" id="{4D769EA9-BA69-A043-A52B-107AA37724DA}"/>
                </a:ext>
              </a:extLst>
            </p:cNvPr>
            <p:cNvSpPr>
              <a:spLocks/>
            </p:cNvSpPr>
            <p:nvPr/>
          </p:nvSpPr>
          <p:spPr bwMode="auto">
            <a:xfrm>
              <a:off x="5500" y="2959"/>
              <a:ext cx="21" cy="10"/>
            </a:xfrm>
            <a:custGeom>
              <a:avLst/>
              <a:gdLst>
                <a:gd name="T0" fmla="*/ 13 w 13"/>
                <a:gd name="T1" fmla="*/ 1 h 6"/>
                <a:gd name="T2" fmla="*/ 12 w 13"/>
                <a:gd name="T3" fmla="*/ 0 h 6"/>
                <a:gd name="T4" fmla="*/ 0 w 13"/>
                <a:gd name="T5" fmla="*/ 0 h 6"/>
                <a:gd name="T6" fmla="*/ 11 w 13"/>
                <a:gd name="T7" fmla="*/ 4 h 6"/>
                <a:gd name="T8" fmla="*/ 13 w 13"/>
                <a:gd name="T9" fmla="*/ 1 h 6"/>
              </a:gdLst>
              <a:ahLst/>
              <a:cxnLst>
                <a:cxn ang="0">
                  <a:pos x="T0" y="T1"/>
                </a:cxn>
                <a:cxn ang="0">
                  <a:pos x="T2" y="T3"/>
                </a:cxn>
                <a:cxn ang="0">
                  <a:pos x="T4" y="T5"/>
                </a:cxn>
                <a:cxn ang="0">
                  <a:pos x="T6" y="T7"/>
                </a:cxn>
                <a:cxn ang="0">
                  <a:pos x="T8" y="T9"/>
                </a:cxn>
              </a:cxnLst>
              <a:rect l="0" t="0" r="r" b="b"/>
              <a:pathLst>
                <a:path w="13" h="6">
                  <a:moveTo>
                    <a:pt x="13" y="1"/>
                  </a:moveTo>
                  <a:cubicBezTo>
                    <a:pt x="13" y="0"/>
                    <a:pt x="13" y="0"/>
                    <a:pt x="12" y="0"/>
                  </a:cubicBezTo>
                  <a:cubicBezTo>
                    <a:pt x="0" y="0"/>
                    <a:pt x="0" y="0"/>
                    <a:pt x="0" y="0"/>
                  </a:cubicBezTo>
                  <a:cubicBezTo>
                    <a:pt x="0" y="5"/>
                    <a:pt x="6" y="6"/>
                    <a:pt x="11" y="4"/>
                  </a:cubicBezTo>
                  <a:cubicBezTo>
                    <a:pt x="12" y="4"/>
                    <a:pt x="13" y="3"/>
                    <a:pt x="13" y="1"/>
                  </a:cubicBezTo>
                  <a:close/>
                </a:path>
              </a:pathLst>
            </a:custGeom>
            <a:solidFill>
              <a:srgbClr val="FFE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0" name="Freeform 451">
              <a:extLst>
                <a:ext uri="{FF2B5EF4-FFF2-40B4-BE49-F238E27FC236}">
                  <a16:creationId xmlns:a16="http://schemas.microsoft.com/office/drawing/2014/main" id="{91605A74-F171-2D42-BC7D-B62D23D64E48}"/>
                </a:ext>
              </a:extLst>
            </p:cNvPr>
            <p:cNvSpPr>
              <a:spLocks/>
            </p:cNvSpPr>
            <p:nvPr/>
          </p:nvSpPr>
          <p:spPr bwMode="auto">
            <a:xfrm>
              <a:off x="5383" y="2950"/>
              <a:ext cx="177" cy="127"/>
            </a:xfrm>
            <a:custGeom>
              <a:avLst/>
              <a:gdLst>
                <a:gd name="T0" fmla="*/ 96 w 106"/>
                <a:gd name="T1" fmla="*/ 5 h 76"/>
                <a:gd name="T2" fmla="*/ 106 w 106"/>
                <a:gd name="T3" fmla="*/ 40 h 76"/>
                <a:gd name="T4" fmla="*/ 76 w 106"/>
                <a:gd name="T5" fmla="*/ 57 h 76"/>
                <a:gd name="T6" fmla="*/ 34 w 106"/>
                <a:gd name="T7" fmla="*/ 71 h 76"/>
                <a:gd name="T8" fmla="*/ 13 w 106"/>
                <a:gd name="T9" fmla="*/ 28 h 76"/>
                <a:gd name="T10" fmla="*/ 51 w 106"/>
                <a:gd name="T11" fmla="*/ 0 h 76"/>
                <a:gd name="T12" fmla="*/ 96 w 106"/>
                <a:gd name="T13" fmla="*/ 5 h 76"/>
              </a:gdLst>
              <a:ahLst/>
              <a:cxnLst>
                <a:cxn ang="0">
                  <a:pos x="T0" y="T1"/>
                </a:cxn>
                <a:cxn ang="0">
                  <a:pos x="T2" y="T3"/>
                </a:cxn>
                <a:cxn ang="0">
                  <a:pos x="T4" y="T5"/>
                </a:cxn>
                <a:cxn ang="0">
                  <a:pos x="T6" y="T7"/>
                </a:cxn>
                <a:cxn ang="0">
                  <a:pos x="T8" y="T9"/>
                </a:cxn>
                <a:cxn ang="0">
                  <a:pos x="T10" y="T11"/>
                </a:cxn>
                <a:cxn ang="0">
                  <a:pos x="T12" y="T13"/>
                </a:cxn>
              </a:cxnLst>
              <a:rect l="0" t="0" r="r" b="b"/>
              <a:pathLst>
                <a:path w="106" h="76">
                  <a:moveTo>
                    <a:pt x="96" y="5"/>
                  </a:moveTo>
                  <a:cubicBezTo>
                    <a:pt x="106" y="40"/>
                    <a:pt x="106" y="40"/>
                    <a:pt x="106" y="40"/>
                  </a:cubicBezTo>
                  <a:cubicBezTo>
                    <a:pt x="76" y="57"/>
                    <a:pt x="76" y="57"/>
                    <a:pt x="76" y="57"/>
                  </a:cubicBezTo>
                  <a:cubicBezTo>
                    <a:pt x="60" y="67"/>
                    <a:pt x="45" y="76"/>
                    <a:pt x="34" y="71"/>
                  </a:cubicBezTo>
                  <a:cubicBezTo>
                    <a:pt x="23" y="67"/>
                    <a:pt x="0" y="36"/>
                    <a:pt x="13" y="28"/>
                  </a:cubicBezTo>
                  <a:cubicBezTo>
                    <a:pt x="51" y="0"/>
                    <a:pt x="51" y="0"/>
                    <a:pt x="51" y="0"/>
                  </a:cubicBezTo>
                  <a:lnTo>
                    <a:pt x="96" y="5"/>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1" name="Freeform 452">
              <a:extLst>
                <a:ext uri="{FF2B5EF4-FFF2-40B4-BE49-F238E27FC236}">
                  <a16:creationId xmlns:a16="http://schemas.microsoft.com/office/drawing/2014/main" id="{13CD98FA-D358-944E-AFE4-FB6217F82EE5}"/>
                </a:ext>
              </a:extLst>
            </p:cNvPr>
            <p:cNvSpPr>
              <a:spLocks/>
            </p:cNvSpPr>
            <p:nvPr/>
          </p:nvSpPr>
          <p:spPr bwMode="auto">
            <a:xfrm>
              <a:off x="5338" y="2960"/>
              <a:ext cx="172" cy="118"/>
            </a:xfrm>
            <a:custGeom>
              <a:avLst/>
              <a:gdLst>
                <a:gd name="T0" fmla="*/ 6 w 103"/>
                <a:gd name="T1" fmla="*/ 9 h 71"/>
                <a:gd name="T2" fmla="*/ 0 w 103"/>
                <a:gd name="T3" fmla="*/ 45 h 71"/>
                <a:gd name="T4" fmla="*/ 32 w 103"/>
                <a:gd name="T5" fmla="*/ 59 h 71"/>
                <a:gd name="T6" fmla="*/ 75 w 103"/>
                <a:gd name="T7" fmla="*/ 65 h 71"/>
                <a:gd name="T8" fmla="*/ 90 w 103"/>
                <a:gd name="T9" fmla="*/ 21 h 71"/>
                <a:gd name="T10" fmla="*/ 45 w 103"/>
                <a:gd name="T11" fmla="*/ 0 h 71"/>
                <a:gd name="T12" fmla="*/ 6 w 103"/>
                <a:gd name="T13" fmla="*/ 9 h 71"/>
              </a:gdLst>
              <a:ahLst/>
              <a:cxnLst>
                <a:cxn ang="0">
                  <a:pos x="T0" y="T1"/>
                </a:cxn>
                <a:cxn ang="0">
                  <a:pos x="T2" y="T3"/>
                </a:cxn>
                <a:cxn ang="0">
                  <a:pos x="T4" y="T5"/>
                </a:cxn>
                <a:cxn ang="0">
                  <a:pos x="T6" y="T7"/>
                </a:cxn>
                <a:cxn ang="0">
                  <a:pos x="T8" y="T9"/>
                </a:cxn>
                <a:cxn ang="0">
                  <a:pos x="T10" y="T11"/>
                </a:cxn>
                <a:cxn ang="0">
                  <a:pos x="T12" y="T13"/>
                </a:cxn>
              </a:cxnLst>
              <a:rect l="0" t="0" r="r" b="b"/>
              <a:pathLst>
                <a:path w="103" h="71">
                  <a:moveTo>
                    <a:pt x="6" y="9"/>
                  </a:moveTo>
                  <a:cubicBezTo>
                    <a:pt x="0" y="45"/>
                    <a:pt x="0" y="45"/>
                    <a:pt x="0" y="45"/>
                  </a:cubicBezTo>
                  <a:cubicBezTo>
                    <a:pt x="32" y="59"/>
                    <a:pt x="32" y="59"/>
                    <a:pt x="32" y="59"/>
                  </a:cubicBezTo>
                  <a:cubicBezTo>
                    <a:pt x="49" y="67"/>
                    <a:pt x="64" y="71"/>
                    <a:pt x="75" y="65"/>
                  </a:cubicBezTo>
                  <a:cubicBezTo>
                    <a:pt x="87" y="60"/>
                    <a:pt x="103" y="28"/>
                    <a:pt x="90" y="21"/>
                  </a:cubicBezTo>
                  <a:cubicBezTo>
                    <a:pt x="45" y="0"/>
                    <a:pt x="45" y="0"/>
                    <a:pt x="45" y="0"/>
                  </a:cubicBezTo>
                  <a:lnTo>
                    <a:pt x="6" y="9"/>
                  </a:ln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2" name="Freeform 453">
              <a:extLst>
                <a:ext uri="{FF2B5EF4-FFF2-40B4-BE49-F238E27FC236}">
                  <a16:creationId xmlns:a16="http://schemas.microsoft.com/office/drawing/2014/main" id="{953F1F6D-9F35-AD4F-B486-806A4FAE91F9}"/>
                </a:ext>
              </a:extLst>
            </p:cNvPr>
            <p:cNvSpPr>
              <a:spLocks/>
            </p:cNvSpPr>
            <p:nvPr/>
          </p:nvSpPr>
          <p:spPr bwMode="auto">
            <a:xfrm>
              <a:off x="5332" y="2960"/>
              <a:ext cx="174" cy="125"/>
            </a:xfrm>
            <a:custGeom>
              <a:avLst/>
              <a:gdLst>
                <a:gd name="T0" fmla="*/ 6 w 105"/>
                <a:gd name="T1" fmla="*/ 9 h 75"/>
                <a:gd name="T2" fmla="*/ 0 w 105"/>
                <a:gd name="T3" fmla="*/ 46 h 75"/>
                <a:gd name="T4" fmla="*/ 32 w 105"/>
                <a:gd name="T5" fmla="*/ 60 h 75"/>
                <a:gd name="T6" fmla="*/ 75 w 105"/>
                <a:gd name="T7" fmla="*/ 69 h 75"/>
                <a:gd name="T8" fmla="*/ 91 w 105"/>
                <a:gd name="T9" fmla="*/ 23 h 75"/>
                <a:gd name="T10" fmla="*/ 49 w 105"/>
                <a:gd name="T11" fmla="*/ 0 h 75"/>
                <a:gd name="T12" fmla="*/ 6 w 105"/>
                <a:gd name="T13" fmla="*/ 9 h 75"/>
              </a:gdLst>
              <a:ahLst/>
              <a:cxnLst>
                <a:cxn ang="0">
                  <a:pos x="T0" y="T1"/>
                </a:cxn>
                <a:cxn ang="0">
                  <a:pos x="T2" y="T3"/>
                </a:cxn>
                <a:cxn ang="0">
                  <a:pos x="T4" y="T5"/>
                </a:cxn>
                <a:cxn ang="0">
                  <a:pos x="T6" y="T7"/>
                </a:cxn>
                <a:cxn ang="0">
                  <a:pos x="T8" y="T9"/>
                </a:cxn>
                <a:cxn ang="0">
                  <a:pos x="T10" y="T11"/>
                </a:cxn>
                <a:cxn ang="0">
                  <a:pos x="T12" y="T13"/>
                </a:cxn>
              </a:cxnLst>
              <a:rect l="0" t="0" r="r" b="b"/>
              <a:pathLst>
                <a:path w="105" h="75">
                  <a:moveTo>
                    <a:pt x="6" y="9"/>
                  </a:moveTo>
                  <a:cubicBezTo>
                    <a:pt x="0" y="46"/>
                    <a:pt x="0" y="46"/>
                    <a:pt x="0" y="46"/>
                  </a:cubicBezTo>
                  <a:cubicBezTo>
                    <a:pt x="32" y="60"/>
                    <a:pt x="32" y="60"/>
                    <a:pt x="32" y="60"/>
                  </a:cubicBezTo>
                  <a:cubicBezTo>
                    <a:pt x="48" y="67"/>
                    <a:pt x="64" y="75"/>
                    <a:pt x="75" y="69"/>
                  </a:cubicBezTo>
                  <a:cubicBezTo>
                    <a:pt x="85" y="63"/>
                    <a:pt x="105" y="30"/>
                    <a:pt x="91" y="23"/>
                  </a:cubicBezTo>
                  <a:cubicBezTo>
                    <a:pt x="49" y="0"/>
                    <a:pt x="49" y="0"/>
                    <a:pt x="49" y="0"/>
                  </a:cubicBezTo>
                  <a:lnTo>
                    <a:pt x="6" y="9"/>
                  </a:ln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3" name="Freeform 454">
              <a:extLst>
                <a:ext uri="{FF2B5EF4-FFF2-40B4-BE49-F238E27FC236}">
                  <a16:creationId xmlns:a16="http://schemas.microsoft.com/office/drawing/2014/main" id="{9D328474-2B9A-8549-A448-7D9DD0904B7C}"/>
                </a:ext>
              </a:extLst>
            </p:cNvPr>
            <p:cNvSpPr>
              <a:spLocks/>
            </p:cNvSpPr>
            <p:nvPr/>
          </p:nvSpPr>
          <p:spPr bwMode="auto">
            <a:xfrm>
              <a:off x="5292" y="2952"/>
              <a:ext cx="70" cy="111"/>
            </a:xfrm>
            <a:custGeom>
              <a:avLst/>
              <a:gdLst>
                <a:gd name="T0" fmla="*/ 25 w 70"/>
                <a:gd name="T1" fmla="*/ 0 h 111"/>
                <a:gd name="T2" fmla="*/ 0 w 70"/>
                <a:gd name="T3" fmla="*/ 101 h 111"/>
                <a:gd name="T4" fmla="*/ 45 w 70"/>
                <a:gd name="T5" fmla="*/ 111 h 111"/>
                <a:gd name="T6" fmla="*/ 70 w 70"/>
                <a:gd name="T7" fmla="*/ 10 h 111"/>
                <a:gd name="T8" fmla="*/ 25 w 70"/>
                <a:gd name="T9" fmla="*/ 0 h 111"/>
              </a:gdLst>
              <a:ahLst/>
              <a:cxnLst>
                <a:cxn ang="0">
                  <a:pos x="T0" y="T1"/>
                </a:cxn>
                <a:cxn ang="0">
                  <a:pos x="T2" y="T3"/>
                </a:cxn>
                <a:cxn ang="0">
                  <a:pos x="T4" y="T5"/>
                </a:cxn>
                <a:cxn ang="0">
                  <a:pos x="T6" y="T7"/>
                </a:cxn>
                <a:cxn ang="0">
                  <a:pos x="T8" y="T9"/>
                </a:cxn>
              </a:cxnLst>
              <a:rect l="0" t="0" r="r" b="b"/>
              <a:pathLst>
                <a:path w="70" h="111">
                  <a:moveTo>
                    <a:pt x="25" y="0"/>
                  </a:moveTo>
                  <a:lnTo>
                    <a:pt x="0" y="101"/>
                  </a:lnTo>
                  <a:lnTo>
                    <a:pt x="45" y="111"/>
                  </a:lnTo>
                  <a:lnTo>
                    <a:pt x="70" y="10"/>
                  </a:lnTo>
                  <a:lnTo>
                    <a:pt x="2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4" name="Freeform 455">
              <a:extLst>
                <a:ext uri="{FF2B5EF4-FFF2-40B4-BE49-F238E27FC236}">
                  <a16:creationId xmlns:a16="http://schemas.microsoft.com/office/drawing/2014/main" id="{0AB4B153-B05F-4C4E-9054-3C74B666D984}"/>
                </a:ext>
              </a:extLst>
            </p:cNvPr>
            <p:cNvSpPr>
              <a:spLocks/>
            </p:cNvSpPr>
            <p:nvPr/>
          </p:nvSpPr>
          <p:spPr bwMode="auto">
            <a:xfrm>
              <a:off x="5004" y="2606"/>
              <a:ext cx="329" cy="456"/>
            </a:xfrm>
            <a:custGeom>
              <a:avLst/>
              <a:gdLst>
                <a:gd name="T0" fmla="*/ 1 w 198"/>
                <a:gd name="T1" fmla="*/ 18 h 274"/>
                <a:gd name="T2" fmla="*/ 10 w 198"/>
                <a:gd name="T3" fmla="*/ 0 h 274"/>
                <a:gd name="T4" fmla="*/ 74 w 198"/>
                <a:gd name="T5" fmla="*/ 78 h 274"/>
                <a:gd name="T6" fmla="*/ 81 w 198"/>
                <a:gd name="T7" fmla="*/ 162 h 274"/>
                <a:gd name="T8" fmla="*/ 198 w 198"/>
                <a:gd name="T9" fmla="*/ 207 h 274"/>
                <a:gd name="T10" fmla="*/ 198 w 198"/>
                <a:gd name="T11" fmla="*/ 208 h 274"/>
                <a:gd name="T12" fmla="*/ 181 w 198"/>
                <a:gd name="T13" fmla="*/ 274 h 274"/>
                <a:gd name="T14" fmla="*/ 181 w 198"/>
                <a:gd name="T15" fmla="*/ 274 h 274"/>
                <a:gd name="T16" fmla="*/ 49 w 198"/>
                <a:gd name="T17" fmla="*/ 225 h 274"/>
                <a:gd name="T18" fmla="*/ 18 w 198"/>
                <a:gd name="T19" fmla="*/ 188 h 274"/>
                <a:gd name="T20" fmla="*/ 1 w 198"/>
                <a:gd name="T21" fmla="*/ 18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8" h="274">
                  <a:moveTo>
                    <a:pt x="1" y="18"/>
                  </a:moveTo>
                  <a:cubicBezTo>
                    <a:pt x="0" y="11"/>
                    <a:pt x="4" y="6"/>
                    <a:pt x="10" y="0"/>
                  </a:cubicBezTo>
                  <a:cubicBezTo>
                    <a:pt x="42" y="6"/>
                    <a:pt x="72" y="52"/>
                    <a:pt x="74" y="78"/>
                  </a:cubicBezTo>
                  <a:cubicBezTo>
                    <a:pt x="81" y="162"/>
                    <a:pt x="81" y="162"/>
                    <a:pt x="81" y="162"/>
                  </a:cubicBezTo>
                  <a:cubicBezTo>
                    <a:pt x="198" y="207"/>
                    <a:pt x="198" y="207"/>
                    <a:pt x="198" y="207"/>
                  </a:cubicBezTo>
                  <a:cubicBezTo>
                    <a:pt x="198" y="207"/>
                    <a:pt x="198" y="208"/>
                    <a:pt x="198" y="208"/>
                  </a:cubicBezTo>
                  <a:cubicBezTo>
                    <a:pt x="181" y="274"/>
                    <a:pt x="181" y="274"/>
                    <a:pt x="181" y="274"/>
                  </a:cubicBezTo>
                  <a:cubicBezTo>
                    <a:pt x="181" y="274"/>
                    <a:pt x="181" y="274"/>
                    <a:pt x="181" y="274"/>
                  </a:cubicBezTo>
                  <a:cubicBezTo>
                    <a:pt x="49" y="225"/>
                    <a:pt x="49" y="225"/>
                    <a:pt x="49" y="225"/>
                  </a:cubicBezTo>
                  <a:cubicBezTo>
                    <a:pt x="27" y="217"/>
                    <a:pt x="20" y="197"/>
                    <a:pt x="18" y="188"/>
                  </a:cubicBezTo>
                  <a:cubicBezTo>
                    <a:pt x="15" y="171"/>
                    <a:pt x="3" y="26"/>
                    <a:pt x="1" y="18"/>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5" name="Freeform 456">
              <a:extLst>
                <a:ext uri="{FF2B5EF4-FFF2-40B4-BE49-F238E27FC236}">
                  <a16:creationId xmlns:a16="http://schemas.microsoft.com/office/drawing/2014/main" id="{614166CD-A74E-0842-A4C4-2ED57985D7A9}"/>
                </a:ext>
              </a:extLst>
            </p:cNvPr>
            <p:cNvSpPr>
              <a:spLocks/>
            </p:cNvSpPr>
            <p:nvPr/>
          </p:nvSpPr>
          <p:spPr bwMode="auto">
            <a:xfrm>
              <a:off x="5368" y="2954"/>
              <a:ext cx="123" cy="65"/>
            </a:xfrm>
            <a:custGeom>
              <a:avLst/>
              <a:gdLst>
                <a:gd name="T0" fmla="*/ 73 w 74"/>
                <a:gd name="T1" fmla="*/ 8 h 39"/>
                <a:gd name="T2" fmla="*/ 74 w 74"/>
                <a:gd name="T3" fmla="*/ 9 h 39"/>
                <a:gd name="T4" fmla="*/ 20 w 74"/>
                <a:gd name="T5" fmla="*/ 36 h 39"/>
                <a:gd name="T6" fmla="*/ 7 w 74"/>
                <a:gd name="T7" fmla="*/ 35 h 39"/>
                <a:gd name="T8" fmla="*/ 3 w 74"/>
                <a:gd name="T9" fmla="*/ 25 h 39"/>
                <a:gd name="T10" fmla="*/ 59 w 74"/>
                <a:gd name="T11" fmla="*/ 2 h 39"/>
                <a:gd name="T12" fmla="*/ 73 w 74"/>
                <a:gd name="T13" fmla="*/ 8 h 39"/>
              </a:gdLst>
              <a:ahLst/>
              <a:cxnLst>
                <a:cxn ang="0">
                  <a:pos x="T0" y="T1"/>
                </a:cxn>
                <a:cxn ang="0">
                  <a:pos x="T2" y="T3"/>
                </a:cxn>
                <a:cxn ang="0">
                  <a:pos x="T4" y="T5"/>
                </a:cxn>
                <a:cxn ang="0">
                  <a:pos x="T6" y="T7"/>
                </a:cxn>
                <a:cxn ang="0">
                  <a:pos x="T8" y="T9"/>
                </a:cxn>
                <a:cxn ang="0">
                  <a:pos x="T10" y="T11"/>
                </a:cxn>
                <a:cxn ang="0">
                  <a:pos x="T12" y="T13"/>
                </a:cxn>
              </a:cxnLst>
              <a:rect l="0" t="0" r="r" b="b"/>
              <a:pathLst>
                <a:path w="74" h="39">
                  <a:moveTo>
                    <a:pt x="73" y="8"/>
                  </a:moveTo>
                  <a:cubicBezTo>
                    <a:pt x="74" y="9"/>
                    <a:pt x="74" y="9"/>
                    <a:pt x="74" y="9"/>
                  </a:cubicBezTo>
                  <a:cubicBezTo>
                    <a:pt x="20" y="36"/>
                    <a:pt x="20" y="36"/>
                    <a:pt x="20" y="36"/>
                  </a:cubicBezTo>
                  <a:cubicBezTo>
                    <a:pt x="15" y="39"/>
                    <a:pt x="10" y="38"/>
                    <a:pt x="7" y="35"/>
                  </a:cubicBezTo>
                  <a:cubicBezTo>
                    <a:pt x="4" y="33"/>
                    <a:pt x="0" y="26"/>
                    <a:pt x="3" y="25"/>
                  </a:cubicBezTo>
                  <a:cubicBezTo>
                    <a:pt x="59" y="2"/>
                    <a:pt x="59" y="2"/>
                    <a:pt x="59" y="2"/>
                  </a:cubicBezTo>
                  <a:cubicBezTo>
                    <a:pt x="64" y="0"/>
                    <a:pt x="70" y="3"/>
                    <a:pt x="73" y="8"/>
                  </a:cubicBezTo>
                  <a:close/>
                </a:path>
              </a:pathLst>
            </a:custGeom>
            <a:solidFill>
              <a:srgbClr val="D1A88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6" name="Freeform 457">
              <a:extLst>
                <a:ext uri="{FF2B5EF4-FFF2-40B4-BE49-F238E27FC236}">
                  <a16:creationId xmlns:a16="http://schemas.microsoft.com/office/drawing/2014/main" id="{1A8949E8-EEB8-354D-9FEE-8BEB8C1BE0E4}"/>
                </a:ext>
              </a:extLst>
            </p:cNvPr>
            <p:cNvSpPr>
              <a:spLocks/>
            </p:cNvSpPr>
            <p:nvPr/>
          </p:nvSpPr>
          <p:spPr bwMode="auto">
            <a:xfrm>
              <a:off x="5365" y="2949"/>
              <a:ext cx="126" cy="61"/>
            </a:xfrm>
            <a:custGeom>
              <a:avLst/>
              <a:gdLst>
                <a:gd name="T0" fmla="*/ 73 w 76"/>
                <a:gd name="T1" fmla="*/ 7 h 37"/>
                <a:gd name="T2" fmla="*/ 76 w 76"/>
                <a:gd name="T3" fmla="*/ 12 h 37"/>
                <a:gd name="T4" fmla="*/ 69 w 76"/>
                <a:gd name="T5" fmla="*/ 15 h 37"/>
                <a:gd name="T6" fmla="*/ 20 w 76"/>
                <a:gd name="T7" fmla="*/ 35 h 37"/>
                <a:gd name="T8" fmla="*/ 7 w 76"/>
                <a:gd name="T9" fmla="*/ 34 h 37"/>
                <a:gd name="T10" fmla="*/ 3 w 76"/>
                <a:gd name="T11" fmla="*/ 24 h 37"/>
                <a:gd name="T12" fmla="*/ 59 w 76"/>
                <a:gd name="T13" fmla="*/ 2 h 37"/>
                <a:gd name="T14" fmla="*/ 73 w 76"/>
                <a:gd name="T15" fmla="*/ 7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37">
                  <a:moveTo>
                    <a:pt x="73" y="7"/>
                  </a:moveTo>
                  <a:cubicBezTo>
                    <a:pt x="76" y="12"/>
                    <a:pt x="76" y="12"/>
                    <a:pt x="76" y="12"/>
                  </a:cubicBezTo>
                  <a:cubicBezTo>
                    <a:pt x="69" y="15"/>
                    <a:pt x="69" y="15"/>
                    <a:pt x="69" y="15"/>
                  </a:cubicBezTo>
                  <a:cubicBezTo>
                    <a:pt x="20" y="35"/>
                    <a:pt x="20" y="35"/>
                    <a:pt x="20" y="35"/>
                  </a:cubicBezTo>
                  <a:cubicBezTo>
                    <a:pt x="15" y="37"/>
                    <a:pt x="10" y="36"/>
                    <a:pt x="7" y="34"/>
                  </a:cubicBezTo>
                  <a:cubicBezTo>
                    <a:pt x="4" y="32"/>
                    <a:pt x="0" y="25"/>
                    <a:pt x="3" y="24"/>
                  </a:cubicBezTo>
                  <a:cubicBezTo>
                    <a:pt x="59" y="2"/>
                    <a:pt x="59" y="2"/>
                    <a:pt x="59" y="2"/>
                  </a:cubicBezTo>
                  <a:cubicBezTo>
                    <a:pt x="64" y="0"/>
                    <a:pt x="70" y="1"/>
                    <a:pt x="73" y="7"/>
                  </a:cubicBezTo>
                  <a:close/>
                </a:path>
              </a:pathLst>
            </a:custGeom>
            <a:solidFill>
              <a:srgbClr val="FFD7B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7" name="Freeform 458">
              <a:extLst>
                <a:ext uri="{FF2B5EF4-FFF2-40B4-BE49-F238E27FC236}">
                  <a16:creationId xmlns:a16="http://schemas.microsoft.com/office/drawing/2014/main" id="{49FB8235-C8A2-5D43-9B42-F680A39C9D22}"/>
                </a:ext>
              </a:extLst>
            </p:cNvPr>
            <p:cNvSpPr>
              <a:spLocks/>
            </p:cNvSpPr>
            <p:nvPr/>
          </p:nvSpPr>
          <p:spPr bwMode="auto">
            <a:xfrm>
              <a:off x="5367" y="2982"/>
              <a:ext cx="23" cy="13"/>
            </a:xfrm>
            <a:custGeom>
              <a:avLst/>
              <a:gdLst>
                <a:gd name="T0" fmla="*/ 1 w 14"/>
                <a:gd name="T1" fmla="*/ 6 h 8"/>
                <a:gd name="T2" fmla="*/ 1 w 14"/>
                <a:gd name="T3" fmla="*/ 4 h 8"/>
                <a:gd name="T4" fmla="*/ 12 w 14"/>
                <a:gd name="T5" fmla="*/ 0 h 8"/>
                <a:gd name="T6" fmla="*/ 4 w 14"/>
                <a:gd name="T7" fmla="*/ 8 h 8"/>
                <a:gd name="T8" fmla="*/ 1 w 14"/>
                <a:gd name="T9" fmla="*/ 6 h 8"/>
              </a:gdLst>
              <a:ahLst/>
              <a:cxnLst>
                <a:cxn ang="0">
                  <a:pos x="T0" y="T1"/>
                </a:cxn>
                <a:cxn ang="0">
                  <a:pos x="T2" y="T3"/>
                </a:cxn>
                <a:cxn ang="0">
                  <a:pos x="T4" y="T5"/>
                </a:cxn>
                <a:cxn ang="0">
                  <a:pos x="T6" y="T7"/>
                </a:cxn>
                <a:cxn ang="0">
                  <a:pos x="T8" y="T9"/>
                </a:cxn>
              </a:cxnLst>
              <a:rect l="0" t="0" r="r" b="b"/>
              <a:pathLst>
                <a:path w="14" h="8">
                  <a:moveTo>
                    <a:pt x="1" y="6"/>
                  </a:moveTo>
                  <a:cubicBezTo>
                    <a:pt x="0" y="5"/>
                    <a:pt x="1" y="5"/>
                    <a:pt x="1" y="4"/>
                  </a:cubicBezTo>
                  <a:cubicBezTo>
                    <a:pt x="12" y="0"/>
                    <a:pt x="12" y="0"/>
                    <a:pt x="12" y="0"/>
                  </a:cubicBezTo>
                  <a:cubicBezTo>
                    <a:pt x="14" y="5"/>
                    <a:pt x="9" y="8"/>
                    <a:pt x="4" y="8"/>
                  </a:cubicBezTo>
                  <a:cubicBezTo>
                    <a:pt x="3" y="8"/>
                    <a:pt x="1" y="7"/>
                    <a:pt x="1" y="6"/>
                  </a:cubicBezTo>
                  <a:close/>
                </a:path>
              </a:pathLst>
            </a:custGeom>
            <a:solidFill>
              <a:srgbClr val="FFE7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8" name="Freeform 459">
              <a:extLst>
                <a:ext uri="{FF2B5EF4-FFF2-40B4-BE49-F238E27FC236}">
                  <a16:creationId xmlns:a16="http://schemas.microsoft.com/office/drawing/2014/main" id="{65984048-5CC2-7046-A959-76FF7965EBFA}"/>
                </a:ext>
              </a:extLst>
            </p:cNvPr>
            <p:cNvSpPr>
              <a:spLocks/>
            </p:cNvSpPr>
            <p:nvPr/>
          </p:nvSpPr>
          <p:spPr bwMode="auto">
            <a:xfrm>
              <a:off x="5523" y="2932"/>
              <a:ext cx="78" cy="112"/>
            </a:xfrm>
            <a:custGeom>
              <a:avLst/>
              <a:gdLst>
                <a:gd name="T0" fmla="*/ 42 w 78"/>
                <a:gd name="T1" fmla="*/ 0 h 112"/>
                <a:gd name="T2" fmla="*/ 78 w 78"/>
                <a:gd name="T3" fmla="*/ 98 h 112"/>
                <a:gd name="T4" fmla="*/ 35 w 78"/>
                <a:gd name="T5" fmla="*/ 112 h 112"/>
                <a:gd name="T6" fmla="*/ 0 w 78"/>
                <a:gd name="T7" fmla="*/ 15 h 112"/>
                <a:gd name="T8" fmla="*/ 42 w 78"/>
                <a:gd name="T9" fmla="*/ 0 h 112"/>
              </a:gdLst>
              <a:ahLst/>
              <a:cxnLst>
                <a:cxn ang="0">
                  <a:pos x="T0" y="T1"/>
                </a:cxn>
                <a:cxn ang="0">
                  <a:pos x="T2" y="T3"/>
                </a:cxn>
                <a:cxn ang="0">
                  <a:pos x="T4" y="T5"/>
                </a:cxn>
                <a:cxn ang="0">
                  <a:pos x="T6" y="T7"/>
                </a:cxn>
                <a:cxn ang="0">
                  <a:pos x="T8" y="T9"/>
                </a:cxn>
              </a:cxnLst>
              <a:rect l="0" t="0" r="r" b="b"/>
              <a:pathLst>
                <a:path w="78" h="112">
                  <a:moveTo>
                    <a:pt x="42" y="0"/>
                  </a:moveTo>
                  <a:lnTo>
                    <a:pt x="78" y="98"/>
                  </a:lnTo>
                  <a:lnTo>
                    <a:pt x="35" y="112"/>
                  </a:lnTo>
                  <a:lnTo>
                    <a:pt x="0" y="15"/>
                  </a:lnTo>
                  <a:lnTo>
                    <a:pt x="4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29" name="Freeform 460">
              <a:extLst>
                <a:ext uri="{FF2B5EF4-FFF2-40B4-BE49-F238E27FC236}">
                  <a16:creationId xmlns:a16="http://schemas.microsoft.com/office/drawing/2014/main" id="{F6ECBAA9-6986-2244-9601-B4C681DEB360}"/>
                </a:ext>
              </a:extLst>
            </p:cNvPr>
            <p:cNvSpPr>
              <a:spLocks/>
            </p:cNvSpPr>
            <p:nvPr/>
          </p:nvSpPr>
          <p:spPr bwMode="auto">
            <a:xfrm>
              <a:off x="5548" y="2570"/>
              <a:ext cx="319" cy="470"/>
            </a:xfrm>
            <a:custGeom>
              <a:avLst/>
              <a:gdLst>
                <a:gd name="T0" fmla="*/ 189 w 192"/>
                <a:gd name="T1" fmla="*/ 41 h 283"/>
                <a:gd name="T2" fmla="*/ 186 w 192"/>
                <a:gd name="T3" fmla="*/ 0 h 283"/>
                <a:gd name="T4" fmla="*/ 139 w 192"/>
                <a:gd name="T5" fmla="*/ 26 h 283"/>
                <a:gd name="T6" fmla="*/ 112 w 192"/>
                <a:gd name="T7" fmla="*/ 161 h 283"/>
                <a:gd name="T8" fmla="*/ 0 w 192"/>
                <a:gd name="T9" fmla="*/ 218 h 283"/>
                <a:gd name="T10" fmla="*/ 0 w 192"/>
                <a:gd name="T11" fmla="*/ 218 h 283"/>
                <a:gd name="T12" fmla="*/ 25 w 192"/>
                <a:gd name="T13" fmla="*/ 283 h 283"/>
                <a:gd name="T14" fmla="*/ 25 w 192"/>
                <a:gd name="T15" fmla="*/ 283 h 283"/>
                <a:gd name="T16" fmla="*/ 151 w 192"/>
                <a:gd name="T17" fmla="*/ 220 h 283"/>
                <a:gd name="T18" fmla="*/ 177 w 192"/>
                <a:gd name="T19" fmla="*/ 180 h 283"/>
                <a:gd name="T20" fmla="*/ 189 w 192"/>
                <a:gd name="T21" fmla="*/ 4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83">
                  <a:moveTo>
                    <a:pt x="189" y="41"/>
                  </a:moveTo>
                  <a:cubicBezTo>
                    <a:pt x="189" y="34"/>
                    <a:pt x="192" y="6"/>
                    <a:pt x="186" y="0"/>
                  </a:cubicBezTo>
                  <a:cubicBezTo>
                    <a:pt x="155" y="10"/>
                    <a:pt x="143" y="10"/>
                    <a:pt x="139" y="26"/>
                  </a:cubicBezTo>
                  <a:cubicBezTo>
                    <a:pt x="112" y="161"/>
                    <a:pt x="112" y="161"/>
                    <a:pt x="112" y="161"/>
                  </a:cubicBezTo>
                  <a:cubicBezTo>
                    <a:pt x="0" y="218"/>
                    <a:pt x="0" y="218"/>
                    <a:pt x="0" y="218"/>
                  </a:cubicBezTo>
                  <a:cubicBezTo>
                    <a:pt x="0" y="218"/>
                    <a:pt x="0" y="218"/>
                    <a:pt x="0" y="218"/>
                  </a:cubicBezTo>
                  <a:cubicBezTo>
                    <a:pt x="25" y="283"/>
                    <a:pt x="25" y="283"/>
                    <a:pt x="25" y="283"/>
                  </a:cubicBezTo>
                  <a:cubicBezTo>
                    <a:pt x="25" y="283"/>
                    <a:pt x="25" y="283"/>
                    <a:pt x="25" y="283"/>
                  </a:cubicBezTo>
                  <a:cubicBezTo>
                    <a:pt x="151" y="220"/>
                    <a:pt x="151" y="220"/>
                    <a:pt x="151" y="220"/>
                  </a:cubicBezTo>
                  <a:cubicBezTo>
                    <a:pt x="172" y="210"/>
                    <a:pt x="176" y="189"/>
                    <a:pt x="177" y="180"/>
                  </a:cubicBezTo>
                  <a:cubicBezTo>
                    <a:pt x="179" y="163"/>
                    <a:pt x="189" y="49"/>
                    <a:pt x="189" y="41"/>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0" name="Freeform 461">
              <a:extLst>
                <a:ext uri="{FF2B5EF4-FFF2-40B4-BE49-F238E27FC236}">
                  <a16:creationId xmlns:a16="http://schemas.microsoft.com/office/drawing/2014/main" id="{BF052F14-781D-EC43-AF04-DA7558561C65}"/>
                </a:ext>
              </a:extLst>
            </p:cNvPr>
            <p:cNvSpPr>
              <a:spLocks/>
            </p:cNvSpPr>
            <p:nvPr/>
          </p:nvSpPr>
          <p:spPr bwMode="auto">
            <a:xfrm>
              <a:off x="5779" y="3813"/>
              <a:ext cx="208" cy="148"/>
            </a:xfrm>
            <a:custGeom>
              <a:avLst/>
              <a:gdLst>
                <a:gd name="T0" fmla="*/ 115 w 125"/>
                <a:gd name="T1" fmla="*/ 3 h 89"/>
                <a:gd name="T2" fmla="*/ 124 w 125"/>
                <a:gd name="T3" fmla="*/ 44 h 89"/>
                <a:gd name="T4" fmla="*/ 117 w 125"/>
                <a:gd name="T5" fmla="*/ 60 h 89"/>
                <a:gd name="T6" fmla="*/ 106 w 125"/>
                <a:gd name="T7" fmla="*/ 61 h 89"/>
                <a:gd name="T8" fmla="*/ 83 w 125"/>
                <a:gd name="T9" fmla="*/ 76 h 89"/>
                <a:gd name="T10" fmla="*/ 39 w 125"/>
                <a:gd name="T11" fmla="*/ 89 h 89"/>
                <a:gd name="T12" fmla="*/ 0 w 125"/>
                <a:gd name="T13" fmla="*/ 76 h 89"/>
                <a:gd name="T14" fmla="*/ 22 w 125"/>
                <a:gd name="T15" fmla="*/ 49 h 89"/>
                <a:gd name="T16" fmla="*/ 55 w 125"/>
                <a:gd name="T17" fmla="*/ 10 h 89"/>
                <a:gd name="T18" fmla="*/ 81 w 125"/>
                <a:gd name="T19" fmla="*/ 6 h 89"/>
                <a:gd name="T20" fmla="*/ 102 w 125"/>
                <a:gd name="T21" fmla="*/ 20 h 89"/>
                <a:gd name="T22" fmla="*/ 115 w 125"/>
                <a:gd name="T23" fmla="*/ 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5" h="89">
                  <a:moveTo>
                    <a:pt x="115" y="3"/>
                  </a:moveTo>
                  <a:cubicBezTo>
                    <a:pt x="120" y="10"/>
                    <a:pt x="125" y="32"/>
                    <a:pt x="124" y="44"/>
                  </a:cubicBezTo>
                  <a:cubicBezTo>
                    <a:pt x="123" y="55"/>
                    <a:pt x="123" y="56"/>
                    <a:pt x="117" y="60"/>
                  </a:cubicBezTo>
                  <a:cubicBezTo>
                    <a:pt x="110" y="63"/>
                    <a:pt x="107" y="64"/>
                    <a:pt x="106" y="61"/>
                  </a:cubicBezTo>
                  <a:cubicBezTo>
                    <a:pt x="105" y="58"/>
                    <a:pt x="90" y="71"/>
                    <a:pt x="83" y="76"/>
                  </a:cubicBezTo>
                  <a:cubicBezTo>
                    <a:pt x="76" y="80"/>
                    <a:pt x="59" y="88"/>
                    <a:pt x="39" y="89"/>
                  </a:cubicBezTo>
                  <a:cubicBezTo>
                    <a:pt x="19" y="89"/>
                    <a:pt x="0" y="86"/>
                    <a:pt x="0" y="76"/>
                  </a:cubicBezTo>
                  <a:cubicBezTo>
                    <a:pt x="0" y="65"/>
                    <a:pt x="7" y="60"/>
                    <a:pt x="22" y="49"/>
                  </a:cubicBezTo>
                  <a:cubicBezTo>
                    <a:pt x="37" y="39"/>
                    <a:pt x="51" y="19"/>
                    <a:pt x="55" y="10"/>
                  </a:cubicBezTo>
                  <a:cubicBezTo>
                    <a:pt x="60" y="1"/>
                    <a:pt x="74" y="4"/>
                    <a:pt x="81" y="6"/>
                  </a:cubicBezTo>
                  <a:cubicBezTo>
                    <a:pt x="87" y="9"/>
                    <a:pt x="94" y="26"/>
                    <a:pt x="102" y="20"/>
                  </a:cubicBezTo>
                  <a:cubicBezTo>
                    <a:pt x="111" y="14"/>
                    <a:pt x="112" y="0"/>
                    <a:pt x="115" y="3"/>
                  </a:cubicBezTo>
                  <a:close/>
                </a:path>
              </a:pathLst>
            </a:custGeom>
            <a:solidFill>
              <a:srgbClr val="2C39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1" name="Freeform 462">
              <a:extLst>
                <a:ext uri="{FF2B5EF4-FFF2-40B4-BE49-F238E27FC236}">
                  <a16:creationId xmlns:a16="http://schemas.microsoft.com/office/drawing/2014/main" id="{35AC7C88-D4FB-F647-B1FF-6D0969993534}"/>
                </a:ext>
              </a:extLst>
            </p:cNvPr>
            <p:cNvSpPr>
              <a:spLocks/>
            </p:cNvSpPr>
            <p:nvPr/>
          </p:nvSpPr>
          <p:spPr bwMode="auto">
            <a:xfrm>
              <a:off x="5967" y="3813"/>
              <a:ext cx="182" cy="155"/>
            </a:xfrm>
            <a:custGeom>
              <a:avLst/>
              <a:gdLst>
                <a:gd name="T0" fmla="*/ 100 w 109"/>
                <a:gd name="T1" fmla="*/ 3 h 93"/>
                <a:gd name="T2" fmla="*/ 108 w 109"/>
                <a:gd name="T3" fmla="*/ 46 h 93"/>
                <a:gd name="T4" fmla="*/ 101 w 109"/>
                <a:gd name="T5" fmla="*/ 63 h 93"/>
                <a:gd name="T6" fmla="*/ 92 w 109"/>
                <a:gd name="T7" fmla="*/ 63 h 93"/>
                <a:gd name="T8" fmla="*/ 72 w 109"/>
                <a:gd name="T9" fmla="*/ 79 h 93"/>
                <a:gd name="T10" fmla="*/ 34 w 109"/>
                <a:gd name="T11" fmla="*/ 93 h 93"/>
                <a:gd name="T12" fmla="*/ 0 w 109"/>
                <a:gd name="T13" fmla="*/ 79 h 93"/>
                <a:gd name="T14" fmla="*/ 19 w 109"/>
                <a:gd name="T15" fmla="*/ 52 h 93"/>
                <a:gd name="T16" fmla="*/ 48 w 109"/>
                <a:gd name="T17" fmla="*/ 11 h 93"/>
                <a:gd name="T18" fmla="*/ 70 w 109"/>
                <a:gd name="T19" fmla="*/ 7 h 93"/>
                <a:gd name="T20" fmla="*/ 89 w 109"/>
                <a:gd name="T21" fmla="*/ 21 h 93"/>
                <a:gd name="T22" fmla="*/ 100 w 109"/>
                <a:gd name="T23" fmla="*/ 3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9" h="93">
                  <a:moveTo>
                    <a:pt x="100" y="3"/>
                  </a:moveTo>
                  <a:cubicBezTo>
                    <a:pt x="104" y="10"/>
                    <a:pt x="109" y="34"/>
                    <a:pt x="108" y="46"/>
                  </a:cubicBezTo>
                  <a:cubicBezTo>
                    <a:pt x="107" y="58"/>
                    <a:pt x="107" y="59"/>
                    <a:pt x="101" y="63"/>
                  </a:cubicBezTo>
                  <a:cubicBezTo>
                    <a:pt x="95" y="66"/>
                    <a:pt x="93" y="67"/>
                    <a:pt x="92" y="63"/>
                  </a:cubicBezTo>
                  <a:cubicBezTo>
                    <a:pt x="91" y="60"/>
                    <a:pt x="78" y="75"/>
                    <a:pt x="72" y="79"/>
                  </a:cubicBezTo>
                  <a:cubicBezTo>
                    <a:pt x="66" y="84"/>
                    <a:pt x="51" y="93"/>
                    <a:pt x="34" y="93"/>
                  </a:cubicBezTo>
                  <a:cubicBezTo>
                    <a:pt x="16" y="93"/>
                    <a:pt x="0" y="90"/>
                    <a:pt x="0" y="79"/>
                  </a:cubicBezTo>
                  <a:cubicBezTo>
                    <a:pt x="0" y="68"/>
                    <a:pt x="6" y="62"/>
                    <a:pt x="19" y="52"/>
                  </a:cubicBezTo>
                  <a:cubicBezTo>
                    <a:pt x="32" y="41"/>
                    <a:pt x="44" y="20"/>
                    <a:pt x="48" y="11"/>
                  </a:cubicBezTo>
                  <a:cubicBezTo>
                    <a:pt x="52" y="1"/>
                    <a:pt x="64" y="4"/>
                    <a:pt x="70" y="7"/>
                  </a:cubicBezTo>
                  <a:cubicBezTo>
                    <a:pt x="76" y="10"/>
                    <a:pt x="81" y="27"/>
                    <a:pt x="89" y="21"/>
                  </a:cubicBezTo>
                  <a:cubicBezTo>
                    <a:pt x="96" y="15"/>
                    <a:pt x="98" y="0"/>
                    <a:pt x="100" y="3"/>
                  </a:cubicBezTo>
                  <a:close/>
                </a:path>
              </a:pathLst>
            </a:custGeom>
            <a:solidFill>
              <a:srgbClr val="2C394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2" name="Freeform 463">
              <a:extLst>
                <a:ext uri="{FF2B5EF4-FFF2-40B4-BE49-F238E27FC236}">
                  <a16:creationId xmlns:a16="http://schemas.microsoft.com/office/drawing/2014/main" id="{7368FA70-06CF-734B-8252-7845B3419A33}"/>
                </a:ext>
              </a:extLst>
            </p:cNvPr>
            <p:cNvSpPr>
              <a:spLocks/>
            </p:cNvSpPr>
            <p:nvPr/>
          </p:nvSpPr>
          <p:spPr bwMode="auto">
            <a:xfrm>
              <a:off x="5847" y="3110"/>
              <a:ext cx="142" cy="748"/>
            </a:xfrm>
            <a:custGeom>
              <a:avLst/>
              <a:gdLst>
                <a:gd name="T0" fmla="*/ 14 w 85"/>
                <a:gd name="T1" fmla="*/ 0 h 450"/>
                <a:gd name="T2" fmla="*/ 71 w 85"/>
                <a:gd name="T3" fmla="*/ 0 h 450"/>
                <a:gd name="T4" fmla="*/ 85 w 85"/>
                <a:gd name="T5" fmla="*/ 14 h 450"/>
                <a:gd name="T6" fmla="*/ 85 w 85"/>
                <a:gd name="T7" fmla="*/ 436 h 450"/>
                <a:gd name="T8" fmla="*/ 71 w 85"/>
                <a:gd name="T9" fmla="*/ 450 h 450"/>
                <a:gd name="T10" fmla="*/ 14 w 85"/>
                <a:gd name="T11" fmla="*/ 450 h 450"/>
                <a:gd name="T12" fmla="*/ 0 w 85"/>
                <a:gd name="T13" fmla="*/ 436 h 450"/>
                <a:gd name="T14" fmla="*/ 0 w 85"/>
                <a:gd name="T15" fmla="*/ 14 h 450"/>
                <a:gd name="T16" fmla="*/ 14 w 85"/>
                <a:gd name="T1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450">
                  <a:moveTo>
                    <a:pt x="14" y="0"/>
                  </a:moveTo>
                  <a:cubicBezTo>
                    <a:pt x="71" y="0"/>
                    <a:pt x="71" y="0"/>
                    <a:pt x="71" y="0"/>
                  </a:cubicBezTo>
                  <a:cubicBezTo>
                    <a:pt x="79" y="0"/>
                    <a:pt x="85" y="7"/>
                    <a:pt x="85" y="14"/>
                  </a:cubicBezTo>
                  <a:cubicBezTo>
                    <a:pt x="85" y="436"/>
                    <a:pt x="85" y="436"/>
                    <a:pt x="85" y="436"/>
                  </a:cubicBezTo>
                  <a:cubicBezTo>
                    <a:pt x="85" y="444"/>
                    <a:pt x="79" y="450"/>
                    <a:pt x="71" y="450"/>
                  </a:cubicBezTo>
                  <a:cubicBezTo>
                    <a:pt x="14" y="450"/>
                    <a:pt x="14" y="450"/>
                    <a:pt x="14" y="450"/>
                  </a:cubicBezTo>
                  <a:cubicBezTo>
                    <a:pt x="6" y="450"/>
                    <a:pt x="0" y="444"/>
                    <a:pt x="0" y="436"/>
                  </a:cubicBezTo>
                  <a:cubicBezTo>
                    <a:pt x="0" y="14"/>
                    <a:pt x="0" y="14"/>
                    <a:pt x="0" y="14"/>
                  </a:cubicBezTo>
                  <a:cubicBezTo>
                    <a:pt x="0" y="7"/>
                    <a:pt x="6" y="0"/>
                    <a:pt x="14" y="0"/>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3" name="Freeform 464">
              <a:extLst>
                <a:ext uri="{FF2B5EF4-FFF2-40B4-BE49-F238E27FC236}">
                  <a16:creationId xmlns:a16="http://schemas.microsoft.com/office/drawing/2014/main" id="{820FD5CD-BC6F-2A44-9713-D24C8F917811}"/>
                </a:ext>
              </a:extLst>
            </p:cNvPr>
            <p:cNvSpPr>
              <a:spLocks/>
            </p:cNvSpPr>
            <p:nvPr/>
          </p:nvSpPr>
          <p:spPr bwMode="auto">
            <a:xfrm>
              <a:off x="6010" y="3110"/>
              <a:ext cx="142" cy="748"/>
            </a:xfrm>
            <a:custGeom>
              <a:avLst/>
              <a:gdLst>
                <a:gd name="T0" fmla="*/ 14 w 85"/>
                <a:gd name="T1" fmla="*/ 0 h 450"/>
                <a:gd name="T2" fmla="*/ 71 w 85"/>
                <a:gd name="T3" fmla="*/ 0 h 450"/>
                <a:gd name="T4" fmla="*/ 85 w 85"/>
                <a:gd name="T5" fmla="*/ 14 h 450"/>
                <a:gd name="T6" fmla="*/ 85 w 85"/>
                <a:gd name="T7" fmla="*/ 436 h 450"/>
                <a:gd name="T8" fmla="*/ 71 w 85"/>
                <a:gd name="T9" fmla="*/ 450 h 450"/>
                <a:gd name="T10" fmla="*/ 14 w 85"/>
                <a:gd name="T11" fmla="*/ 450 h 450"/>
                <a:gd name="T12" fmla="*/ 0 w 85"/>
                <a:gd name="T13" fmla="*/ 436 h 450"/>
                <a:gd name="T14" fmla="*/ 0 w 85"/>
                <a:gd name="T15" fmla="*/ 14 h 450"/>
                <a:gd name="T16" fmla="*/ 14 w 85"/>
                <a:gd name="T1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450">
                  <a:moveTo>
                    <a:pt x="14" y="0"/>
                  </a:moveTo>
                  <a:cubicBezTo>
                    <a:pt x="71" y="0"/>
                    <a:pt x="71" y="0"/>
                    <a:pt x="71" y="0"/>
                  </a:cubicBezTo>
                  <a:cubicBezTo>
                    <a:pt x="79" y="0"/>
                    <a:pt x="85" y="7"/>
                    <a:pt x="85" y="14"/>
                  </a:cubicBezTo>
                  <a:cubicBezTo>
                    <a:pt x="85" y="436"/>
                    <a:pt x="85" y="436"/>
                    <a:pt x="85" y="436"/>
                  </a:cubicBezTo>
                  <a:cubicBezTo>
                    <a:pt x="85" y="444"/>
                    <a:pt x="79" y="450"/>
                    <a:pt x="71" y="450"/>
                  </a:cubicBezTo>
                  <a:cubicBezTo>
                    <a:pt x="14" y="450"/>
                    <a:pt x="14" y="450"/>
                    <a:pt x="14" y="450"/>
                  </a:cubicBezTo>
                  <a:cubicBezTo>
                    <a:pt x="6" y="450"/>
                    <a:pt x="0" y="444"/>
                    <a:pt x="0" y="436"/>
                  </a:cubicBezTo>
                  <a:cubicBezTo>
                    <a:pt x="0" y="14"/>
                    <a:pt x="0" y="14"/>
                    <a:pt x="0" y="14"/>
                  </a:cubicBezTo>
                  <a:cubicBezTo>
                    <a:pt x="0" y="7"/>
                    <a:pt x="6" y="0"/>
                    <a:pt x="14" y="0"/>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4" name="Freeform 465">
              <a:extLst>
                <a:ext uri="{FF2B5EF4-FFF2-40B4-BE49-F238E27FC236}">
                  <a16:creationId xmlns:a16="http://schemas.microsoft.com/office/drawing/2014/main" id="{F074F358-B77A-BD4F-AA32-B0AF205D74C2}"/>
                </a:ext>
              </a:extLst>
            </p:cNvPr>
            <p:cNvSpPr>
              <a:spLocks noEditPoints="1"/>
            </p:cNvSpPr>
            <p:nvPr/>
          </p:nvSpPr>
          <p:spPr bwMode="auto">
            <a:xfrm>
              <a:off x="6100" y="3158"/>
              <a:ext cx="503" cy="434"/>
            </a:xfrm>
            <a:custGeom>
              <a:avLst/>
              <a:gdLst>
                <a:gd name="T0" fmla="*/ 109 w 302"/>
                <a:gd name="T1" fmla="*/ 14 h 261"/>
                <a:gd name="T2" fmla="*/ 131 w 302"/>
                <a:gd name="T3" fmla="*/ 3 h 261"/>
                <a:gd name="T4" fmla="*/ 144 w 302"/>
                <a:gd name="T5" fmla="*/ 7 h 261"/>
                <a:gd name="T6" fmla="*/ 158 w 302"/>
                <a:gd name="T7" fmla="*/ 34 h 261"/>
                <a:gd name="T8" fmla="*/ 207 w 302"/>
                <a:gd name="T9" fmla="*/ 9 h 261"/>
                <a:gd name="T10" fmla="*/ 244 w 302"/>
                <a:gd name="T11" fmla="*/ 21 h 261"/>
                <a:gd name="T12" fmla="*/ 295 w 302"/>
                <a:gd name="T13" fmla="*/ 123 h 261"/>
                <a:gd name="T14" fmla="*/ 283 w 302"/>
                <a:gd name="T15" fmla="*/ 160 h 261"/>
                <a:gd name="T16" fmla="*/ 109 w 302"/>
                <a:gd name="T17" fmla="*/ 248 h 261"/>
                <a:gd name="T18" fmla="*/ 109 w 302"/>
                <a:gd name="T19" fmla="*/ 58 h 261"/>
                <a:gd name="T20" fmla="*/ 147 w 302"/>
                <a:gd name="T21" fmla="*/ 39 h 261"/>
                <a:gd name="T22" fmla="*/ 139 w 302"/>
                <a:gd name="T23" fmla="*/ 24 h 261"/>
                <a:gd name="T24" fmla="*/ 125 w 302"/>
                <a:gd name="T25" fmla="*/ 19 h 261"/>
                <a:gd name="T26" fmla="*/ 109 w 302"/>
                <a:gd name="T27" fmla="*/ 28 h 261"/>
                <a:gd name="T28" fmla="*/ 109 w 302"/>
                <a:gd name="T29" fmla="*/ 14 h 261"/>
                <a:gd name="T30" fmla="*/ 19 w 302"/>
                <a:gd name="T31" fmla="*/ 104 h 261"/>
                <a:gd name="T32" fmla="*/ 69 w 302"/>
                <a:gd name="T33" fmla="*/ 79 h 261"/>
                <a:gd name="T34" fmla="*/ 55 w 302"/>
                <a:gd name="T35" fmla="*/ 52 h 261"/>
                <a:gd name="T36" fmla="*/ 60 w 302"/>
                <a:gd name="T37" fmla="*/ 38 h 261"/>
                <a:gd name="T38" fmla="*/ 109 w 302"/>
                <a:gd name="T39" fmla="*/ 14 h 261"/>
                <a:gd name="T40" fmla="*/ 109 w 302"/>
                <a:gd name="T41" fmla="*/ 28 h 261"/>
                <a:gd name="T42" fmla="*/ 76 w 302"/>
                <a:gd name="T43" fmla="*/ 44 h 261"/>
                <a:gd name="T44" fmla="*/ 72 w 302"/>
                <a:gd name="T45" fmla="*/ 58 h 261"/>
                <a:gd name="T46" fmla="*/ 80 w 302"/>
                <a:gd name="T47" fmla="*/ 73 h 261"/>
                <a:gd name="T48" fmla="*/ 109 w 302"/>
                <a:gd name="T49" fmla="*/ 58 h 261"/>
                <a:gd name="T50" fmla="*/ 109 w 302"/>
                <a:gd name="T51" fmla="*/ 248 h 261"/>
                <a:gd name="T52" fmla="*/ 95 w 302"/>
                <a:gd name="T53" fmla="*/ 255 h 261"/>
                <a:gd name="T54" fmla="*/ 58 w 302"/>
                <a:gd name="T55" fmla="*/ 242 h 261"/>
                <a:gd name="T56" fmla="*/ 7 w 302"/>
                <a:gd name="T57" fmla="*/ 140 h 261"/>
                <a:gd name="T58" fmla="*/ 19 w 302"/>
                <a:gd name="T59" fmla="*/ 10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02" h="261">
                  <a:moveTo>
                    <a:pt x="109" y="14"/>
                  </a:moveTo>
                  <a:cubicBezTo>
                    <a:pt x="131" y="3"/>
                    <a:pt x="131" y="3"/>
                    <a:pt x="131" y="3"/>
                  </a:cubicBezTo>
                  <a:cubicBezTo>
                    <a:pt x="136" y="0"/>
                    <a:pt x="142" y="2"/>
                    <a:pt x="144" y="7"/>
                  </a:cubicBezTo>
                  <a:cubicBezTo>
                    <a:pt x="158" y="34"/>
                    <a:pt x="158" y="34"/>
                    <a:pt x="158" y="34"/>
                  </a:cubicBezTo>
                  <a:cubicBezTo>
                    <a:pt x="207" y="9"/>
                    <a:pt x="207" y="9"/>
                    <a:pt x="207" y="9"/>
                  </a:cubicBezTo>
                  <a:cubicBezTo>
                    <a:pt x="221" y="2"/>
                    <a:pt x="237" y="8"/>
                    <a:pt x="244" y="21"/>
                  </a:cubicBezTo>
                  <a:cubicBezTo>
                    <a:pt x="295" y="123"/>
                    <a:pt x="295" y="123"/>
                    <a:pt x="295" y="123"/>
                  </a:cubicBezTo>
                  <a:cubicBezTo>
                    <a:pt x="302" y="137"/>
                    <a:pt x="297" y="153"/>
                    <a:pt x="283" y="160"/>
                  </a:cubicBezTo>
                  <a:cubicBezTo>
                    <a:pt x="109" y="248"/>
                    <a:pt x="109" y="248"/>
                    <a:pt x="109" y="248"/>
                  </a:cubicBezTo>
                  <a:cubicBezTo>
                    <a:pt x="109" y="58"/>
                    <a:pt x="109" y="58"/>
                    <a:pt x="109" y="58"/>
                  </a:cubicBezTo>
                  <a:cubicBezTo>
                    <a:pt x="147" y="39"/>
                    <a:pt x="147" y="39"/>
                    <a:pt x="147" y="39"/>
                  </a:cubicBezTo>
                  <a:cubicBezTo>
                    <a:pt x="139" y="24"/>
                    <a:pt x="139" y="24"/>
                    <a:pt x="139" y="24"/>
                  </a:cubicBezTo>
                  <a:cubicBezTo>
                    <a:pt x="136" y="19"/>
                    <a:pt x="130" y="17"/>
                    <a:pt x="125" y="19"/>
                  </a:cubicBezTo>
                  <a:cubicBezTo>
                    <a:pt x="109" y="28"/>
                    <a:pt x="109" y="28"/>
                    <a:pt x="109" y="28"/>
                  </a:cubicBezTo>
                  <a:lnTo>
                    <a:pt x="109" y="14"/>
                  </a:lnTo>
                  <a:close/>
                  <a:moveTo>
                    <a:pt x="19" y="104"/>
                  </a:moveTo>
                  <a:cubicBezTo>
                    <a:pt x="69" y="79"/>
                    <a:pt x="69" y="79"/>
                    <a:pt x="69" y="79"/>
                  </a:cubicBezTo>
                  <a:cubicBezTo>
                    <a:pt x="55" y="52"/>
                    <a:pt x="55" y="52"/>
                    <a:pt x="55" y="52"/>
                  </a:cubicBezTo>
                  <a:cubicBezTo>
                    <a:pt x="53" y="47"/>
                    <a:pt x="55" y="41"/>
                    <a:pt x="60" y="38"/>
                  </a:cubicBezTo>
                  <a:cubicBezTo>
                    <a:pt x="109" y="14"/>
                    <a:pt x="109" y="14"/>
                    <a:pt x="109" y="14"/>
                  </a:cubicBezTo>
                  <a:cubicBezTo>
                    <a:pt x="109" y="28"/>
                    <a:pt x="109" y="28"/>
                    <a:pt x="109" y="28"/>
                  </a:cubicBezTo>
                  <a:cubicBezTo>
                    <a:pt x="76" y="44"/>
                    <a:pt x="76" y="44"/>
                    <a:pt x="76" y="44"/>
                  </a:cubicBezTo>
                  <a:cubicBezTo>
                    <a:pt x="71" y="46"/>
                    <a:pt x="69" y="53"/>
                    <a:pt x="72" y="58"/>
                  </a:cubicBezTo>
                  <a:cubicBezTo>
                    <a:pt x="80" y="73"/>
                    <a:pt x="80" y="73"/>
                    <a:pt x="80" y="73"/>
                  </a:cubicBezTo>
                  <a:cubicBezTo>
                    <a:pt x="109" y="58"/>
                    <a:pt x="109" y="58"/>
                    <a:pt x="109" y="58"/>
                  </a:cubicBezTo>
                  <a:cubicBezTo>
                    <a:pt x="109" y="248"/>
                    <a:pt x="109" y="248"/>
                    <a:pt x="109" y="248"/>
                  </a:cubicBezTo>
                  <a:cubicBezTo>
                    <a:pt x="95" y="255"/>
                    <a:pt x="95" y="255"/>
                    <a:pt x="95" y="255"/>
                  </a:cubicBezTo>
                  <a:cubicBezTo>
                    <a:pt x="81" y="261"/>
                    <a:pt x="65" y="256"/>
                    <a:pt x="58" y="242"/>
                  </a:cubicBezTo>
                  <a:cubicBezTo>
                    <a:pt x="7" y="140"/>
                    <a:pt x="7" y="140"/>
                    <a:pt x="7" y="140"/>
                  </a:cubicBezTo>
                  <a:cubicBezTo>
                    <a:pt x="0" y="127"/>
                    <a:pt x="6" y="110"/>
                    <a:pt x="19" y="104"/>
                  </a:cubicBezTo>
                  <a:close/>
                </a:path>
              </a:pathLst>
            </a:custGeom>
            <a:solidFill>
              <a:srgbClr val="2755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5" name="Freeform 466">
              <a:extLst>
                <a:ext uri="{FF2B5EF4-FFF2-40B4-BE49-F238E27FC236}">
                  <a16:creationId xmlns:a16="http://schemas.microsoft.com/office/drawing/2014/main" id="{6B072051-2C72-2D49-AE9D-D3345FAB555A}"/>
                </a:ext>
              </a:extLst>
            </p:cNvPr>
            <p:cNvSpPr>
              <a:spLocks/>
            </p:cNvSpPr>
            <p:nvPr/>
          </p:nvSpPr>
          <p:spPr bwMode="auto">
            <a:xfrm>
              <a:off x="5788" y="2496"/>
              <a:ext cx="417" cy="712"/>
            </a:xfrm>
            <a:custGeom>
              <a:avLst/>
              <a:gdLst>
                <a:gd name="T0" fmla="*/ 228 w 251"/>
                <a:gd name="T1" fmla="*/ 408 h 428"/>
                <a:gd name="T2" fmla="*/ 28 w 251"/>
                <a:gd name="T3" fmla="*/ 408 h 428"/>
                <a:gd name="T4" fmla="*/ 17 w 251"/>
                <a:gd name="T5" fmla="*/ 173 h 428"/>
                <a:gd name="T6" fmla="*/ 0 w 251"/>
                <a:gd name="T7" fmla="*/ 59 h 428"/>
                <a:gd name="T8" fmla="*/ 98 w 251"/>
                <a:gd name="T9" fmla="*/ 0 h 428"/>
                <a:gd name="T10" fmla="*/ 128 w 251"/>
                <a:gd name="T11" fmla="*/ 12 h 428"/>
                <a:gd name="T12" fmla="*/ 158 w 251"/>
                <a:gd name="T13" fmla="*/ 0 h 428"/>
                <a:gd name="T14" fmla="*/ 251 w 251"/>
                <a:gd name="T15" fmla="*/ 55 h 428"/>
                <a:gd name="T16" fmla="*/ 239 w 251"/>
                <a:gd name="T17" fmla="*/ 177 h 428"/>
                <a:gd name="T18" fmla="*/ 228 w 251"/>
                <a:gd name="T19" fmla="*/ 408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1" h="428">
                  <a:moveTo>
                    <a:pt x="228" y="408"/>
                  </a:moveTo>
                  <a:cubicBezTo>
                    <a:pt x="161" y="427"/>
                    <a:pt x="95" y="428"/>
                    <a:pt x="28" y="408"/>
                  </a:cubicBezTo>
                  <a:cubicBezTo>
                    <a:pt x="17" y="173"/>
                    <a:pt x="17" y="173"/>
                    <a:pt x="17" y="173"/>
                  </a:cubicBezTo>
                  <a:cubicBezTo>
                    <a:pt x="15" y="126"/>
                    <a:pt x="17" y="94"/>
                    <a:pt x="0" y="59"/>
                  </a:cubicBezTo>
                  <a:cubicBezTo>
                    <a:pt x="27" y="34"/>
                    <a:pt x="78" y="16"/>
                    <a:pt x="98" y="0"/>
                  </a:cubicBezTo>
                  <a:cubicBezTo>
                    <a:pt x="107" y="8"/>
                    <a:pt x="117" y="12"/>
                    <a:pt x="128" y="12"/>
                  </a:cubicBezTo>
                  <a:cubicBezTo>
                    <a:pt x="138" y="12"/>
                    <a:pt x="149" y="8"/>
                    <a:pt x="158" y="0"/>
                  </a:cubicBezTo>
                  <a:cubicBezTo>
                    <a:pt x="176" y="15"/>
                    <a:pt x="223" y="32"/>
                    <a:pt x="251" y="55"/>
                  </a:cubicBezTo>
                  <a:cubicBezTo>
                    <a:pt x="224" y="98"/>
                    <a:pt x="242" y="122"/>
                    <a:pt x="239" y="177"/>
                  </a:cubicBezTo>
                  <a:lnTo>
                    <a:pt x="228" y="408"/>
                  </a:lnTo>
                  <a:close/>
                </a:path>
              </a:pathLst>
            </a:custGeom>
            <a:solidFill>
              <a:srgbClr val="5A8F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6" name="Freeform 467">
              <a:extLst>
                <a:ext uri="{FF2B5EF4-FFF2-40B4-BE49-F238E27FC236}">
                  <a16:creationId xmlns:a16="http://schemas.microsoft.com/office/drawing/2014/main" id="{E094E2F7-7BD7-CD4A-95DB-9013DC027E46}"/>
                </a:ext>
              </a:extLst>
            </p:cNvPr>
            <p:cNvSpPr>
              <a:spLocks/>
            </p:cNvSpPr>
            <p:nvPr/>
          </p:nvSpPr>
          <p:spPr bwMode="auto">
            <a:xfrm>
              <a:off x="5904" y="2500"/>
              <a:ext cx="193" cy="346"/>
            </a:xfrm>
            <a:custGeom>
              <a:avLst/>
              <a:gdLst>
                <a:gd name="T0" fmla="*/ 0 w 193"/>
                <a:gd name="T1" fmla="*/ 26 h 346"/>
                <a:gd name="T2" fmla="*/ 10 w 193"/>
                <a:gd name="T3" fmla="*/ 126 h 346"/>
                <a:gd name="T4" fmla="*/ 96 w 193"/>
                <a:gd name="T5" fmla="*/ 346 h 346"/>
                <a:gd name="T6" fmla="*/ 183 w 193"/>
                <a:gd name="T7" fmla="*/ 126 h 346"/>
                <a:gd name="T8" fmla="*/ 193 w 193"/>
                <a:gd name="T9" fmla="*/ 26 h 346"/>
                <a:gd name="T10" fmla="*/ 151 w 193"/>
                <a:gd name="T11" fmla="*/ 0 h 346"/>
                <a:gd name="T12" fmla="*/ 42 w 193"/>
                <a:gd name="T13" fmla="*/ 0 h 346"/>
                <a:gd name="T14" fmla="*/ 0 w 193"/>
                <a:gd name="T15" fmla="*/ 26 h 3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3" h="346">
                  <a:moveTo>
                    <a:pt x="0" y="26"/>
                  </a:moveTo>
                  <a:lnTo>
                    <a:pt x="10" y="126"/>
                  </a:lnTo>
                  <a:lnTo>
                    <a:pt x="96" y="346"/>
                  </a:lnTo>
                  <a:lnTo>
                    <a:pt x="183" y="126"/>
                  </a:lnTo>
                  <a:lnTo>
                    <a:pt x="193" y="26"/>
                  </a:lnTo>
                  <a:lnTo>
                    <a:pt x="151" y="0"/>
                  </a:lnTo>
                  <a:lnTo>
                    <a:pt x="42" y="0"/>
                  </a:lnTo>
                  <a:lnTo>
                    <a:pt x="0" y="2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7" name="Rectangle 468">
              <a:extLst>
                <a:ext uri="{FF2B5EF4-FFF2-40B4-BE49-F238E27FC236}">
                  <a16:creationId xmlns:a16="http://schemas.microsoft.com/office/drawing/2014/main" id="{6E8981F8-C735-AE44-87AF-CE99D15352FB}"/>
                </a:ext>
              </a:extLst>
            </p:cNvPr>
            <p:cNvSpPr>
              <a:spLocks noChangeArrowheads="1"/>
            </p:cNvSpPr>
            <p:nvPr/>
          </p:nvSpPr>
          <p:spPr bwMode="auto">
            <a:xfrm>
              <a:off x="5946" y="2465"/>
              <a:ext cx="109" cy="90"/>
            </a:xfrm>
            <a:prstGeom prst="rect">
              <a:avLst/>
            </a:prstGeom>
            <a:solidFill>
              <a:srgbClr val="D1A8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8" name="Freeform 469">
              <a:extLst>
                <a:ext uri="{FF2B5EF4-FFF2-40B4-BE49-F238E27FC236}">
                  <a16:creationId xmlns:a16="http://schemas.microsoft.com/office/drawing/2014/main" id="{18A6611E-9112-064D-98BB-835A257DAE93}"/>
                </a:ext>
              </a:extLst>
            </p:cNvPr>
            <p:cNvSpPr>
              <a:spLocks/>
            </p:cNvSpPr>
            <p:nvPr/>
          </p:nvSpPr>
          <p:spPr bwMode="auto">
            <a:xfrm>
              <a:off x="5981" y="2548"/>
              <a:ext cx="39" cy="61"/>
            </a:xfrm>
            <a:custGeom>
              <a:avLst/>
              <a:gdLst>
                <a:gd name="T0" fmla="*/ 21 w 24"/>
                <a:gd name="T1" fmla="*/ 37 h 37"/>
                <a:gd name="T2" fmla="*/ 24 w 24"/>
                <a:gd name="T3" fmla="*/ 29 h 37"/>
                <a:gd name="T4" fmla="*/ 12 w 24"/>
                <a:gd name="T5" fmla="*/ 0 h 37"/>
                <a:gd name="T6" fmla="*/ 0 w 24"/>
                <a:gd name="T7" fmla="*/ 29 h 37"/>
                <a:gd name="T8" fmla="*/ 4 w 24"/>
                <a:gd name="T9" fmla="*/ 37 h 37"/>
                <a:gd name="T10" fmla="*/ 21 w 24"/>
                <a:gd name="T11" fmla="*/ 37 h 37"/>
              </a:gdLst>
              <a:ahLst/>
              <a:cxnLst>
                <a:cxn ang="0">
                  <a:pos x="T0" y="T1"/>
                </a:cxn>
                <a:cxn ang="0">
                  <a:pos x="T2" y="T3"/>
                </a:cxn>
                <a:cxn ang="0">
                  <a:pos x="T4" y="T5"/>
                </a:cxn>
                <a:cxn ang="0">
                  <a:pos x="T6" y="T7"/>
                </a:cxn>
                <a:cxn ang="0">
                  <a:pos x="T8" y="T9"/>
                </a:cxn>
                <a:cxn ang="0">
                  <a:pos x="T10" y="T11"/>
                </a:cxn>
              </a:cxnLst>
              <a:rect l="0" t="0" r="r" b="b"/>
              <a:pathLst>
                <a:path w="24" h="37">
                  <a:moveTo>
                    <a:pt x="21" y="37"/>
                  </a:moveTo>
                  <a:cubicBezTo>
                    <a:pt x="24" y="29"/>
                    <a:pt x="24" y="29"/>
                    <a:pt x="24" y="29"/>
                  </a:cubicBezTo>
                  <a:cubicBezTo>
                    <a:pt x="12" y="0"/>
                    <a:pt x="12" y="0"/>
                    <a:pt x="12" y="0"/>
                  </a:cubicBezTo>
                  <a:cubicBezTo>
                    <a:pt x="0" y="29"/>
                    <a:pt x="0" y="29"/>
                    <a:pt x="0" y="29"/>
                  </a:cubicBezTo>
                  <a:cubicBezTo>
                    <a:pt x="4" y="37"/>
                    <a:pt x="4" y="37"/>
                    <a:pt x="4" y="37"/>
                  </a:cubicBezTo>
                  <a:cubicBezTo>
                    <a:pt x="9" y="37"/>
                    <a:pt x="15" y="37"/>
                    <a:pt x="21" y="37"/>
                  </a:cubicBezTo>
                  <a:close/>
                </a:path>
              </a:pathLst>
            </a:custGeom>
            <a:solidFill>
              <a:srgbClr val="93B9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39" name="Freeform 470">
              <a:extLst>
                <a:ext uri="{FF2B5EF4-FFF2-40B4-BE49-F238E27FC236}">
                  <a16:creationId xmlns:a16="http://schemas.microsoft.com/office/drawing/2014/main" id="{99122454-2F1B-2941-81AF-5FF1612DC1DC}"/>
                </a:ext>
              </a:extLst>
            </p:cNvPr>
            <p:cNvSpPr>
              <a:spLocks/>
            </p:cNvSpPr>
            <p:nvPr/>
          </p:nvSpPr>
          <p:spPr bwMode="auto">
            <a:xfrm>
              <a:off x="5919" y="2500"/>
              <a:ext cx="81" cy="131"/>
            </a:xfrm>
            <a:custGeom>
              <a:avLst/>
              <a:gdLst>
                <a:gd name="T0" fmla="*/ 27 w 81"/>
                <a:gd name="T1" fmla="*/ 0 h 131"/>
                <a:gd name="T2" fmla="*/ 81 w 81"/>
                <a:gd name="T3" fmla="*/ 48 h 131"/>
                <a:gd name="T4" fmla="*/ 50 w 81"/>
                <a:gd name="T5" fmla="*/ 131 h 131"/>
                <a:gd name="T6" fmla="*/ 0 w 81"/>
                <a:gd name="T7" fmla="*/ 18 h 131"/>
                <a:gd name="T8" fmla="*/ 27 w 81"/>
                <a:gd name="T9" fmla="*/ 0 h 131"/>
              </a:gdLst>
              <a:ahLst/>
              <a:cxnLst>
                <a:cxn ang="0">
                  <a:pos x="T0" y="T1"/>
                </a:cxn>
                <a:cxn ang="0">
                  <a:pos x="T2" y="T3"/>
                </a:cxn>
                <a:cxn ang="0">
                  <a:pos x="T4" y="T5"/>
                </a:cxn>
                <a:cxn ang="0">
                  <a:pos x="T6" y="T7"/>
                </a:cxn>
                <a:cxn ang="0">
                  <a:pos x="T8" y="T9"/>
                </a:cxn>
              </a:cxnLst>
              <a:rect l="0" t="0" r="r" b="b"/>
              <a:pathLst>
                <a:path w="81" h="131">
                  <a:moveTo>
                    <a:pt x="27" y="0"/>
                  </a:moveTo>
                  <a:lnTo>
                    <a:pt x="81" y="48"/>
                  </a:lnTo>
                  <a:lnTo>
                    <a:pt x="50" y="131"/>
                  </a:lnTo>
                  <a:lnTo>
                    <a:pt x="0" y="18"/>
                  </a:lnTo>
                  <a:lnTo>
                    <a:pt x="27"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0" name="Freeform 471">
              <a:extLst>
                <a:ext uri="{FF2B5EF4-FFF2-40B4-BE49-F238E27FC236}">
                  <a16:creationId xmlns:a16="http://schemas.microsoft.com/office/drawing/2014/main" id="{21C41D94-E2F6-D047-B5A9-6BCB440B02DD}"/>
                </a:ext>
              </a:extLst>
            </p:cNvPr>
            <p:cNvSpPr>
              <a:spLocks/>
            </p:cNvSpPr>
            <p:nvPr/>
          </p:nvSpPr>
          <p:spPr bwMode="auto">
            <a:xfrm>
              <a:off x="5869" y="2518"/>
              <a:ext cx="131" cy="329"/>
            </a:xfrm>
            <a:custGeom>
              <a:avLst/>
              <a:gdLst>
                <a:gd name="T0" fmla="*/ 50 w 131"/>
                <a:gd name="T1" fmla="*/ 0 h 329"/>
                <a:gd name="T2" fmla="*/ 131 w 131"/>
                <a:gd name="T3" fmla="*/ 329 h 329"/>
                <a:gd name="T4" fmla="*/ 17 w 131"/>
                <a:gd name="T5" fmla="*/ 148 h 329"/>
                <a:gd name="T6" fmla="*/ 32 w 131"/>
                <a:gd name="T7" fmla="*/ 115 h 329"/>
                <a:gd name="T8" fmla="*/ 0 w 131"/>
                <a:gd name="T9" fmla="*/ 90 h 329"/>
                <a:gd name="T10" fmla="*/ 35 w 131"/>
                <a:gd name="T11" fmla="*/ 8 h 329"/>
                <a:gd name="T12" fmla="*/ 50 w 131"/>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31" h="329">
                  <a:moveTo>
                    <a:pt x="50" y="0"/>
                  </a:moveTo>
                  <a:lnTo>
                    <a:pt x="131" y="329"/>
                  </a:lnTo>
                  <a:lnTo>
                    <a:pt x="17" y="148"/>
                  </a:lnTo>
                  <a:lnTo>
                    <a:pt x="32" y="115"/>
                  </a:lnTo>
                  <a:lnTo>
                    <a:pt x="0" y="90"/>
                  </a:lnTo>
                  <a:lnTo>
                    <a:pt x="35" y="8"/>
                  </a:lnTo>
                  <a:lnTo>
                    <a:pt x="50" y="0"/>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1" name="Freeform 472">
              <a:extLst>
                <a:ext uri="{FF2B5EF4-FFF2-40B4-BE49-F238E27FC236}">
                  <a16:creationId xmlns:a16="http://schemas.microsoft.com/office/drawing/2014/main" id="{53B89A9C-1B49-A14C-BAE4-2C49E07AD8B1}"/>
                </a:ext>
              </a:extLst>
            </p:cNvPr>
            <p:cNvSpPr>
              <a:spLocks/>
            </p:cNvSpPr>
            <p:nvPr/>
          </p:nvSpPr>
          <p:spPr bwMode="auto">
            <a:xfrm>
              <a:off x="6000" y="2500"/>
              <a:ext cx="82" cy="131"/>
            </a:xfrm>
            <a:custGeom>
              <a:avLst/>
              <a:gdLst>
                <a:gd name="T0" fmla="*/ 55 w 82"/>
                <a:gd name="T1" fmla="*/ 0 h 131"/>
                <a:gd name="T2" fmla="*/ 0 w 82"/>
                <a:gd name="T3" fmla="*/ 48 h 131"/>
                <a:gd name="T4" fmla="*/ 32 w 82"/>
                <a:gd name="T5" fmla="*/ 131 h 131"/>
                <a:gd name="T6" fmla="*/ 82 w 82"/>
                <a:gd name="T7" fmla="*/ 18 h 131"/>
                <a:gd name="T8" fmla="*/ 55 w 82"/>
                <a:gd name="T9" fmla="*/ 0 h 131"/>
              </a:gdLst>
              <a:ahLst/>
              <a:cxnLst>
                <a:cxn ang="0">
                  <a:pos x="T0" y="T1"/>
                </a:cxn>
                <a:cxn ang="0">
                  <a:pos x="T2" y="T3"/>
                </a:cxn>
                <a:cxn ang="0">
                  <a:pos x="T4" y="T5"/>
                </a:cxn>
                <a:cxn ang="0">
                  <a:pos x="T6" y="T7"/>
                </a:cxn>
                <a:cxn ang="0">
                  <a:pos x="T8" y="T9"/>
                </a:cxn>
              </a:cxnLst>
              <a:rect l="0" t="0" r="r" b="b"/>
              <a:pathLst>
                <a:path w="82" h="131">
                  <a:moveTo>
                    <a:pt x="55" y="0"/>
                  </a:moveTo>
                  <a:lnTo>
                    <a:pt x="0" y="48"/>
                  </a:lnTo>
                  <a:lnTo>
                    <a:pt x="32" y="131"/>
                  </a:lnTo>
                  <a:lnTo>
                    <a:pt x="82" y="18"/>
                  </a:lnTo>
                  <a:lnTo>
                    <a:pt x="55" y="0"/>
                  </a:ln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2" name="Freeform 473">
              <a:extLst>
                <a:ext uri="{FF2B5EF4-FFF2-40B4-BE49-F238E27FC236}">
                  <a16:creationId xmlns:a16="http://schemas.microsoft.com/office/drawing/2014/main" id="{A5562091-C293-2C45-8DF4-713BF8C9DC79}"/>
                </a:ext>
              </a:extLst>
            </p:cNvPr>
            <p:cNvSpPr>
              <a:spLocks/>
            </p:cNvSpPr>
            <p:nvPr/>
          </p:nvSpPr>
          <p:spPr bwMode="auto">
            <a:xfrm>
              <a:off x="5972" y="2641"/>
              <a:ext cx="57" cy="206"/>
            </a:xfrm>
            <a:custGeom>
              <a:avLst/>
              <a:gdLst>
                <a:gd name="T0" fmla="*/ 15 w 57"/>
                <a:gd name="T1" fmla="*/ 0 h 206"/>
                <a:gd name="T2" fmla="*/ 43 w 57"/>
                <a:gd name="T3" fmla="*/ 0 h 206"/>
                <a:gd name="T4" fmla="*/ 57 w 57"/>
                <a:gd name="T5" fmla="*/ 140 h 206"/>
                <a:gd name="T6" fmla="*/ 28 w 57"/>
                <a:gd name="T7" fmla="*/ 206 h 206"/>
                <a:gd name="T8" fmla="*/ 0 w 57"/>
                <a:gd name="T9" fmla="*/ 140 h 206"/>
                <a:gd name="T10" fmla="*/ 15 w 57"/>
                <a:gd name="T11" fmla="*/ 0 h 206"/>
              </a:gdLst>
              <a:ahLst/>
              <a:cxnLst>
                <a:cxn ang="0">
                  <a:pos x="T0" y="T1"/>
                </a:cxn>
                <a:cxn ang="0">
                  <a:pos x="T2" y="T3"/>
                </a:cxn>
                <a:cxn ang="0">
                  <a:pos x="T4" y="T5"/>
                </a:cxn>
                <a:cxn ang="0">
                  <a:pos x="T6" y="T7"/>
                </a:cxn>
                <a:cxn ang="0">
                  <a:pos x="T8" y="T9"/>
                </a:cxn>
                <a:cxn ang="0">
                  <a:pos x="T10" y="T11"/>
                </a:cxn>
              </a:cxnLst>
              <a:rect l="0" t="0" r="r" b="b"/>
              <a:pathLst>
                <a:path w="57" h="206">
                  <a:moveTo>
                    <a:pt x="15" y="0"/>
                  </a:moveTo>
                  <a:lnTo>
                    <a:pt x="43" y="0"/>
                  </a:lnTo>
                  <a:lnTo>
                    <a:pt x="57" y="140"/>
                  </a:lnTo>
                  <a:lnTo>
                    <a:pt x="28" y="206"/>
                  </a:lnTo>
                  <a:lnTo>
                    <a:pt x="0" y="140"/>
                  </a:lnTo>
                  <a:lnTo>
                    <a:pt x="15" y="0"/>
                  </a:lnTo>
                  <a:close/>
                </a:path>
              </a:pathLst>
            </a:custGeom>
            <a:solidFill>
              <a:srgbClr val="93B9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3" name="Freeform 474">
              <a:extLst>
                <a:ext uri="{FF2B5EF4-FFF2-40B4-BE49-F238E27FC236}">
                  <a16:creationId xmlns:a16="http://schemas.microsoft.com/office/drawing/2014/main" id="{454898CD-3CA3-234B-8674-E4EA581DACD6}"/>
                </a:ext>
              </a:extLst>
            </p:cNvPr>
            <p:cNvSpPr>
              <a:spLocks/>
            </p:cNvSpPr>
            <p:nvPr/>
          </p:nvSpPr>
          <p:spPr bwMode="auto">
            <a:xfrm>
              <a:off x="5919" y="2500"/>
              <a:ext cx="81" cy="109"/>
            </a:xfrm>
            <a:custGeom>
              <a:avLst/>
              <a:gdLst>
                <a:gd name="T0" fmla="*/ 27 w 81"/>
                <a:gd name="T1" fmla="*/ 0 h 109"/>
                <a:gd name="T2" fmla="*/ 81 w 81"/>
                <a:gd name="T3" fmla="*/ 48 h 109"/>
                <a:gd name="T4" fmla="*/ 50 w 81"/>
                <a:gd name="T5" fmla="*/ 109 h 109"/>
                <a:gd name="T6" fmla="*/ 0 w 81"/>
                <a:gd name="T7" fmla="*/ 18 h 109"/>
                <a:gd name="T8" fmla="*/ 27 w 81"/>
                <a:gd name="T9" fmla="*/ 0 h 109"/>
              </a:gdLst>
              <a:ahLst/>
              <a:cxnLst>
                <a:cxn ang="0">
                  <a:pos x="T0" y="T1"/>
                </a:cxn>
                <a:cxn ang="0">
                  <a:pos x="T2" y="T3"/>
                </a:cxn>
                <a:cxn ang="0">
                  <a:pos x="T4" y="T5"/>
                </a:cxn>
                <a:cxn ang="0">
                  <a:pos x="T6" y="T7"/>
                </a:cxn>
                <a:cxn ang="0">
                  <a:pos x="T8" y="T9"/>
                </a:cxn>
              </a:cxnLst>
              <a:rect l="0" t="0" r="r" b="b"/>
              <a:pathLst>
                <a:path w="81" h="109">
                  <a:moveTo>
                    <a:pt x="27" y="0"/>
                  </a:moveTo>
                  <a:lnTo>
                    <a:pt x="81" y="48"/>
                  </a:lnTo>
                  <a:lnTo>
                    <a:pt x="50" y="109"/>
                  </a:lnTo>
                  <a:lnTo>
                    <a:pt x="0" y="18"/>
                  </a:lnTo>
                  <a:lnTo>
                    <a:pt x="2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4" name="Freeform 475">
              <a:extLst>
                <a:ext uri="{FF2B5EF4-FFF2-40B4-BE49-F238E27FC236}">
                  <a16:creationId xmlns:a16="http://schemas.microsoft.com/office/drawing/2014/main" id="{DC5E2E04-E8A7-E048-81EA-DCE665D2413F}"/>
                </a:ext>
              </a:extLst>
            </p:cNvPr>
            <p:cNvSpPr>
              <a:spLocks/>
            </p:cNvSpPr>
            <p:nvPr/>
          </p:nvSpPr>
          <p:spPr bwMode="auto">
            <a:xfrm>
              <a:off x="5881" y="2518"/>
              <a:ext cx="119" cy="329"/>
            </a:xfrm>
            <a:custGeom>
              <a:avLst/>
              <a:gdLst>
                <a:gd name="T0" fmla="*/ 38 w 119"/>
                <a:gd name="T1" fmla="*/ 0 h 329"/>
                <a:gd name="T2" fmla="*/ 119 w 119"/>
                <a:gd name="T3" fmla="*/ 329 h 329"/>
                <a:gd name="T4" fmla="*/ 16 w 119"/>
                <a:gd name="T5" fmla="*/ 133 h 329"/>
                <a:gd name="T6" fmla="*/ 33 w 119"/>
                <a:gd name="T7" fmla="*/ 108 h 329"/>
                <a:gd name="T8" fmla="*/ 0 w 119"/>
                <a:gd name="T9" fmla="*/ 83 h 329"/>
                <a:gd name="T10" fmla="*/ 23 w 119"/>
                <a:gd name="T11" fmla="*/ 8 h 329"/>
                <a:gd name="T12" fmla="*/ 38 w 119"/>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19" h="329">
                  <a:moveTo>
                    <a:pt x="38" y="0"/>
                  </a:moveTo>
                  <a:lnTo>
                    <a:pt x="119" y="329"/>
                  </a:lnTo>
                  <a:lnTo>
                    <a:pt x="16" y="133"/>
                  </a:lnTo>
                  <a:lnTo>
                    <a:pt x="33" y="108"/>
                  </a:lnTo>
                  <a:lnTo>
                    <a:pt x="0" y="83"/>
                  </a:lnTo>
                  <a:lnTo>
                    <a:pt x="23" y="8"/>
                  </a:lnTo>
                  <a:lnTo>
                    <a:pt x="38" y="0"/>
                  </a:lnTo>
                  <a:close/>
                </a:path>
              </a:pathLst>
            </a:custGeom>
            <a:solidFill>
              <a:srgbClr val="5A8F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5" name="Freeform 476">
              <a:extLst>
                <a:ext uri="{FF2B5EF4-FFF2-40B4-BE49-F238E27FC236}">
                  <a16:creationId xmlns:a16="http://schemas.microsoft.com/office/drawing/2014/main" id="{CAF99B90-ACDC-224F-A386-FA4462A6A55E}"/>
                </a:ext>
              </a:extLst>
            </p:cNvPr>
            <p:cNvSpPr>
              <a:spLocks/>
            </p:cNvSpPr>
            <p:nvPr/>
          </p:nvSpPr>
          <p:spPr bwMode="auto">
            <a:xfrm>
              <a:off x="6000" y="2500"/>
              <a:ext cx="82" cy="109"/>
            </a:xfrm>
            <a:custGeom>
              <a:avLst/>
              <a:gdLst>
                <a:gd name="T0" fmla="*/ 55 w 82"/>
                <a:gd name="T1" fmla="*/ 0 h 109"/>
                <a:gd name="T2" fmla="*/ 0 w 82"/>
                <a:gd name="T3" fmla="*/ 48 h 109"/>
                <a:gd name="T4" fmla="*/ 32 w 82"/>
                <a:gd name="T5" fmla="*/ 109 h 109"/>
                <a:gd name="T6" fmla="*/ 82 w 82"/>
                <a:gd name="T7" fmla="*/ 18 h 109"/>
                <a:gd name="T8" fmla="*/ 55 w 82"/>
                <a:gd name="T9" fmla="*/ 0 h 109"/>
              </a:gdLst>
              <a:ahLst/>
              <a:cxnLst>
                <a:cxn ang="0">
                  <a:pos x="T0" y="T1"/>
                </a:cxn>
                <a:cxn ang="0">
                  <a:pos x="T2" y="T3"/>
                </a:cxn>
                <a:cxn ang="0">
                  <a:pos x="T4" y="T5"/>
                </a:cxn>
                <a:cxn ang="0">
                  <a:pos x="T6" y="T7"/>
                </a:cxn>
                <a:cxn ang="0">
                  <a:pos x="T8" y="T9"/>
                </a:cxn>
              </a:cxnLst>
              <a:rect l="0" t="0" r="r" b="b"/>
              <a:pathLst>
                <a:path w="82" h="109">
                  <a:moveTo>
                    <a:pt x="55" y="0"/>
                  </a:moveTo>
                  <a:lnTo>
                    <a:pt x="0" y="48"/>
                  </a:lnTo>
                  <a:lnTo>
                    <a:pt x="32" y="109"/>
                  </a:lnTo>
                  <a:lnTo>
                    <a:pt x="82" y="18"/>
                  </a:lnTo>
                  <a:lnTo>
                    <a:pt x="5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6" name="Freeform 477">
              <a:extLst>
                <a:ext uri="{FF2B5EF4-FFF2-40B4-BE49-F238E27FC236}">
                  <a16:creationId xmlns:a16="http://schemas.microsoft.com/office/drawing/2014/main" id="{57B4788B-C7AF-2745-B69F-19D52E1C52BA}"/>
                </a:ext>
              </a:extLst>
            </p:cNvPr>
            <p:cNvSpPr>
              <a:spLocks/>
            </p:cNvSpPr>
            <p:nvPr/>
          </p:nvSpPr>
          <p:spPr bwMode="auto">
            <a:xfrm>
              <a:off x="5981" y="2608"/>
              <a:ext cx="39" cy="35"/>
            </a:xfrm>
            <a:custGeom>
              <a:avLst/>
              <a:gdLst>
                <a:gd name="T0" fmla="*/ 4 w 24"/>
                <a:gd name="T1" fmla="*/ 0 h 21"/>
                <a:gd name="T2" fmla="*/ 21 w 24"/>
                <a:gd name="T3" fmla="*/ 0 h 21"/>
                <a:gd name="T4" fmla="*/ 21 w 24"/>
                <a:gd name="T5" fmla="*/ 21 h 21"/>
                <a:gd name="T6" fmla="*/ 4 w 24"/>
                <a:gd name="T7" fmla="*/ 21 h 21"/>
                <a:gd name="T8" fmla="*/ 4 w 24"/>
                <a:gd name="T9" fmla="*/ 0 h 21"/>
              </a:gdLst>
              <a:ahLst/>
              <a:cxnLst>
                <a:cxn ang="0">
                  <a:pos x="T0" y="T1"/>
                </a:cxn>
                <a:cxn ang="0">
                  <a:pos x="T2" y="T3"/>
                </a:cxn>
                <a:cxn ang="0">
                  <a:pos x="T4" y="T5"/>
                </a:cxn>
                <a:cxn ang="0">
                  <a:pos x="T6" y="T7"/>
                </a:cxn>
                <a:cxn ang="0">
                  <a:pos x="T8" y="T9"/>
                </a:cxn>
              </a:cxnLst>
              <a:rect l="0" t="0" r="r" b="b"/>
              <a:pathLst>
                <a:path w="24" h="21">
                  <a:moveTo>
                    <a:pt x="4" y="0"/>
                  </a:moveTo>
                  <a:cubicBezTo>
                    <a:pt x="21" y="0"/>
                    <a:pt x="21" y="0"/>
                    <a:pt x="21" y="0"/>
                  </a:cubicBezTo>
                  <a:cubicBezTo>
                    <a:pt x="24" y="7"/>
                    <a:pt x="24" y="14"/>
                    <a:pt x="21" y="21"/>
                  </a:cubicBezTo>
                  <a:cubicBezTo>
                    <a:pt x="4" y="21"/>
                    <a:pt x="4" y="21"/>
                    <a:pt x="4" y="21"/>
                  </a:cubicBezTo>
                  <a:cubicBezTo>
                    <a:pt x="0" y="14"/>
                    <a:pt x="0" y="7"/>
                    <a:pt x="4" y="0"/>
                  </a:cubicBezTo>
                  <a:close/>
                </a:path>
              </a:pathLst>
            </a:custGeom>
            <a:solidFill>
              <a:srgbClr val="93B9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7" name="Freeform 478">
              <a:extLst>
                <a:ext uri="{FF2B5EF4-FFF2-40B4-BE49-F238E27FC236}">
                  <a16:creationId xmlns:a16="http://schemas.microsoft.com/office/drawing/2014/main" id="{79109B80-2696-7F47-B86F-C43BF02E626D}"/>
                </a:ext>
              </a:extLst>
            </p:cNvPr>
            <p:cNvSpPr>
              <a:spLocks/>
            </p:cNvSpPr>
            <p:nvPr/>
          </p:nvSpPr>
          <p:spPr bwMode="auto">
            <a:xfrm>
              <a:off x="5990" y="2819"/>
              <a:ext cx="24" cy="381"/>
            </a:xfrm>
            <a:custGeom>
              <a:avLst/>
              <a:gdLst>
                <a:gd name="T0" fmla="*/ 7 w 14"/>
                <a:gd name="T1" fmla="*/ 229 h 229"/>
                <a:gd name="T2" fmla="*/ 6 w 14"/>
                <a:gd name="T3" fmla="*/ 0 h 229"/>
                <a:gd name="T4" fmla="*/ 7 w 14"/>
                <a:gd name="T5" fmla="*/ 229 h 229"/>
              </a:gdLst>
              <a:ahLst/>
              <a:cxnLst>
                <a:cxn ang="0">
                  <a:pos x="T0" y="T1"/>
                </a:cxn>
                <a:cxn ang="0">
                  <a:pos x="T2" y="T3"/>
                </a:cxn>
                <a:cxn ang="0">
                  <a:pos x="T4" y="T5"/>
                </a:cxn>
              </a:cxnLst>
              <a:rect l="0" t="0" r="r" b="b"/>
              <a:pathLst>
                <a:path w="14" h="229">
                  <a:moveTo>
                    <a:pt x="7" y="229"/>
                  </a:moveTo>
                  <a:cubicBezTo>
                    <a:pt x="1" y="163"/>
                    <a:pt x="0" y="75"/>
                    <a:pt x="6" y="0"/>
                  </a:cubicBezTo>
                  <a:cubicBezTo>
                    <a:pt x="12" y="75"/>
                    <a:pt x="14" y="163"/>
                    <a:pt x="7" y="229"/>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8" name="Freeform 479">
              <a:extLst>
                <a:ext uri="{FF2B5EF4-FFF2-40B4-BE49-F238E27FC236}">
                  <a16:creationId xmlns:a16="http://schemas.microsoft.com/office/drawing/2014/main" id="{913703D3-326A-444E-B6D7-4CB4F4A6BFAF}"/>
                </a:ext>
              </a:extLst>
            </p:cNvPr>
            <p:cNvSpPr>
              <a:spLocks/>
            </p:cNvSpPr>
            <p:nvPr/>
          </p:nvSpPr>
          <p:spPr bwMode="auto">
            <a:xfrm>
              <a:off x="5031" y="2142"/>
              <a:ext cx="376" cy="396"/>
            </a:xfrm>
            <a:custGeom>
              <a:avLst/>
              <a:gdLst>
                <a:gd name="T0" fmla="*/ 157 w 226"/>
                <a:gd name="T1" fmla="*/ 220 h 238"/>
                <a:gd name="T2" fmla="*/ 104 w 226"/>
                <a:gd name="T3" fmla="*/ 35 h 238"/>
                <a:gd name="T4" fmla="*/ 157 w 226"/>
                <a:gd name="T5" fmla="*/ 220 h 238"/>
              </a:gdLst>
              <a:ahLst/>
              <a:cxnLst>
                <a:cxn ang="0">
                  <a:pos x="T0" y="T1"/>
                </a:cxn>
                <a:cxn ang="0">
                  <a:pos x="T2" y="T3"/>
                </a:cxn>
                <a:cxn ang="0">
                  <a:pos x="T4" y="T5"/>
                </a:cxn>
              </a:cxnLst>
              <a:rect l="0" t="0" r="r" b="b"/>
              <a:pathLst>
                <a:path w="226" h="238">
                  <a:moveTo>
                    <a:pt x="157" y="220"/>
                  </a:moveTo>
                  <a:cubicBezTo>
                    <a:pt x="226" y="202"/>
                    <a:pt x="216" y="0"/>
                    <a:pt x="104" y="35"/>
                  </a:cubicBezTo>
                  <a:cubicBezTo>
                    <a:pt x="0" y="67"/>
                    <a:pt x="87" y="238"/>
                    <a:pt x="157" y="220"/>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49" name="Freeform 480">
              <a:extLst>
                <a:ext uri="{FF2B5EF4-FFF2-40B4-BE49-F238E27FC236}">
                  <a16:creationId xmlns:a16="http://schemas.microsoft.com/office/drawing/2014/main" id="{C3F49478-E567-1940-A189-569691BF5297}"/>
                </a:ext>
              </a:extLst>
            </p:cNvPr>
            <p:cNvSpPr>
              <a:spLocks/>
            </p:cNvSpPr>
            <p:nvPr/>
          </p:nvSpPr>
          <p:spPr bwMode="auto">
            <a:xfrm>
              <a:off x="5165" y="2197"/>
              <a:ext cx="185" cy="155"/>
            </a:xfrm>
            <a:custGeom>
              <a:avLst/>
              <a:gdLst>
                <a:gd name="T0" fmla="*/ 111 w 111"/>
                <a:gd name="T1" fmla="*/ 49 h 93"/>
                <a:gd name="T2" fmla="*/ 24 w 111"/>
                <a:gd name="T3" fmla="*/ 91 h 93"/>
                <a:gd name="T4" fmla="*/ 111 w 111"/>
                <a:gd name="T5" fmla="*/ 49 h 93"/>
              </a:gdLst>
              <a:ahLst/>
              <a:cxnLst>
                <a:cxn ang="0">
                  <a:pos x="T0" y="T1"/>
                </a:cxn>
                <a:cxn ang="0">
                  <a:pos x="T2" y="T3"/>
                </a:cxn>
                <a:cxn ang="0">
                  <a:pos x="T4" y="T5"/>
                </a:cxn>
              </a:cxnLst>
              <a:rect l="0" t="0" r="r" b="b"/>
              <a:pathLst>
                <a:path w="111" h="93">
                  <a:moveTo>
                    <a:pt x="111" y="49"/>
                  </a:moveTo>
                  <a:cubicBezTo>
                    <a:pt x="103" y="63"/>
                    <a:pt x="48" y="89"/>
                    <a:pt x="24" y="91"/>
                  </a:cubicBezTo>
                  <a:cubicBezTo>
                    <a:pt x="0" y="93"/>
                    <a:pt x="22" y="0"/>
                    <a:pt x="111" y="49"/>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0" name="Freeform 481">
              <a:extLst>
                <a:ext uri="{FF2B5EF4-FFF2-40B4-BE49-F238E27FC236}">
                  <a16:creationId xmlns:a16="http://schemas.microsoft.com/office/drawing/2014/main" id="{78426D83-97E7-B546-8C58-2D404E596458}"/>
                </a:ext>
              </a:extLst>
            </p:cNvPr>
            <p:cNvSpPr>
              <a:spLocks/>
            </p:cNvSpPr>
            <p:nvPr/>
          </p:nvSpPr>
          <p:spPr bwMode="auto">
            <a:xfrm>
              <a:off x="5095" y="2170"/>
              <a:ext cx="253" cy="295"/>
            </a:xfrm>
            <a:custGeom>
              <a:avLst/>
              <a:gdLst>
                <a:gd name="T0" fmla="*/ 50 w 152"/>
                <a:gd name="T1" fmla="*/ 21 h 177"/>
                <a:gd name="T2" fmla="*/ 57 w 152"/>
                <a:gd name="T3" fmla="*/ 177 h 177"/>
                <a:gd name="T4" fmla="*/ 52 w 152"/>
                <a:gd name="T5" fmla="*/ 125 h 177"/>
                <a:gd name="T6" fmla="*/ 66 w 152"/>
                <a:gd name="T7" fmla="*/ 115 h 177"/>
                <a:gd name="T8" fmla="*/ 152 w 152"/>
                <a:gd name="T9" fmla="*/ 68 h 177"/>
                <a:gd name="T10" fmla="*/ 50 w 152"/>
                <a:gd name="T11" fmla="*/ 21 h 177"/>
              </a:gdLst>
              <a:ahLst/>
              <a:cxnLst>
                <a:cxn ang="0">
                  <a:pos x="T0" y="T1"/>
                </a:cxn>
                <a:cxn ang="0">
                  <a:pos x="T2" y="T3"/>
                </a:cxn>
                <a:cxn ang="0">
                  <a:pos x="T4" y="T5"/>
                </a:cxn>
                <a:cxn ang="0">
                  <a:pos x="T6" y="T7"/>
                </a:cxn>
                <a:cxn ang="0">
                  <a:pos x="T8" y="T9"/>
                </a:cxn>
                <a:cxn ang="0">
                  <a:pos x="T10" y="T11"/>
                </a:cxn>
              </a:cxnLst>
              <a:rect l="0" t="0" r="r" b="b"/>
              <a:pathLst>
                <a:path w="152" h="177">
                  <a:moveTo>
                    <a:pt x="50" y="21"/>
                  </a:moveTo>
                  <a:cubicBezTo>
                    <a:pt x="4" y="48"/>
                    <a:pt x="0" y="137"/>
                    <a:pt x="57" y="177"/>
                  </a:cubicBezTo>
                  <a:cubicBezTo>
                    <a:pt x="47" y="165"/>
                    <a:pt x="45" y="150"/>
                    <a:pt x="52" y="125"/>
                  </a:cubicBezTo>
                  <a:cubicBezTo>
                    <a:pt x="55" y="128"/>
                    <a:pt x="68" y="146"/>
                    <a:pt x="66" y="115"/>
                  </a:cubicBezTo>
                  <a:cubicBezTo>
                    <a:pt x="63" y="58"/>
                    <a:pt x="105" y="54"/>
                    <a:pt x="152" y="68"/>
                  </a:cubicBezTo>
                  <a:cubicBezTo>
                    <a:pt x="150" y="19"/>
                    <a:pt x="86" y="0"/>
                    <a:pt x="50" y="21"/>
                  </a:cubicBezTo>
                  <a:close/>
                </a:path>
              </a:pathLst>
            </a:custGeom>
            <a:solidFill>
              <a:srgbClr val="5729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1" name="Freeform 482">
              <a:extLst>
                <a:ext uri="{FF2B5EF4-FFF2-40B4-BE49-F238E27FC236}">
                  <a16:creationId xmlns:a16="http://schemas.microsoft.com/office/drawing/2014/main" id="{D1B22DB7-C325-6341-9AB7-0C374BB2A622}"/>
                </a:ext>
              </a:extLst>
            </p:cNvPr>
            <p:cNvSpPr>
              <a:spLocks/>
            </p:cNvSpPr>
            <p:nvPr/>
          </p:nvSpPr>
          <p:spPr bwMode="auto">
            <a:xfrm>
              <a:off x="5142" y="2322"/>
              <a:ext cx="50" cy="81"/>
            </a:xfrm>
            <a:custGeom>
              <a:avLst/>
              <a:gdLst>
                <a:gd name="T0" fmla="*/ 13 w 30"/>
                <a:gd name="T1" fmla="*/ 1 h 49"/>
                <a:gd name="T2" fmla="*/ 28 w 30"/>
                <a:gd name="T3" fmla="*/ 23 h 49"/>
                <a:gd name="T4" fmla="*/ 18 w 30"/>
                <a:gd name="T5" fmla="*/ 49 h 49"/>
                <a:gd name="T6" fmla="*/ 2 w 30"/>
                <a:gd name="T7" fmla="*/ 26 h 49"/>
                <a:gd name="T8" fmla="*/ 13 w 30"/>
                <a:gd name="T9" fmla="*/ 1 h 49"/>
              </a:gdLst>
              <a:ahLst/>
              <a:cxnLst>
                <a:cxn ang="0">
                  <a:pos x="T0" y="T1"/>
                </a:cxn>
                <a:cxn ang="0">
                  <a:pos x="T2" y="T3"/>
                </a:cxn>
                <a:cxn ang="0">
                  <a:pos x="T4" y="T5"/>
                </a:cxn>
                <a:cxn ang="0">
                  <a:pos x="T6" y="T7"/>
                </a:cxn>
                <a:cxn ang="0">
                  <a:pos x="T8" y="T9"/>
                </a:cxn>
              </a:cxnLst>
              <a:rect l="0" t="0" r="r" b="b"/>
              <a:pathLst>
                <a:path w="30" h="49">
                  <a:moveTo>
                    <a:pt x="13" y="1"/>
                  </a:moveTo>
                  <a:cubicBezTo>
                    <a:pt x="20" y="0"/>
                    <a:pt x="27" y="10"/>
                    <a:pt x="28" y="23"/>
                  </a:cubicBezTo>
                  <a:cubicBezTo>
                    <a:pt x="30" y="37"/>
                    <a:pt x="25" y="48"/>
                    <a:pt x="18" y="49"/>
                  </a:cubicBezTo>
                  <a:cubicBezTo>
                    <a:pt x="10" y="49"/>
                    <a:pt x="3" y="39"/>
                    <a:pt x="2" y="26"/>
                  </a:cubicBezTo>
                  <a:cubicBezTo>
                    <a:pt x="0" y="13"/>
                    <a:pt x="5" y="2"/>
                    <a:pt x="13" y="1"/>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2" name="Freeform 483">
              <a:extLst>
                <a:ext uri="{FF2B5EF4-FFF2-40B4-BE49-F238E27FC236}">
                  <a16:creationId xmlns:a16="http://schemas.microsoft.com/office/drawing/2014/main" id="{44FFCA08-6B6A-7F43-A622-B48EDC0B9CD4}"/>
                </a:ext>
              </a:extLst>
            </p:cNvPr>
            <p:cNvSpPr>
              <a:spLocks/>
            </p:cNvSpPr>
            <p:nvPr/>
          </p:nvSpPr>
          <p:spPr bwMode="auto">
            <a:xfrm>
              <a:off x="5841" y="2142"/>
              <a:ext cx="376" cy="396"/>
            </a:xfrm>
            <a:custGeom>
              <a:avLst/>
              <a:gdLst>
                <a:gd name="T0" fmla="*/ 69 w 226"/>
                <a:gd name="T1" fmla="*/ 220 h 238"/>
                <a:gd name="T2" fmla="*/ 121 w 226"/>
                <a:gd name="T3" fmla="*/ 35 h 238"/>
                <a:gd name="T4" fmla="*/ 69 w 226"/>
                <a:gd name="T5" fmla="*/ 220 h 238"/>
              </a:gdLst>
              <a:ahLst/>
              <a:cxnLst>
                <a:cxn ang="0">
                  <a:pos x="T0" y="T1"/>
                </a:cxn>
                <a:cxn ang="0">
                  <a:pos x="T2" y="T3"/>
                </a:cxn>
                <a:cxn ang="0">
                  <a:pos x="T4" y="T5"/>
                </a:cxn>
              </a:cxnLst>
              <a:rect l="0" t="0" r="r" b="b"/>
              <a:pathLst>
                <a:path w="226" h="238">
                  <a:moveTo>
                    <a:pt x="69" y="220"/>
                  </a:moveTo>
                  <a:cubicBezTo>
                    <a:pt x="0" y="202"/>
                    <a:pt x="9" y="0"/>
                    <a:pt x="121" y="35"/>
                  </a:cubicBezTo>
                  <a:cubicBezTo>
                    <a:pt x="226" y="67"/>
                    <a:pt x="138" y="238"/>
                    <a:pt x="69" y="220"/>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3" name="Freeform 484">
              <a:extLst>
                <a:ext uri="{FF2B5EF4-FFF2-40B4-BE49-F238E27FC236}">
                  <a16:creationId xmlns:a16="http://schemas.microsoft.com/office/drawing/2014/main" id="{42BC2DC4-A3CB-D641-89D6-78C810651BFE}"/>
                </a:ext>
              </a:extLst>
            </p:cNvPr>
            <p:cNvSpPr>
              <a:spLocks/>
            </p:cNvSpPr>
            <p:nvPr/>
          </p:nvSpPr>
          <p:spPr bwMode="auto">
            <a:xfrm>
              <a:off x="5896" y="2175"/>
              <a:ext cx="254" cy="290"/>
            </a:xfrm>
            <a:custGeom>
              <a:avLst/>
              <a:gdLst>
                <a:gd name="T0" fmla="*/ 97 w 153"/>
                <a:gd name="T1" fmla="*/ 18 h 174"/>
                <a:gd name="T2" fmla="*/ 97 w 153"/>
                <a:gd name="T3" fmla="*/ 174 h 174"/>
                <a:gd name="T4" fmla="*/ 102 w 153"/>
                <a:gd name="T5" fmla="*/ 122 h 174"/>
                <a:gd name="T6" fmla="*/ 87 w 153"/>
                <a:gd name="T7" fmla="*/ 112 h 174"/>
                <a:gd name="T8" fmla="*/ 23 w 153"/>
                <a:gd name="T9" fmla="*/ 65 h 174"/>
                <a:gd name="T10" fmla="*/ 0 w 153"/>
                <a:gd name="T11" fmla="*/ 66 h 174"/>
                <a:gd name="T12" fmla="*/ 97 w 153"/>
                <a:gd name="T13" fmla="*/ 18 h 174"/>
              </a:gdLst>
              <a:ahLst/>
              <a:cxnLst>
                <a:cxn ang="0">
                  <a:pos x="T0" y="T1"/>
                </a:cxn>
                <a:cxn ang="0">
                  <a:pos x="T2" y="T3"/>
                </a:cxn>
                <a:cxn ang="0">
                  <a:pos x="T4" y="T5"/>
                </a:cxn>
                <a:cxn ang="0">
                  <a:pos x="T6" y="T7"/>
                </a:cxn>
                <a:cxn ang="0">
                  <a:pos x="T8" y="T9"/>
                </a:cxn>
                <a:cxn ang="0">
                  <a:pos x="T10" y="T11"/>
                </a:cxn>
                <a:cxn ang="0">
                  <a:pos x="T12" y="T13"/>
                </a:cxn>
              </a:cxnLst>
              <a:rect l="0" t="0" r="r" b="b"/>
              <a:pathLst>
                <a:path w="153" h="174">
                  <a:moveTo>
                    <a:pt x="97" y="18"/>
                  </a:moveTo>
                  <a:cubicBezTo>
                    <a:pt x="151" y="39"/>
                    <a:pt x="153" y="134"/>
                    <a:pt x="97" y="174"/>
                  </a:cubicBezTo>
                  <a:cubicBezTo>
                    <a:pt x="107" y="162"/>
                    <a:pt x="108" y="147"/>
                    <a:pt x="102" y="122"/>
                  </a:cubicBezTo>
                  <a:cubicBezTo>
                    <a:pt x="98" y="125"/>
                    <a:pt x="89" y="142"/>
                    <a:pt x="87" y="112"/>
                  </a:cubicBezTo>
                  <a:cubicBezTo>
                    <a:pt x="84" y="55"/>
                    <a:pt x="51" y="67"/>
                    <a:pt x="23" y="65"/>
                  </a:cubicBezTo>
                  <a:cubicBezTo>
                    <a:pt x="11" y="65"/>
                    <a:pt x="9" y="53"/>
                    <a:pt x="0" y="66"/>
                  </a:cubicBezTo>
                  <a:cubicBezTo>
                    <a:pt x="8" y="21"/>
                    <a:pt x="52" y="0"/>
                    <a:pt x="97" y="18"/>
                  </a:cubicBezTo>
                  <a:close/>
                </a:path>
              </a:pathLst>
            </a:custGeom>
            <a:solidFill>
              <a:srgbClr val="9978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4" name="Freeform 485">
              <a:extLst>
                <a:ext uri="{FF2B5EF4-FFF2-40B4-BE49-F238E27FC236}">
                  <a16:creationId xmlns:a16="http://schemas.microsoft.com/office/drawing/2014/main" id="{C3801A64-18C5-B54C-AEEB-A70B10F76178}"/>
                </a:ext>
              </a:extLst>
            </p:cNvPr>
            <p:cNvSpPr>
              <a:spLocks/>
            </p:cNvSpPr>
            <p:nvPr/>
          </p:nvSpPr>
          <p:spPr bwMode="auto">
            <a:xfrm>
              <a:off x="6055" y="2322"/>
              <a:ext cx="49" cy="81"/>
            </a:xfrm>
            <a:custGeom>
              <a:avLst/>
              <a:gdLst>
                <a:gd name="T0" fmla="*/ 17 w 29"/>
                <a:gd name="T1" fmla="*/ 1 h 49"/>
                <a:gd name="T2" fmla="*/ 1 w 29"/>
                <a:gd name="T3" fmla="*/ 23 h 49"/>
                <a:gd name="T4" fmla="*/ 12 w 29"/>
                <a:gd name="T5" fmla="*/ 49 h 49"/>
                <a:gd name="T6" fmla="*/ 28 w 29"/>
                <a:gd name="T7" fmla="*/ 26 h 49"/>
                <a:gd name="T8" fmla="*/ 17 w 29"/>
                <a:gd name="T9" fmla="*/ 1 h 49"/>
              </a:gdLst>
              <a:ahLst/>
              <a:cxnLst>
                <a:cxn ang="0">
                  <a:pos x="T0" y="T1"/>
                </a:cxn>
                <a:cxn ang="0">
                  <a:pos x="T2" y="T3"/>
                </a:cxn>
                <a:cxn ang="0">
                  <a:pos x="T4" y="T5"/>
                </a:cxn>
                <a:cxn ang="0">
                  <a:pos x="T6" y="T7"/>
                </a:cxn>
                <a:cxn ang="0">
                  <a:pos x="T8" y="T9"/>
                </a:cxn>
              </a:cxnLst>
              <a:rect l="0" t="0" r="r" b="b"/>
              <a:pathLst>
                <a:path w="29" h="49">
                  <a:moveTo>
                    <a:pt x="17" y="1"/>
                  </a:moveTo>
                  <a:cubicBezTo>
                    <a:pt x="10" y="0"/>
                    <a:pt x="3" y="10"/>
                    <a:pt x="1" y="23"/>
                  </a:cubicBezTo>
                  <a:cubicBezTo>
                    <a:pt x="0" y="37"/>
                    <a:pt x="4" y="48"/>
                    <a:pt x="12" y="49"/>
                  </a:cubicBezTo>
                  <a:cubicBezTo>
                    <a:pt x="19" y="49"/>
                    <a:pt x="26" y="39"/>
                    <a:pt x="28" y="26"/>
                  </a:cubicBezTo>
                  <a:cubicBezTo>
                    <a:pt x="29" y="13"/>
                    <a:pt x="24" y="2"/>
                    <a:pt x="17" y="1"/>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5" name="Freeform 486">
              <a:extLst>
                <a:ext uri="{FF2B5EF4-FFF2-40B4-BE49-F238E27FC236}">
                  <a16:creationId xmlns:a16="http://schemas.microsoft.com/office/drawing/2014/main" id="{4567FCDB-233A-954E-BDE9-28C1DE3B3CA0}"/>
                </a:ext>
              </a:extLst>
            </p:cNvPr>
            <p:cNvSpPr>
              <a:spLocks/>
            </p:cNvSpPr>
            <p:nvPr/>
          </p:nvSpPr>
          <p:spPr bwMode="auto">
            <a:xfrm>
              <a:off x="6195" y="3045"/>
              <a:ext cx="88" cy="105"/>
            </a:xfrm>
            <a:custGeom>
              <a:avLst/>
              <a:gdLst>
                <a:gd name="T0" fmla="*/ 88 w 88"/>
                <a:gd name="T1" fmla="*/ 83 h 105"/>
                <a:gd name="T2" fmla="*/ 30 w 88"/>
                <a:gd name="T3" fmla="*/ 105 h 105"/>
                <a:gd name="T4" fmla="*/ 0 w 88"/>
                <a:gd name="T5" fmla="*/ 22 h 105"/>
                <a:gd name="T6" fmla="*/ 60 w 88"/>
                <a:gd name="T7" fmla="*/ 0 h 105"/>
                <a:gd name="T8" fmla="*/ 88 w 88"/>
                <a:gd name="T9" fmla="*/ 83 h 105"/>
              </a:gdLst>
              <a:ahLst/>
              <a:cxnLst>
                <a:cxn ang="0">
                  <a:pos x="T0" y="T1"/>
                </a:cxn>
                <a:cxn ang="0">
                  <a:pos x="T2" y="T3"/>
                </a:cxn>
                <a:cxn ang="0">
                  <a:pos x="T4" y="T5"/>
                </a:cxn>
                <a:cxn ang="0">
                  <a:pos x="T6" y="T7"/>
                </a:cxn>
                <a:cxn ang="0">
                  <a:pos x="T8" y="T9"/>
                </a:cxn>
              </a:cxnLst>
              <a:rect l="0" t="0" r="r" b="b"/>
              <a:pathLst>
                <a:path w="88" h="105">
                  <a:moveTo>
                    <a:pt x="88" y="83"/>
                  </a:moveTo>
                  <a:lnTo>
                    <a:pt x="30" y="105"/>
                  </a:lnTo>
                  <a:lnTo>
                    <a:pt x="0" y="22"/>
                  </a:lnTo>
                  <a:lnTo>
                    <a:pt x="60" y="0"/>
                  </a:lnTo>
                  <a:lnTo>
                    <a:pt x="88" y="83"/>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6" name="Freeform 487">
              <a:extLst>
                <a:ext uri="{FF2B5EF4-FFF2-40B4-BE49-F238E27FC236}">
                  <a16:creationId xmlns:a16="http://schemas.microsoft.com/office/drawing/2014/main" id="{D0D82D10-65B2-0C42-B26D-ED022FE97D37}"/>
                </a:ext>
              </a:extLst>
            </p:cNvPr>
            <p:cNvSpPr>
              <a:spLocks/>
            </p:cNvSpPr>
            <p:nvPr/>
          </p:nvSpPr>
          <p:spPr bwMode="auto">
            <a:xfrm>
              <a:off x="6207" y="3075"/>
              <a:ext cx="90" cy="121"/>
            </a:xfrm>
            <a:custGeom>
              <a:avLst/>
              <a:gdLst>
                <a:gd name="T0" fmla="*/ 0 w 54"/>
                <a:gd name="T1" fmla="*/ 4 h 73"/>
                <a:gd name="T2" fmla="*/ 36 w 54"/>
                <a:gd name="T3" fmla="*/ 0 h 73"/>
                <a:gd name="T4" fmla="*/ 39 w 54"/>
                <a:gd name="T5" fmla="*/ 28 h 73"/>
                <a:gd name="T6" fmla="*/ 54 w 54"/>
                <a:gd name="T7" fmla="*/ 56 h 73"/>
                <a:gd name="T8" fmla="*/ 13 w 54"/>
                <a:gd name="T9" fmla="*/ 73 h 73"/>
                <a:gd name="T10" fmla="*/ 0 w 54"/>
                <a:gd name="T11" fmla="*/ 4 h 73"/>
              </a:gdLst>
              <a:ahLst/>
              <a:cxnLst>
                <a:cxn ang="0">
                  <a:pos x="T0" y="T1"/>
                </a:cxn>
                <a:cxn ang="0">
                  <a:pos x="T2" y="T3"/>
                </a:cxn>
                <a:cxn ang="0">
                  <a:pos x="T4" y="T5"/>
                </a:cxn>
                <a:cxn ang="0">
                  <a:pos x="T6" y="T7"/>
                </a:cxn>
                <a:cxn ang="0">
                  <a:pos x="T8" y="T9"/>
                </a:cxn>
                <a:cxn ang="0">
                  <a:pos x="T10" y="T11"/>
                </a:cxn>
              </a:cxnLst>
              <a:rect l="0" t="0" r="r" b="b"/>
              <a:pathLst>
                <a:path w="54" h="73">
                  <a:moveTo>
                    <a:pt x="0" y="4"/>
                  </a:moveTo>
                  <a:cubicBezTo>
                    <a:pt x="36" y="0"/>
                    <a:pt x="36" y="0"/>
                    <a:pt x="36" y="0"/>
                  </a:cubicBezTo>
                  <a:cubicBezTo>
                    <a:pt x="39" y="28"/>
                    <a:pt x="39" y="28"/>
                    <a:pt x="39" y="28"/>
                  </a:cubicBezTo>
                  <a:cubicBezTo>
                    <a:pt x="54" y="56"/>
                    <a:pt x="54" y="56"/>
                    <a:pt x="54" y="56"/>
                  </a:cubicBezTo>
                  <a:cubicBezTo>
                    <a:pt x="39" y="61"/>
                    <a:pt x="13" y="51"/>
                    <a:pt x="13" y="73"/>
                  </a:cubicBezTo>
                  <a:lnTo>
                    <a:pt x="0" y="4"/>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7" name="Freeform 488">
              <a:extLst>
                <a:ext uri="{FF2B5EF4-FFF2-40B4-BE49-F238E27FC236}">
                  <a16:creationId xmlns:a16="http://schemas.microsoft.com/office/drawing/2014/main" id="{399DC744-FB3F-EE4E-9E5D-232F07152D7A}"/>
                </a:ext>
              </a:extLst>
            </p:cNvPr>
            <p:cNvSpPr>
              <a:spLocks/>
            </p:cNvSpPr>
            <p:nvPr/>
          </p:nvSpPr>
          <p:spPr bwMode="auto">
            <a:xfrm>
              <a:off x="6203" y="3073"/>
              <a:ext cx="107" cy="145"/>
            </a:xfrm>
            <a:custGeom>
              <a:avLst/>
              <a:gdLst>
                <a:gd name="T0" fmla="*/ 60 w 64"/>
                <a:gd name="T1" fmla="*/ 68 h 87"/>
                <a:gd name="T2" fmla="*/ 42 w 64"/>
                <a:gd name="T3" fmla="*/ 15 h 87"/>
                <a:gd name="T4" fmla="*/ 32 w 64"/>
                <a:gd name="T5" fmla="*/ 10 h 87"/>
                <a:gd name="T6" fmla="*/ 32 w 64"/>
                <a:gd name="T7" fmla="*/ 10 h 87"/>
                <a:gd name="T8" fmla="*/ 31 w 64"/>
                <a:gd name="T9" fmla="*/ 11 h 87"/>
                <a:gd name="T10" fmla="*/ 29 w 64"/>
                <a:gd name="T11" fmla="*/ 6 h 87"/>
                <a:gd name="T12" fmla="*/ 18 w 64"/>
                <a:gd name="T13" fmla="*/ 1 h 87"/>
                <a:gd name="T14" fmla="*/ 18 w 64"/>
                <a:gd name="T15" fmla="*/ 1 h 87"/>
                <a:gd name="T16" fmla="*/ 13 w 64"/>
                <a:gd name="T17" fmla="*/ 8 h 87"/>
                <a:gd name="T18" fmla="*/ 7 w 64"/>
                <a:gd name="T19" fmla="*/ 8 h 87"/>
                <a:gd name="T20" fmla="*/ 7 w 64"/>
                <a:gd name="T21" fmla="*/ 8 h 87"/>
                <a:gd name="T22" fmla="*/ 2 w 64"/>
                <a:gd name="T23" fmla="*/ 20 h 87"/>
                <a:gd name="T24" fmla="*/ 25 w 64"/>
                <a:gd name="T25" fmla="*/ 78 h 87"/>
                <a:gd name="T26" fmla="*/ 30 w 64"/>
                <a:gd name="T27" fmla="*/ 82 h 87"/>
                <a:gd name="T28" fmla="*/ 40 w 64"/>
                <a:gd name="T29" fmla="*/ 76 h 87"/>
                <a:gd name="T30" fmla="*/ 40 w 64"/>
                <a:gd name="T31" fmla="*/ 76 h 87"/>
                <a:gd name="T32" fmla="*/ 45 w 64"/>
                <a:gd name="T33" fmla="*/ 66 h 87"/>
                <a:gd name="T34" fmla="*/ 60 w 64"/>
                <a:gd name="T35" fmla="*/ 6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4" h="87">
                  <a:moveTo>
                    <a:pt x="60" y="68"/>
                  </a:moveTo>
                  <a:cubicBezTo>
                    <a:pt x="42" y="15"/>
                    <a:pt x="42" y="15"/>
                    <a:pt x="42" y="15"/>
                  </a:cubicBezTo>
                  <a:cubicBezTo>
                    <a:pt x="41" y="11"/>
                    <a:pt x="36" y="8"/>
                    <a:pt x="32" y="10"/>
                  </a:cubicBezTo>
                  <a:cubicBezTo>
                    <a:pt x="32" y="10"/>
                    <a:pt x="32" y="10"/>
                    <a:pt x="32" y="10"/>
                  </a:cubicBezTo>
                  <a:cubicBezTo>
                    <a:pt x="31" y="10"/>
                    <a:pt x="31" y="10"/>
                    <a:pt x="31" y="11"/>
                  </a:cubicBezTo>
                  <a:cubicBezTo>
                    <a:pt x="29" y="6"/>
                    <a:pt x="29" y="6"/>
                    <a:pt x="29" y="6"/>
                  </a:cubicBezTo>
                  <a:cubicBezTo>
                    <a:pt x="27" y="2"/>
                    <a:pt x="23" y="0"/>
                    <a:pt x="18" y="1"/>
                  </a:cubicBezTo>
                  <a:cubicBezTo>
                    <a:pt x="18" y="1"/>
                    <a:pt x="18" y="1"/>
                    <a:pt x="18" y="1"/>
                  </a:cubicBezTo>
                  <a:cubicBezTo>
                    <a:pt x="15" y="3"/>
                    <a:pt x="13" y="5"/>
                    <a:pt x="13" y="8"/>
                  </a:cubicBezTo>
                  <a:cubicBezTo>
                    <a:pt x="11" y="8"/>
                    <a:pt x="9" y="8"/>
                    <a:pt x="7" y="8"/>
                  </a:cubicBezTo>
                  <a:cubicBezTo>
                    <a:pt x="7" y="8"/>
                    <a:pt x="7" y="8"/>
                    <a:pt x="7" y="8"/>
                  </a:cubicBezTo>
                  <a:cubicBezTo>
                    <a:pt x="3" y="10"/>
                    <a:pt x="0" y="15"/>
                    <a:pt x="2" y="20"/>
                  </a:cubicBezTo>
                  <a:cubicBezTo>
                    <a:pt x="25" y="78"/>
                    <a:pt x="25" y="78"/>
                    <a:pt x="25" y="78"/>
                  </a:cubicBezTo>
                  <a:cubicBezTo>
                    <a:pt x="30" y="82"/>
                    <a:pt x="30" y="82"/>
                    <a:pt x="30" y="82"/>
                  </a:cubicBezTo>
                  <a:cubicBezTo>
                    <a:pt x="32" y="87"/>
                    <a:pt x="36" y="77"/>
                    <a:pt x="40" y="76"/>
                  </a:cubicBezTo>
                  <a:cubicBezTo>
                    <a:pt x="40" y="76"/>
                    <a:pt x="40" y="76"/>
                    <a:pt x="40" y="76"/>
                  </a:cubicBezTo>
                  <a:cubicBezTo>
                    <a:pt x="45" y="74"/>
                    <a:pt x="46" y="70"/>
                    <a:pt x="45" y="66"/>
                  </a:cubicBezTo>
                  <a:cubicBezTo>
                    <a:pt x="45" y="62"/>
                    <a:pt x="64" y="79"/>
                    <a:pt x="60" y="68"/>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8" name="Freeform 489">
              <a:extLst>
                <a:ext uri="{FF2B5EF4-FFF2-40B4-BE49-F238E27FC236}">
                  <a16:creationId xmlns:a16="http://schemas.microsoft.com/office/drawing/2014/main" id="{86A348A8-496D-5B4E-A196-FDE5A94FD636}"/>
                </a:ext>
              </a:extLst>
            </p:cNvPr>
            <p:cNvSpPr>
              <a:spLocks/>
            </p:cNvSpPr>
            <p:nvPr/>
          </p:nvSpPr>
          <p:spPr bwMode="auto">
            <a:xfrm>
              <a:off x="6237" y="3183"/>
              <a:ext cx="36" cy="45"/>
            </a:xfrm>
            <a:custGeom>
              <a:avLst/>
              <a:gdLst>
                <a:gd name="T0" fmla="*/ 17 w 22"/>
                <a:gd name="T1" fmla="*/ 26 h 27"/>
                <a:gd name="T2" fmla="*/ 17 w 22"/>
                <a:gd name="T3" fmla="*/ 26 h 27"/>
                <a:gd name="T4" fmla="*/ 20 w 22"/>
                <a:gd name="T5" fmla="*/ 18 h 27"/>
                <a:gd name="T6" fmla="*/ 16 w 22"/>
                <a:gd name="T7" fmla="*/ 6 h 27"/>
                <a:gd name="T8" fmla="*/ 16 w 22"/>
                <a:gd name="T9" fmla="*/ 5 h 27"/>
                <a:gd name="T10" fmla="*/ 0 w 22"/>
                <a:gd name="T11" fmla="*/ 0 h 27"/>
                <a:gd name="T12" fmla="*/ 9 w 22"/>
                <a:gd name="T13" fmla="*/ 23 h 27"/>
                <a:gd name="T14" fmla="*/ 17 w 22"/>
                <a:gd name="T15" fmla="*/ 26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7">
                  <a:moveTo>
                    <a:pt x="17" y="26"/>
                  </a:moveTo>
                  <a:cubicBezTo>
                    <a:pt x="17" y="26"/>
                    <a:pt x="17" y="26"/>
                    <a:pt x="17" y="26"/>
                  </a:cubicBezTo>
                  <a:cubicBezTo>
                    <a:pt x="20" y="25"/>
                    <a:pt x="22" y="21"/>
                    <a:pt x="20" y="18"/>
                  </a:cubicBezTo>
                  <a:cubicBezTo>
                    <a:pt x="16" y="6"/>
                    <a:pt x="16" y="6"/>
                    <a:pt x="16" y="6"/>
                  </a:cubicBezTo>
                  <a:cubicBezTo>
                    <a:pt x="16" y="5"/>
                    <a:pt x="16" y="5"/>
                    <a:pt x="16" y="5"/>
                  </a:cubicBezTo>
                  <a:cubicBezTo>
                    <a:pt x="0" y="0"/>
                    <a:pt x="0" y="0"/>
                    <a:pt x="0" y="0"/>
                  </a:cubicBezTo>
                  <a:cubicBezTo>
                    <a:pt x="9" y="23"/>
                    <a:pt x="9" y="23"/>
                    <a:pt x="9" y="23"/>
                  </a:cubicBezTo>
                  <a:cubicBezTo>
                    <a:pt x="10" y="26"/>
                    <a:pt x="14" y="27"/>
                    <a:pt x="17" y="26"/>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59" name="Freeform 490">
              <a:extLst>
                <a:ext uri="{FF2B5EF4-FFF2-40B4-BE49-F238E27FC236}">
                  <a16:creationId xmlns:a16="http://schemas.microsoft.com/office/drawing/2014/main" id="{107D6CA9-364D-F04C-ACF0-9AD6D190A712}"/>
                </a:ext>
              </a:extLst>
            </p:cNvPr>
            <p:cNvSpPr>
              <a:spLocks/>
            </p:cNvSpPr>
            <p:nvPr/>
          </p:nvSpPr>
          <p:spPr bwMode="auto">
            <a:xfrm>
              <a:off x="6207" y="3098"/>
              <a:ext cx="63" cy="120"/>
            </a:xfrm>
            <a:custGeom>
              <a:avLst/>
              <a:gdLst>
                <a:gd name="T0" fmla="*/ 14 w 38"/>
                <a:gd name="T1" fmla="*/ 65 h 72"/>
                <a:gd name="T2" fmla="*/ 24 w 38"/>
                <a:gd name="T3" fmla="*/ 65 h 72"/>
                <a:gd name="T4" fmla="*/ 38 w 38"/>
                <a:gd name="T5" fmla="*/ 16 h 72"/>
                <a:gd name="T6" fmla="*/ 18 w 38"/>
                <a:gd name="T7" fmla="*/ 0 h 72"/>
                <a:gd name="T8" fmla="*/ 8 w 38"/>
                <a:gd name="T9" fmla="*/ 17 h 72"/>
                <a:gd name="T10" fmla="*/ 0 w 38"/>
                <a:gd name="T11" fmla="*/ 33 h 72"/>
                <a:gd name="T12" fmla="*/ 0 w 38"/>
                <a:gd name="T13" fmla="*/ 72 h 72"/>
                <a:gd name="T14" fmla="*/ 14 w 38"/>
                <a:gd name="T15" fmla="*/ 65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72">
                  <a:moveTo>
                    <a:pt x="14" y="65"/>
                  </a:moveTo>
                  <a:cubicBezTo>
                    <a:pt x="14" y="59"/>
                    <a:pt x="20" y="56"/>
                    <a:pt x="24" y="65"/>
                  </a:cubicBezTo>
                  <a:cubicBezTo>
                    <a:pt x="38" y="16"/>
                    <a:pt x="38" y="16"/>
                    <a:pt x="38" y="16"/>
                  </a:cubicBezTo>
                  <a:cubicBezTo>
                    <a:pt x="18" y="0"/>
                    <a:pt x="18" y="0"/>
                    <a:pt x="18" y="0"/>
                  </a:cubicBezTo>
                  <a:cubicBezTo>
                    <a:pt x="8" y="17"/>
                    <a:pt x="8" y="17"/>
                    <a:pt x="8" y="17"/>
                  </a:cubicBezTo>
                  <a:cubicBezTo>
                    <a:pt x="2" y="18"/>
                    <a:pt x="0" y="28"/>
                    <a:pt x="0" y="33"/>
                  </a:cubicBezTo>
                  <a:cubicBezTo>
                    <a:pt x="0" y="72"/>
                    <a:pt x="0" y="72"/>
                    <a:pt x="0" y="72"/>
                  </a:cubicBezTo>
                  <a:lnTo>
                    <a:pt x="14" y="65"/>
                  </a:ln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0" name="Freeform 491">
              <a:extLst>
                <a:ext uri="{FF2B5EF4-FFF2-40B4-BE49-F238E27FC236}">
                  <a16:creationId xmlns:a16="http://schemas.microsoft.com/office/drawing/2014/main" id="{97D7926A-DBC0-5743-9F39-9313930E7A5C}"/>
                </a:ext>
              </a:extLst>
            </p:cNvPr>
            <p:cNvSpPr>
              <a:spLocks/>
            </p:cNvSpPr>
            <p:nvPr/>
          </p:nvSpPr>
          <p:spPr bwMode="auto">
            <a:xfrm>
              <a:off x="6272" y="3165"/>
              <a:ext cx="36" cy="48"/>
            </a:xfrm>
            <a:custGeom>
              <a:avLst/>
              <a:gdLst>
                <a:gd name="T0" fmla="*/ 17 w 22"/>
                <a:gd name="T1" fmla="*/ 28 h 29"/>
                <a:gd name="T2" fmla="*/ 17 w 22"/>
                <a:gd name="T3" fmla="*/ 28 h 29"/>
                <a:gd name="T4" fmla="*/ 22 w 22"/>
                <a:gd name="T5" fmla="*/ 21 h 29"/>
                <a:gd name="T6" fmla="*/ 15 w 22"/>
                <a:gd name="T7" fmla="*/ 0 h 29"/>
                <a:gd name="T8" fmla="*/ 0 w 22"/>
                <a:gd name="T9" fmla="*/ 7 h 29"/>
                <a:gd name="T10" fmla="*/ 10 w 22"/>
                <a:gd name="T11" fmla="*/ 24 h 29"/>
                <a:gd name="T12" fmla="*/ 17 w 22"/>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7" y="28"/>
                  </a:moveTo>
                  <a:cubicBezTo>
                    <a:pt x="17" y="28"/>
                    <a:pt x="17" y="28"/>
                    <a:pt x="17" y="28"/>
                  </a:cubicBezTo>
                  <a:cubicBezTo>
                    <a:pt x="20" y="27"/>
                    <a:pt x="22" y="24"/>
                    <a:pt x="22" y="21"/>
                  </a:cubicBezTo>
                  <a:cubicBezTo>
                    <a:pt x="15" y="0"/>
                    <a:pt x="15" y="0"/>
                    <a:pt x="15" y="0"/>
                  </a:cubicBezTo>
                  <a:cubicBezTo>
                    <a:pt x="0" y="7"/>
                    <a:pt x="0" y="7"/>
                    <a:pt x="0" y="7"/>
                  </a:cubicBezTo>
                  <a:cubicBezTo>
                    <a:pt x="10" y="24"/>
                    <a:pt x="10" y="24"/>
                    <a:pt x="10" y="24"/>
                  </a:cubicBezTo>
                  <a:cubicBezTo>
                    <a:pt x="10" y="27"/>
                    <a:pt x="14" y="29"/>
                    <a:pt x="17" y="28"/>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1" name="Freeform 492">
              <a:extLst>
                <a:ext uri="{FF2B5EF4-FFF2-40B4-BE49-F238E27FC236}">
                  <a16:creationId xmlns:a16="http://schemas.microsoft.com/office/drawing/2014/main" id="{05F3CF7D-F6BE-854E-918B-64CEC9E67B1B}"/>
                </a:ext>
              </a:extLst>
            </p:cNvPr>
            <p:cNvSpPr>
              <a:spLocks/>
            </p:cNvSpPr>
            <p:nvPr/>
          </p:nvSpPr>
          <p:spPr bwMode="auto">
            <a:xfrm>
              <a:off x="6265" y="3152"/>
              <a:ext cx="27" cy="68"/>
            </a:xfrm>
            <a:custGeom>
              <a:avLst/>
              <a:gdLst>
                <a:gd name="T0" fmla="*/ 11 w 16"/>
                <a:gd name="T1" fmla="*/ 40 h 41"/>
                <a:gd name="T2" fmla="*/ 11 w 16"/>
                <a:gd name="T3" fmla="*/ 40 h 41"/>
                <a:gd name="T4" fmla="*/ 15 w 16"/>
                <a:gd name="T5" fmla="*/ 32 h 41"/>
                <a:gd name="T6" fmla="*/ 10 w 16"/>
                <a:gd name="T7" fmla="*/ 20 h 41"/>
                <a:gd name="T8" fmla="*/ 10 w 16"/>
                <a:gd name="T9" fmla="*/ 0 h 41"/>
                <a:gd name="T10" fmla="*/ 0 w 16"/>
                <a:gd name="T11" fmla="*/ 29 h 41"/>
                <a:gd name="T12" fmla="*/ 3 w 16"/>
                <a:gd name="T13" fmla="*/ 36 h 41"/>
                <a:gd name="T14" fmla="*/ 11 w 16"/>
                <a:gd name="T15" fmla="*/ 4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1">
                  <a:moveTo>
                    <a:pt x="11" y="40"/>
                  </a:moveTo>
                  <a:cubicBezTo>
                    <a:pt x="11" y="40"/>
                    <a:pt x="11" y="40"/>
                    <a:pt x="11" y="40"/>
                  </a:cubicBezTo>
                  <a:cubicBezTo>
                    <a:pt x="14" y="39"/>
                    <a:pt x="16" y="35"/>
                    <a:pt x="15" y="32"/>
                  </a:cubicBezTo>
                  <a:cubicBezTo>
                    <a:pt x="10" y="20"/>
                    <a:pt x="10" y="20"/>
                    <a:pt x="10" y="20"/>
                  </a:cubicBezTo>
                  <a:cubicBezTo>
                    <a:pt x="10" y="0"/>
                    <a:pt x="10" y="0"/>
                    <a:pt x="10" y="0"/>
                  </a:cubicBezTo>
                  <a:cubicBezTo>
                    <a:pt x="0" y="29"/>
                    <a:pt x="0" y="29"/>
                    <a:pt x="0" y="29"/>
                  </a:cubicBezTo>
                  <a:cubicBezTo>
                    <a:pt x="3" y="36"/>
                    <a:pt x="3" y="36"/>
                    <a:pt x="3" y="36"/>
                  </a:cubicBezTo>
                  <a:cubicBezTo>
                    <a:pt x="4" y="40"/>
                    <a:pt x="8" y="41"/>
                    <a:pt x="11" y="40"/>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2" name="Freeform 493">
              <a:extLst>
                <a:ext uri="{FF2B5EF4-FFF2-40B4-BE49-F238E27FC236}">
                  <a16:creationId xmlns:a16="http://schemas.microsoft.com/office/drawing/2014/main" id="{1B3723C3-C70A-D843-BDB3-18BF608DBDB9}"/>
                </a:ext>
              </a:extLst>
            </p:cNvPr>
            <p:cNvSpPr>
              <a:spLocks/>
            </p:cNvSpPr>
            <p:nvPr/>
          </p:nvSpPr>
          <p:spPr bwMode="auto">
            <a:xfrm>
              <a:off x="6268" y="3142"/>
              <a:ext cx="55" cy="64"/>
            </a:xfrm>
            <a:custGeom>
              <a:avLst/>
              <a:gdLst>
                <a:gd name="T0" fmla="*/ 28 w 33"/>
                <a:gd name="T1" fmla="*/ 38 h 39"/>
                <a:gd name="T2" fmla="*/ 28 w 33"/>
                <a:gd name="T3" fmla="*/ 38 h 39"/>
                <a:gd name="T4" fmla="*/ 32 w 33"/>
                <a:gd name="T5" fmla="*/ 30 h 39"/>
                <a:gd name="T6" fmla="*/ 16 w 33"/>
                <a:gd name="T7" fmla="*/ 0 h 39"/>
                <a:gd name="T8" fmla="*/ 0 w 33"/>
                <a:gd name="T9" fmla="*/ 3 h 39"/>
                <a:gd name="T10" fmla="*/ 21 w 33"/>
                <a:gd name="T11" fmla="*/ 30 h 39"/>
                <a:gd name="T12" fmla="*/ 20 w 33"/>
                <a:gd name="T13" fmla="*/ 33 h 39"/>
                <a:gd name="T14" fmla="*/ 28 w 33"/>
                <a:gd name="T15" fmla="*/ 3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39">
                  <a:moveTo>
                    <a:pt x="28" y="38"/>
                  </a:moveTo>
                  <a:cubicBezTo>
                    <a:pt x="28" y="38"/>
                    <a:pt x="28" y="38"/>
                    <a:pt x="28" y="38"/>
                  </a:cubicBezTo>
                  <a:cubicBezTo>
                    <a:pt x="31" y="37"/>
                    <a:pt x="33" y="34"/>
                    <a:pt x="32" y="30"/>
                  </a:cubicBezTo>
                  <a:cubicBezTo>
                    <a:pt x="16" y="0"/>
                    <a:pt x="16" y="0"/>
                    <a:pt x="16" y="0"/>
                  </a:cubicBezTo>
                  <a:cubicBezTo>
                    <a:pt x="0" y="3"/>
                    <a:pt x="0" y="3"/>
                    <a:pt x="0" y="3"/>
                  </a:cubicBezTo>
                  <a:cubicBezTo>
                    <a:pt x="21" y="30"/>
                    <a:pt x="21" y="30"/>
                    <a:pt x="21" y="30"/>
                  </a:cubicBezTo>
                  <a:cubicBezTo>
                    <a:pt x="20" y="33"/>
                    <a:pt x="20" y="33"/>
                    <a:pt x="20" y="33"/>
                  </a:cubicBezTo>
                  <a:cubicBezTo>
                    <a:pt x="21" y="37"/>
                    <a:pt x="25" y="39"/>
                    <a:pt x="28" y="38"/>
                  </a:cubicBezTo>
                  <a:close/>
                </a:path>
              </a:pathLst>
            </a:custGeom>
            <a:solidFill>
              <a:srgbClr val="F2CA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3" name="Freeform 494">
              <a:extLst>
                <a:ext uri="{FF2B5EF4-FFF2-40B4-BE49-F238E27FC236}">
                  <a16:creationId xmlns:a16="http://schemas.microsoft.com/office/drawing/2014/main" id="{2CDA8668-DD66-F943-B669-108F2ECEE876}"/>
                </a:ext>
              </a:extLst>
            </p:cNvPr>
            <p:cNvSpPr>
              <a:spLocks/>
            </p:cNvSpPr>
            <p:nvPr/>
          </p:nvSpPr>
          <p:spPr bwMode="auto">
            <a:xfrm>
              <a:off x="6197" y="3118"/>
              <a:ext cx="106" cy="37"/>
            </a:xfrm>
            <a:custGeom>
              <a:avLst/>
              <a:gdLst>
                <a:gd name="T0" fmla="*/ 106 w 106"/>
                <a:gd name="T1" fmla="*/ 24 h 37"/>
                <a:gd name="T2" fmla="*/ 3 w 106"/>
                <a:gd name="T3" fmla="*/ 37 h 37"/>
                <a:gd name="T4" fmla="*/ 0 w 106"/>
                <a:gd name="T5" fmla="*/ 14 h 37"/>
                <a:gd name="T6" fmla="*/ 103 w 106"/>
                <a:gd name="T7" fmla="*/ 0 h 37"/>
                <a:gd name="T8" fmla="*/ 106 w 106"/>
                <a:gd name="T9" fmla="*/ 24 h 37"/>
              </a:gdLst>
              <a:ahLst/>
              <a:cxnLst>
                <a:cxn ang="0">
                  <a:pos x="T0" y="T1"/>
                </a:cxn>
                <a:cxn ang="0">
                  <a:pos x="T2" y="T3"/>
                </a:cxn>
                <a:cxn ang="0">
                  <a:pos x="T4" y="T5"/>
                </a:cxn>
                <a:cxn ang="0">
                  <a:pos x="T6" y="T7"/>
                </a:cxn>
                <a:cxn ang="0">
                  <a:pos x="T8" y="T9"/>
                </a:cxn>
              </a:cxnLst>
              <a:rect l="0" t="0" r="r" b="b"/>
              <a:pathLst>
                <a:path w="106" h="37">
                  <a:moveTo>
                    <a:pt x="106" y="24"/>
                  </a:moveTo>
                  <a:lnTo>
                    <a:pt x="3" y="37"/>
                  </a:lnTo>
                  <a:lnTo>
                    <a:pt x="0" y="14"/>
                  </a:lnTo>
                  <a:lnTo>
                    <a:pt x="103" y="0"/>
                  </a:lnTo>
                  <a:lnTo>
                    <a:pt x="106"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4" name="Freeform 495">
              <a:extLst>
                <a:ext uri="{FF2B5EF4-FFF2-40B4-BE49-F238E27FC236}">
                  <a16:creationId xmlns:a16="http://schemas.microsoft.com/office/drawing/2014/main" id="{B497623D-6D14-4540-9AD6-716E35513CB9}"/>
                </a:ext>
              </a:extLst>
            </p:cNvPr>
            <p:cNvSpPr>
              <a:spLocks/>
            </p:cNvSpPr>
            <p:nvPr/>
          </p:nvSpPr>
          <p:spPr bwMode="auto">
            <a:xfrm>
              <a:off x="6122" y="2586"/>
              <a:ext cx="183" cy="552"/>
            </a:xfrm>
            <a:custGeom>
              <a:avLst/>
              <a:gdLst>
                <a:gd name="T0" fmla="*/ 0 w 110"/>
                <a:gd name="T1" fmla="*/ 34 h 332"/>
                <a:gd name="T2" fmla="*/ 49 w 110"/>
                <a:gd name="T3" fmla="*/ 0 h 332"/>
                <a:gd name="T4" fmla="*/ 72 w 110"/>
                <a:gd name="T5" fmla="*/ 52 h 332"/>
                <a:gd name="T6" fmla="*/ 110 w 110"/>
                <a:gd name="T7" fmla="*/ 322 h 332"/>
                <a:gd name="T8" fmla="*/ 110 w 110"/>
                <a:gd name="T9" fmla="*/ 322 h 332"/>
                <a:gd name="T10" fmla="*/ 42 w 110"/>
                <a:gd name="T11" fmla="*/ 332 h 332"/>
                <a:gd name="T12" fmla="*/ 42 w 110"/>
                <a:gd name="T13" fmla="*/ 332 h 332"/>
                <a:gd name="T14" fmla="*/ 0 w 110"/>
                <a:gd name="T15" fmla="*/ 34 h 332"/>
                <a:gd name="T16" fmla="*/ 0 w 110"/>
                <a:gd name="T17" fmla="*/ 34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332">
                  <a:moveTo>
                    <a:pt x="0" y="34"/>
                  </a:moveTo>
                  <a:cubicBezTo>
                    <a:pt x="49" y="0"/>
                    <a:pt x="49" y="0"/>
                    <a:pt x="49" y="0"/>
                  </a:cubicBezTo>
                  <a:cubicBezTo>
                    <a:pt x="67" y="12"/>
                    <a:pt x="71" y="44"/>
                    <a:pt x="72" y="52"/>
                  </a:cubicBezTo>
                  <a:cubicBezTo>
                    <a:pt x="110" y="322"/>
                    <a:pt x="110" y="322"/>
                    <a:pt x="110" y="322"/>
                  </a:cubicBezTo>
                  <a:cubicBezTo>
                    <a:pt x="110" y="322"/>
                    <a:pt x="110" y="322"/>
                    <a:pt x="110" y="322"/>
                  </a:cubicBezTo>
                  <a:cubicBezTo>
                    <a:pt x="42" y="332"/>
                    <a:pt x="42" y="332"/>
                    <a:pt x="42" y="332"/>
                  </a:cubicBezTo>
                  <a:cubicBezTo>
                    <a:pt x="42" y="332"/>
                    <a:pt x="42" y="332"/>
                    <a:pt x="42" y="332"/>
                  </a:cubicBezTo>
                  <a:cubicBezTo>
                    <a:pt x="0" y="34"/>
                    <a:pt x="0" y="34"/>
                    <a:pt x="0" y="34"/>
                  </a:cubicBezTo>
                  <a:cubicBezTo>
                    <a:pt x="0" y="34"/>
                    <a:pt x="0" y="34"/>
                    <a:pt x="0" y="34"/>
                  </a:cubicBez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5" name="Freeform 496">
              <a:extLst>
                <a:ext uri="{FF2B5EF4-FFF2-40B4-BE49-F238E27FC236}">
                  <a16:creationId xmlns:a16="http://schemas.microsoft.com/office/drawing/2014/main" id="{8CF462DF-D8C4-0642-BDA4-79F68BBF1A3B}"/>
                </a:ext>
              </a:extLst>
            </p:cNvPr>
            <p:cNvSpPr>
              <a:spLocks/>
            </p:cNvSpPr>
            <p:nvPr/>
          </p:nvSpPr>
          <p:spPr bwMode="auto">
            <a:xfrm>
              <a:off x="6065" y="2578"/>
              <a:ext cx="140" cy="590"/>
            </a:xfrm>
            <a:custGeom>
              <a:avLst/>
              <a:gdLst>
                <a:gd name="T0" fmla="*/ 84 w 84"/>
                <a:gd name="T1" fmla="*/ 6 h 355"/>
                <a:gd name="T2" fmla="*/ 69 w 84"/>
                <a:gd name="T3" fmla="*/ 60 h 355"/>
                <a:gd name="T4" fmla="*/ 65 w 84"/>
                <a:gd name="T5" fmla="*/ 276 h 355"/>
                <a:gd name="T6" fmla="*/ 0 w 84"/>
                <a:gd name="T7" fmla="*/ 277 h 355"/>
                <a:gd name="T8" fmla="*/ 18 w 84"/>
                <a:gd name="T9" fmla="*/ 36 h 355"/>
                <a:gd name="T10" fmla="*/ 54 w 84"/>
                <a:gd name="T11" fmla="*/ 0 h 355"/>
                <a:gd name="T12" fmla="*/ 84 w 84"/>
                <a:gd name="T13" fmla="*/ 6 h 355"/>
              </a:gdLst>
              <a:ahLst/>
              <a:cxnLst>
                <a:cxn ang="0">
                  <a:pos x="T0" y="T1"/>
                </a:cxn>
                <a:cxn ang="0">
                  <a:pos x="T2" y="T3"/>
                </a:cxn>
                <a:cxn ang="0">
                  <a:pos x="T4" y="T5"/>
                </a:cxn>
                <a:cxn ang="0">
                  <a:pos x="T6" y="T7"/>
                </a:cxn>
                <a:cxn ang="0">
                  <a:pos x="T8" y="T9"/>
                </a:cxn>
                <a:cxn ang="0">
                  <a:pos x="T10" y="T11"/>
                </a:cxn>
                <a:cxn ang="0">
                  <a:pos x="T12" y="T13"/>
                </a:cxn>
              </a:cxnLst>
              <a:rect l="0" t="0" r="r" b="b"/>
              <a:pathLst>
                <a:path w="84" h="355">
                  <a:moveTo>
                    <a:pt x="84" y="6"/>
                  </a:moveTo>
                  <a:cubicBezTo>
                    <a:pt x="78" y="16"/>
                    <a:pt x="72" y="27"/>
                    <a:pt x="69" y="60"/>
                  </a:cubicBezTo>
                  <a:cubicBezTo>
                    <a:pt x="65" y="94"/>
                    <a:pt x="65" y="198"/>
                    <a:pt x="65" y="276"/>
                  </a:cubicBezTo>
                  <a:cubicBezTo>
                    <a:pt x="65" y="355"/>
                    <a:pt x="0" y="277"/>
                    <a:pt x="0" y="277"/>
                  </a:cubicBezTo>
                  <a:cubicBezTo>
                    <a:pt x="18" y="36"/>
                    <a:pt x="18" y="36"/>
                    <a:pt x="18" y="36"/>
                  </a:cubicBezTo>
                  <a:cubicBezTo>
                    <a:pt x="54" y="0"/>
                    <a:pt x="54" y="0"/>
                    <a:pt x="54" y="0"/>
                  </a:cubicBezTo>
                  <a:lnTo>
                    <a:pt x="84" y="6"/>
                  </a:lnTo>
                  <a:close/>
                </a:path>
              </a:pathLst>
            </a:custGeom>
            <a:solidFill>
              <a:srgbClr val="5A8F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6" name="Freeform 497">
              <a:extLst>
                <a:ext uri="{FF2B5EF4-FFF2-40B4-BE49-F238E27FC236}">
                  <a16:creationId xmlns:a16="http://schemas.microsoft.com/office/drawing/2014/main" id="{44D00813-25A3-9B41-8864-6DABA8108226}"/>
                </a:ext>
              </a:extLst>
            </p:cNvPr>
            <p:cNvSpPr>
              <a:spLocks/>
            </p:cNvSpPr>
            <p:nvPr/>
          </p:nvSpPr>
          <p:spPr bwMode="auto">
            <a:xfrm>
              <a:off x="6000" y="2518"/>
              <a:ext cx="132" cy="329"/>
            </a:xfrm>
            <a:custGeom>
              <a:avLst/>
              <a:gdLst>
                <a:gd name="T0" fmla="*/ 82 w 132"/>
                <a:gd name="T1" fmla="*/ 0 h 329"/>
                <a:gd name="T2" fmla="*/ 0 w 132"/>
                <a:gd name="T3" fmla="*/ 329 h 329"/>
                <a:gd name="T4" fmla="*/ 115 w 132"/>
                <a:gd name="T5" fmla="*/ 148 h 329"/>
                <a:gd name="T6" fmla="*/ 100 w 132"/>
                <a:gd name="T7" fmla="*/ 115 h 329"/>
                <a:gd name="T8" fmla="*/ 132 w 132"/>
                <a:gd name="T9" fmla="*/ 90 h 329"/>
                <a:gd name="T10" fmla="*/ 97 w 132"/>
                <a:gd name="T11" fmla="*/ 8 h 329"/>
                <a:gd name="T12" fmla="*/ 82 w 132"/>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32" h="329">
                  <a:moveTo>
                    <a:pt x="82" y="0"/>
                  </a:moveTo>
                  <a:lnTo>
                    <a:pt x="0" y="329"/>
                  </a:lnTo>
                  <a:lnTo>
                    <a:pt x="115" y="148"/>
                  </a:lnTo>
                  <a:lnTo>
                    <a:pt x="100" y="115"/>
                  </a:lnTo>
                  <a:lnTo>
                    <a:pt x="132" y="90"/>
                  </a:lnTo>
                  <a:lnTo>
                    <a:pt x="97" y="8"/>
                  </a:lnTo>
                  <a:lnTo>
                    <a:pt x="82" y="0"/>
                  </a:lnTo>
                  <a:close/>
                </a:path>
              </a:pathLst>
            </a:custGeom>
            <a:solidFill>
              <a:srgbClr val="3F73A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sp>
          <p:nvSpPr>
            <p:cNvPr id="367" name="Freeform 498">
              <a:extLst>
                <a:ext uri="{FF2B5EF4-FFF2-40B4-BE49-F238E27FC236}">
                  <a16:creationId xmlns:a16="http://schemas.microsoft.com/office/drawing/2014/main" id="{358B3204-9CCA-3545-9773-60AD013E3E9C}"/>
                </a:ext>
              </a:extLst>
            </p:cNvPr>
            <p:cNvSpPr>
              <a:spLocks/>
            </p:cNvSpPr>
            <p:nvPr/>
          </p:nvSpPr>
          <p:spPr bwMode="auto">
            <a:xfrm>
              <a:off x="6000" y="2518"/>
              <a:ext cx="119" cy="329"/>
            </a:xfrm>
            <a:custGeom>
              <a:avLst/>
              <a:gdLst>
                <a:gd name="T0" fmla="*/ 82 w 119"/>
                <a:gd name="T1" fmla="*/ 0 h 329"/>
                <a:gd name="T2" fmla="*/ 0 w 119"/>
                <a:gd name="T3" fmla="*/ 329 h 329"/>
                <a:gd name="T4" fmla="*/ 104 w 119"/>
                <a:gd name="T5" fmla="*/ 133 h 329"/>
                <a:gd name="T6" fmla="*/ 87 w 119"/>
                <a:gd name="T7" fmla="*/ 108 h 329"/>
                <a:gd name="T8" fmla="*/ 119 w 119"/>
                <a:gd name="T9" fmla="*/ 83 h 329"/>
                <a:gd name="T10" fmla="*/ 97 w 119"/>
                <a:gd name="T11" fmla="*/ 8 h 329"/>
                <a:gd name="T12" fmla="*/ 82 w 119"/>
                <a:gd name="T13" fmla="*/ 0 h 329"/>
              </a:gdLst>
              <a:ahLst/>
              <a:cxnLst>
                <a:cxn ang="0">
                  <a:pos x="T0" y="T1"/>
                </a:cxn>
                <a:cxn ang="0">
                  <a:pos x="T2" y="T3"/>
                </a:cxn>
                <a:cxn ang="0">
                  <a:pos x="T4" y="T5"/>
                </a:cxn>
                <a:cxn ang="0">
                  <a:pos x="T6" y="T7"/>
                </a:cxn>
                <a:cxn ang="0">
                  <a:pos x="T8" y="T9"/>
                </a:cxn>
                <a:cxn ang="0">
                  <a:pos x="T10" y="T11"/>
                </a:cxn>
                <a:cxn ang="0">
                  <a:pos x="T12" y="T13"/>
                </a:cxn>
              </a:cxnLst>
              <a:rect l="0" t="0" r="r" b="b"/>
              <a:pathLst>
                <a:path w="119" h="329">
                  <a:moveTo>
                    <a:pt x="82" y="0"/>
                  </a:moveTo>
                  <a:lnTo>
                    <a:pt x="0" y="329"/>
                  </a:lnTo>
                  <a:lnTo>
                    <a:pt x="104" y="133"/>
                  </a:lnTo>
                  <a:lnTo>
                    <a:pt x="87" y="108"/>
                  </a:lnTo>
                  <a:lnTo>
                    <a:pt x="119" y="83"/>
                  </a:lnTo>
                  <a:lnTo>
                    <a:pt x="97" y="8"/>
                  </a:lnTo>
                  <a:lnTo>
                    <a:pt x="82" y="0"/>
                  </a:lnTo>
                  <a:close/>
                </a:path>
              </a:pathLst>
            </a:custGeom>
            <a:solidFill>
              <a:srgbClr val="5A8F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solidFill>
                  <a:schemeClr val="bg1"/>
                </a:solidFill>
              </a:endParaRPr>
            </a:p>
          </p:txBody>
        </p:sp>
      </p:grpSp>
      <p:sp>
        <p:nvSpPr>
          <p:cNvPr id="2" name="Arc 1">
            <a:extLst>
              <a:ext uri="{FF2B5EF4-FFF2-40B4-BE49-F238E27FC236}">
                <a16:creationId xmlns:a16="http://schemas.microsoft.com/office/drawing/2014/main" id="{9DDD0EE7-1F90-D648-BE8E-409B1B1E2D5E}"/>
              </a:ext>
            </a:extLst>
          </p:cNvPr>
          <p:cNvSpPr/>
          <p:nvPr/>
        </p:nvSpPr>
        <p:spPr>
          <a:xfrm rot="20674532">
            <a:off x="2042556" y="1013564"/>
            <a:ext cx="831273" cy="1099598"/>
          </a:xfrm>
          <a:prstGeom prst="arc">
            <a:avLst>
              <a:gd name="adj1" fmla="val 16200000"/>
              <a:gd name="adj2" fmla="val 1648468"/>
            </a:avLst>
          </a:prstGeom>
          <a:ln w="60325">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8" name="Arc 367">
            <a:extLst>
              <a:ext uri="{FF2B5EF4-FFF2-40B4-BE49-F238E27FC236}">
                <a16:creationId xmlns:a16="http://schemas.microsoft.com/office/drawing/2014/main" id="{06312B0A-D85A-C947-BB24-B1872E59D455}"/>
              </a:ext>
            </a:extLst>
          </p:cNvPr>
          <p:cNvSpPr/>
          <p:nvPr/>
        </p:nvSpPr>
        <p:spPr>
          <a:xfrm rot="3875810">
            <a:off x="2170602" y="3766661"/>
            <a:ext cx="831273" cy="1099598"/>
          </a:xfrm>
          <a:prstGeom prst="arc">
            <a:avLst>
              <a:gd name="adj1" fmla="val 16200000"/>
              <a:gd name="adj2" fmla="val 1648468"/>
            </a:avLst>
          </a:prstGeom>
          <a:ln w="60325">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552490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250"/>
                                        <p:tgtEl>
                                          <p:spTgt spid="70"/>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left)">
                                      <p:cBhvr>
                                        <p:cTn id="11" dur="250"/>
                                        <p:tgtEl>
                                          <p:spTgt spid="71"/>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69"/>
                                        </p:tgtEl>
                                        <p:attrNameLst>
                                          <p:attrName>style.visibility</p:attrName>
                                        </p:attrNameLst>
                                      </p:cBhvr>
                                      <p:to>
                                        <p:strVal val="visible"/>
                                      </p:to>
                                    </p:set>
                                    <p:animEffect transition="in" filter="wipe(left)">
                                      <p:cBhvr>
                                        <p:cTn id="15" dur="250"/>
                                        <p:tgtEl>
                                          <p:spTgt spid="69"/>
                                        </p:tgtEl>
                                      </p:cBhvr>
                                    </p:animEffect>
                                  </p:childTnLst>
                                </p:cTn>
                              </p:par>
                            </p:childTnLst>
                          </p:cTn>
                        </p:par>
                        <p:par>
                          <p:cTn id="16" fill="hold">
                            <p:stCondLst>
                              <p:cond delay="750"/>
                            </p:stCondLst>
                            <p:childTnLst>
                              <p:par>
                                <p:cTn id="17" presetID="2" presetClass="entr" presetSubtype="4" decel="100000"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additive="base">
                                        <p:cTn id="19" dur="500" fill="hold"/>
                                        <p:tgtEl>
                                          <p:spTgt spid="72"/>
                                        </p:tgtEl>
                                        <p:attrNameLst>
                                          <p:attrName>ppt_x</p:attrName>
                                        </p:attrNameLst>
                                      </p:cBhvr>
                                      <p:tavLst>
                                        <p:tav tm="0">
                                          <p:val>
                                            <p:strVal val="#ppt_x"/>
                                          </p:val>
                                        </p:tav>
                                        <p:tav tm="100000">
                                          <p:val>
                                            <p:strVal val="#ppt_x"/>
                                          </p:val>
                                        </p:tav>
                                      </p:tavLst>
                                    </p:anim>
                                    <p:anim calcmode="lin" valueType="num">
                                      <p:cBhvr additive="base">
                                        <p:cTn id="20" dur="500" fill="hold"/>
                                        <p:tgtEl>
                                          <p:spTgt spid="72"/>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2" presetClass="entr" presetSubtype="4" decel="100000" fill="hold" nodeType="afterEffect">
                                  <p:stCondLst>
                                    <p:cond delay="0"/>
                                  </p:stCondLst>
                                  <p:childTnLst>
                                    <p:set>
                                      <p:cBhvr>
                                        <p:cTn id="23" dur="1" fill="hold">
                                          <p:stCondLst>
                                            <p:cond delay="0"/>
                                          </p:stCondLst>
                                        </p:cTn>
                                        <p:tgtEl>
                                          <p:spTgt spid="118"/>
                                        </p:tgtEl>
                                        <p:attrNameLst>
                                          <p:attrName>style.visibility</p:attrName>
                                        </p:attrNameLst>
                                      </p:cBhvr>
                                      <p:to>
                                        <p:strVal val="visible"/>
                                      </p:to>
                                    </p:set>
                                    <p:anim calcmode="lin" valueType="num">
                                      <p:cBhvr additive="base">
                                        <p:cTn id="24" dur="500" fill="hold"/>
                                        <p:tgtEl>
                                          <p:spTgt spid="118"/>
                                        </p:tgtEl>
                                        <p:attrNameLst>
                                          <p:attrName>ppt_x</p:attrName>
                                        </p:attrNameLst>
                                      </p:cBhvr>
                                      <p:tavLst>
                                        <p:tav tm="0">
                                          <p:val>
                                            <p:strVal val="#ppt_x"/>
                                          </p:val>
                                        </p:tav>
                                        <p:tav tm="100000">
                                          <p:val>
                                            <p:strVal val="#ppt_x"/>
                                          </p:val>
                                        </p:tav>
                                      </p:tavLst>
                                    </p:anim>
                                    <p:anim calcmode="lin" valueType="num">
                                      <p:cBhvr additive="base">
                                        <p:cTn id="25" dur="500" fill="hold"/>
                                        <p:tgtEl>
                                          <p:spTgt spid="118"/>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 presetClass="entr" presetSubtype="4" decel="100000" fill="hold" nodeType="afterEffect">
                                  <p:stCondLst>
                                    <p:cond delay="0"/>
                                  </p:stCondLst>
                                  <p:childTnLst>
                                    <p:set>
                                      <p:cBhvr>
                                        <p:cTn id="28" dur="1" fill="hold">
                                          <p:stCondLst>
                                            <p:cond delay="0"/>
                                          </p:stCondLst>
                                        </p:cTn>
                                        <p:tgtEl>
                                          <p:spTgt spid="232"/>
                                        </p:tgtEl>
                                        <p:attrNameLst>
                                          <p:attrName>style.visibility</p:attrName>
                                        </p:attrNameLst>
                                      </p:cBhvr>
                                      <p:to>
                                        <p:strVal val="visible"/>
                                      </p:to>
                                    </p:set>
                                    <p:anim calcmode="lin" valueType="num">
                                      <p:cBhvr additive="base">
                                        <p:cTn id="29" dur="500" fill="hold"/>
                                        <p:tgtEl>
                                          <p:spTgt spid="232"/>
                                        </p:tgtEl>
                                        <p:attrNameLst>
                                          <p:attrName>ppt_x</p:attrName>
                                        </p:attrNameLst>
                                      </p:cBhvr>
                                      <p:tavLst>
                                        <p:tav tm="0">
                                          <p:val>
                                            <p:strVal val="#ppt_x"/>
                                          </p:val>
                                        </p:tav>
                                        <p:tav tm="100000">
                                          <p:val>
                                            <p:strVal val="#ppt_x"/>
                                          </p:val>
                                        </p:tav>
                                      </p:tavLst>
                                    </p:anim>
                                    <p:anim calcmode="lin" valueType="num">
                                      <p:cBhvr additive="base">
                                        <p:cTn id="30" dur="500" fill="hold"/>
                                        <p:tgtEl>
                                          <p:spTgt spid="2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 Placeholder 7"/>
          <p:cNvSpPr txBox="1">
            <a:spLocks/>
          </p:cNvSpPr>
          <p:nvPr/>
        </p:nvSpPr>
        <p:spPr>
          <a:xfrm>
            <a:off x="142996" y="865950"/>
            <a:ext cx="80991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DECISION CRITERIA</a:t>
            </a:r>
          </a:p>
        </p:txBody>
      </p:sp>
      <p:sp>
        <p:nvSpPr>
          <p:cNvPr id="272" name="Text Placeholder 7">
            <a:extLst>
              <a:ext uri="{FF2B5EF4-FFF2-40B4-BE49-F238E27FC236}">
                <a16:creationId xmlns:a16="http://schemas.microsoft.com/office/drawing/2014/main" id="{9E797A2D-4C3D-954D-AB9F-5CDE78925869}"/>
              </a:ext>
            </a:extLst>
          </p:cNvPr>
          <p:cNvSpPr txBox="1">
            <a:spLocks/>
          </p:cNvSpPr>
          <p:nvPr/>
        </p:nvSpPr>
        <p:spPr>
          <a:xfrm>
            <a:off x="278707" y="1549180"/>
            <a:ext cx="5805806"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000"/>
              </a:lnSpc>
              <a:spcAft>
                <a:spcPts val="1000"/>
              </a:spcAft>
            </a:pPr>
            <a:r>
              <a:rPr lang="en-GB" sz="1600" b="0" spc="50" dirty="0">
                <a:solidFill>
                  <a:schemeClr val="accent1"/>
                </a:solidFill>
                <a:latin typeface="Lato Black" panose="020F0A02020204030203" pitchFamily="34" charset="0"/>
              </a:rPr>
              <a:t>As this buyer persona navigates the buying process, this insight specifies the aspects of the product, service, solution or company that they buyer will assess as they evaluate each of the alternative solutions. </a:t>
            </a:r>
            <a:endParaRPr lang="en-GB" sz="1600" b="0" dirty="0">
              <a:solidFill>
                <a:schemeClr val="accent1"/>
              </a:solidFill>
              <a:latin typeface="Lato Black" panose="020F0A02020204030203" pitchFamily="34" charset="0"/>
            </a:endParaRPr>
          </a:p>
        </p:txBody>
      </p:sp>
      <p:sp>
        <p:nvSpPr>
          <p:cNvPr id="273" name="Text Placeholder 7">
            <a:extLst>
              <a:ext uri="{FF2B5EF4-FFF2-40B4-BE49-F238E27FC236}">
                <a16:creationId xmlns:a16="http://schemas.microsoft.com/office/drawing/2014/main" id="{AAAAAFC3-71BA-AF4D-B05F-16D9A6B89F56}"/>
              </a:ext>
            </a:extLst>
          </p:cNvPr>
          <p:cNvSpPr txBox="1">
            <a:spLocks/>
          </p:cNvSpPr>
          <p:nvPr/>
        </p:nvSpPr>
        <p:spPr>
          <a:xfrm>
            <a:off x="278707" y="2719209"/>
            <a:ext cx="591769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As insight into the “decision criteria” avoids jargon, ex. “easy-to-use,” or “scalable.”  “Decision criteria” insights reveal details about the buyers’ expectations for the capabilities they consider most important, plus an explanation of how the buyer arrived at their conclusions.</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The “decision criteria” insights might specify, as an example, which aspects of the solution this person expected to be “easy-to-use” and how they determined that chosen solution is the easiest.</a:t>
            </a:r>
          </a:p>
          <a:p>
            <a:pPr algn="l">
              <a:lnSpc>
                <a:spcPct val="100000"/>
              </a:lnSpc>
              <a:spcBef>
                <a:spcPts val="600"/>
              </a:spcBef>
              <a:spcAft>
                <a:spcPts val="600"/>
              </a:spcAft>
            </a:pPr>
            <a:r>
              <a:rPr lang="en-GB" sz="1600" b="0" spc="50" dirty="0">
                <a:solidFill>
                  <a:schemeClr val="tx1"/>
                </a:solidFill>
                <a:latin typeface="+mn-lt"/>
                <a:ea typeface="Lato Black" panose="020F0502020204030203" pitchFamily="34" charset="0"/>
                <a:cs typeface="Lato Black" panose="020F0502020204030203" pitchFamily="34" charset="0"/>
              </a:rPr>
              <a:t>For careful buyer personas, it is critical to include decision criteria insights from buyers who chose you as well as those who chose a competitor, plus those who chose to do nothing at all. </a:t>
            </a:r>
            <a:endParaRPr lang="en-GB" sz="1600" b="0" dirty="0">
              <a:solidFill>
                <a:schemeClr val="tx1"/>
              </a:solidFill>
              <a:latin typeface="+mn-lt"/>
            </a:endParaRPr>
          </a:p>
        </p:txBody>
      </p:sp>
      <p:grpSp>
        <p:nvGrpSpPr>
          <p:cNvPr id="18" name="Group 17">
            <a:extLst>
              <a:ext uri="{FF2B5EF4-FFF2-40B4-BE49-F238E27FC236}">
                <a16:creationId xmlns:a16="http://schemas.microsoft.com/office/drawing/2014/main" id="{5909173B-9A38-4E4B-B23D-C43D2A5C8F8E}"/>
              </a:ext>
            </a:extLst>
          </p:cNvPr>
          <p:cNvGrpSpPr/>
          <p:nvPr/>
        </p:nvGrpSpPr>
        <p:grpSpPr>
          <a:xfrm>
            <a:off x="6933385" y="1732060"/>
            <a:ext cx="5142021" cy="5142052"/>
            <a:chOff x="5591175" y="322264"/>
            <a:chExt cx="6669088" cy="6669129"/>
          </a:xfrm>
        </p:grpSpPr>
        <p:sp>
          <p:nvSpPr>
            <p:cNvPr id="19" name="Oval 290">
              <a:extLst>
                <a:ext uri="{FF2B5EF4-FFF2-40B4-BE49-F238E27FC236}">
                  <a16:creationId xmlns:a16="http://schemas.microsoft.com/office/drawing/2014/main" id="{361FEAC5-D6C4-3D4B-87F1-B299E6CE6739}"/>
                </a:ext>
              </a:extLst>
            </p:cNvPr>
            <p:cNvSpPr>
              <a:spLocks noChangeArrowheads="1"/>
            </p:cNvSpPr>
            <p:nvPr/>
          </p:nvSpPr>
          <p:spPr bwMode="auto">
            <a:xfrm>
              <a:off x="5591175" y="322264"/>
              <a:ext cx="6669088" cy="6669129"/>
            </a:xfrm>
            <a:prstGeom prst="ellipse">
              <a:avLst/>
            </a:prstGeom>
            <a:solidFill>
              <a:schemeClr val="bg2">
                <a:lumMod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 name="Freeform 291">
              <a:extLst>
                <a:ext uri="{FF2B5EF4-FFF2-40B4-BE49-F238E27FC236}">
                  <a16:creationId xmlns:a16="http://schemas.microsoft.com/office/drawing/2014/main" id="{720206AF-5BAA-9940-839C-D7192436505E}"/>
                </a:ext>
              </a:extLst>
            </p:cNvPr>
            <p:cNvSpPr>
              <a:spLocks/>
            </p:cNvSpPr>
            <p:nvPr/>
          </p:nvSpPr>
          <p:spPr bwMode="auto">
            <a:xfrm>
              <a:off x="8024813" y="5949987"/>
              <a:ext cx="33338" cy="50800"/>
            </a:xfrm>
            <a:custGeom>
              <a:avLst/>
              <a:gdLst>
                <a:gd name="T0" fmla="*/ 8 w 16"/>
                <a:gd name="T1" fmla="*/ 24 h 24"/>
                <a:gd name="T2" fmla="*/ 0 w 16"/>
                <a:gd name="T3" fmla="*/ 16 h 24"/>
                <a:gd name="T4" fmla="*/ 0 w 16"/>
                <a:gd name="T5" fmla="*/ 8 h 24"/>
                <a:gd name="T6" fmla="*/ 8 w 16"/>
                <a:gd name="T7" fmla="*/ 0 h 24"/>
                <a:gd name="T8" fmla="*/ 16 w 16"/>
                <a:gd name="T9" fmla="*/ 8 h 24"/>
                <a:gd name="T10" fmla="*/ 16 w 16"/>
                <a:gd name="T11" fmla="*/ 16 h 24"/>
                <a:gd name="T12" fmla="*/ 8 w 16"/>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24"/>
                  </a:moveTo>
                  <a:cubicBezTo>
                    <a:pt x="4" y="24"/>
                    <a:pt x="0" y="20"/>
                    <a:pt x="0" y="16"/>
                  </a:cubicBezTo>
                  <a:cubicBezTo>
                    <a:pt x="0" y="8"/>
                    <a:pt x="0" y="8"/>
                    <a:pt x="0" y="8"/>
                  </a:cubicBezTo>
                  <a:cubicBezTo>
                    <a:pt x="0" y="4"/>
                    <a:pt x="4" y="0"/>
                    <a:pt x="8" y="0"/>
                  </a:cubicBezTo>
                  <a:cubicBezTo>
                    <a:pt x="12" y="0"/>
                    <a:pt x="16" y="4"/>
                    <a:pt x="16" y="8"/>
                  </a:cubicBezTo>
                  <a:cubicBezTo>
                    <a:pt x="16" y="16"/>
                    <a:pt x="16" y="16"/>
                    <a:pt x="16" y="16"/>
                  </a:cubicBezTo>
                  <a:cubicBezTo>
                    <a:pt x="16" y="20"/>
                    <a:pt x="12" y="24"/>
                    <a:pt x="8"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292">
              <a:extLst>
                <a:ext uri="{FF2B5EF4-FFF2-40B4-BE49-F238E27FC236}">
                  <a16:creationId xmlns:a16="http://schemas.microsoft.com/office/drawing/2014/main" id="{4B8954F1-FB29-F14C-9F22-80CE8C88FE01}"/>
                </a:ext>
              </a:extLst>
            </p:cNvPr>
            <p:cNvSpPr>
              <a:spLocks noEditPoints="1"/>
            </p:cNvSpPr>
            <p:nvPr/>
          </p:nvSpPr>
          <p:spPr bwMode="auto">
            <a:xfrm>
              <a:off x="8024813" y="5546759"/>
              <a:ext cx="33338" cy="366715"/>
            </a:xfrm>
            <a:custGeom>
              <a:avLst/>
              <a:gdLst>
                <a:gd name="T0" fmla="*/ 8 w 16"/>
                <a:gd name="T1" fmla="*/ 176 h 176"/>
                <a:gd name="T2" fmla="*/ 0 w 16"/>
                <a:gd name="T3" fmla="*/ 168 h 176"/>
                <a:gd name="T4" fmla="*/ 0 w 16"/>
                <a:gd name="T5" fmla="*/ 153 h 176"/>
                <a:gd name="T6" fmla="*/ 8 w 16"/>
                <a:gd name="T7" fmla="*/ 146 h 176"/>
                <a:gd name="T8" fmla="*/ 16 w 16"/>
                <a:gd name="T9" fmla="*/ 153 h 176"/>
                <a:gd name="T10" fmla="*/ 16 w 16"/>
                <a:gd name="T11" fmla="*/ 168 h 176"/>
                <a:gd name="T12" fmla="*/ 8 w 16"/>
                <a:gd name="T13" fmla="*/ 176 h 176"/>
                <a:gd name="T14" fmla="*/ 8 w 16"/>
                <a:gd name="T15" fmla="*/ 128 h 176"/>
                <a:gd name="T16" fmla="*/ 0 w 16"/>
                <a:gd name="T17" fmla="*/ 120 h 176"/>
                <a:gd name="T18" fmla="*/ 0 w 16"/>
                <a:gd name="T19" fmla="*/ 105 h 176"/>
                <a:gd name="T20" fmla="*/ 8 w 16"/>
                <a:gd name="T21" fmla="*/ 97 h 176"/>
                <a:gd name="T22" fmla="*/ 16 w 16"/>
                <a:gd name="T23" fmla="*/ 105 h 176"/>
                <a:gd name="T24" fmla="*/ 16 w 16"/>
                <a:gd name="T25" fmla="*/ 120 h 176"/>
                <a:gd name="T26" fmla="*/ 8 w 16"/>
                <a:gd name="T27" fmla="*/ 128 h 176"/>
                <a:gd name="T28" fmla="*/ 8 w 16"/>
                <a:gd name="T29" fmla="*/ 79 h 176"/>
                <a:gd name="T30" fmla="*/ 0 w 16"/>
                <a:gd name="T31" fmla="*/ 71 h 176"/>
                <a:gd name="T32" fmla="*/ 0 w 16"/>
                <a:gd name="T33" fmla="*/ 56 h 176"/>
                <a:gd name="T34" fmla="*/ 8 w 16"/>
                <a:gd name="T35" fmla="*/ 48 h 176"/>
                <a:gd name="T36" fmla="*/ 16 w 16"/>
                <a:gd name="T37" fmla="*/ 56 h 176"/>
                <a:gd name="T38" fmla="*/ 16 w 16"/>
                <a:gd name="T39" fmla="*/ 71 h 176"/>
                <a:gd name="T40" fmla="*/ 8 w 16"/>
                <a:gd name="T41" fmla="*/ 79 h 176"/>
                <a:gd name="T42" fmla="*/ 8 w 16"/>
                <a:gd name="T43" fmla="*/ 30 h 176"/>
                <a:gd name="T44" fmla="*/ 0 w 16"/>
                <a:gd name="T45" fmla="*/ 22 h 176"/>
                <a:gd name="T46" fmla="*/ 0 w 16"/>
                <a:gd name="T47" fmla="*/ 7 h 176"/>
                <a:gd name="T48" fmla="*/ 8 w 16"/>
                <a:gd name="T49" fmla="*/ 0 h 176"/>
                <a:gd name="T50" fmla="*/ 16 w 16"/>
                <a:gd name="T51" fmla="*/ 7 h 176"/>
                <a:gd name="T52" fmla="*/ 16 w 16"/>
                <a:gd name="T53" fmla="*/ 22 h 176"/>
                <a:gd name="T54" fmla="*/ 8 w 16"/>
                <a:gd name="T55" fmla="*/ 3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176">
                  <a:moveTo>
                    <a:pt x="8" y="176"/>
                  </a:moveTo>
                  <a:cubicBezTo>
                    <a:pt x="4" y="176"/>
                    <a:pt x="0" y="173"/>
                    <a:pt x="0" y="168"/>
                  </a:cubicBezTo>
                  <a:cubicBezTo>
                    <a:pt x="0" y="153"/>
                    <a:pt x="0" y="153"/>
                    <a:pt x="0" y="153"/>
                  </a:cubicBezTo>
                  <a:cubicBezTo>
                    <a:pt x="0" y="149"/>
                    <a:pt x="4" y="146"/>
                    <a:pt x="8" y="146"/>
                  </a:cubicBezTo>
                  <a:cubicBezTo>
                    <a:pt x="12" y="146"/>
                    <a:pt x="16" y="149"/>
                    <a:pt x="16" y="153"/>
                  </a:cubicBezTo>
                  <a:cubicBezTo>
                    <a:pt x="16" y="168"/>
                    <a:pt x="16" y="168"/>
                    <a:pt x="16" y="168"/>
                  </a:cubicBezTo>
                  <a:cubicBezTo>
                    <a:pt x="16" y="173"/>
                    <a:pt x="12" y="176"/>
                    <a:pt x="8" y="176"/>
                  </a:cubicBezTo>
                  <a:moveTo>
                    <a:pt x="8" y="128"/>
                  </a:moveTo>
                  <a:cubicBezTo>
                    <a:pt x="4" y="128"/>
                    <a:pt x="0" y="124"/>
                    <a:pt x="0" y="120"/>
                  </a:cubicBezTo>
                  <a:cubicBezTo>
                    <a:pt x="0" y="105"/>
                    <a:pt x="0" y="105"/>
                    <a:pt x="0" y="105"/>
                  </a:cubicBezTo>
                  <a:cubicBezTo>
                    <a:pt x="0" y="101"/>
                    <a:pt x="4" y="97"/>
                    <a:pt x="8" y="97"/>
                  </a:cubicBezTo>
                  <a:cubicBezTo>
                    <a:pt x="12" y="97"/>
                    <a:pt x="16" y="101"/>
                    <a:pt x="16" y="105"/>
                  </a:cubicBezTo>
                  <a:cubicBezTo>
                    <a:pt x="16" y="120"/>
                    <a:pt x="16" y="120"/>
                    <a:pt x="16" y="120"/>
                  </a:cubicBezTo>
                  <a:cubicBezTo>
                    <a:pt x="16" y="124"/>
                    <a:pt x="12" y="128"/>
                    <a:pt x="8" y="128"/>
                  </a:cubicBezTo>
                  <a:moveTo>
                    <a:pt x="8" y="79"/>
                  </a:moveTo>
                  <a:cubicBezTo>
                    <a:pt x="4" y="79"/>
                    <a:pt x="0" y="75"/>
                    <a:pt x="0" y="71"/>
                  </a:cubicBezTo>
                  <a:cubicBezTo>
                    <a:pt x="0" y="56"/>
                    <a:pt x="0" y="56"/>
                    <a:pt x="0" y="56"/>
                  </a:cubicBezTo>
                  <a:cubicBezTo>
                    <a:pt x="0" y="52"/>
                    <a:pt x="4" y="48"/>
                    <a:pt x="8" y="48"/>
                  </a:cubicBezTo>
                  <a:cubicBezTo>
                    <a:pt x="12" y="48"/>
                    <a:pt x="16" y="52"/>
                    <a:pt x="16" y="56"/>
                  </a:cubicBezTo>
                  <a:cubicBezTo>
                    <a:pt x="16" y="71"/>
                    <a:pt x="16" y="71"/>
                    <a:pt x="16" y="71"/>
                  </a:cubicBezTo>
                  <a:cubicBezTo>
                    <a:pt x="16" y="75"/>
                    <a:pt x="12" y="79"/>
                    <a:pt x="8" y="79"/>
                  </a:cubicBezTo>
                  <a:moveTo>
                    <a:pt x="8" y="30"/>
                  </a:moveTo>
                  <a:cubicBezTo>
                    <a:pt x="4" y="30"/>
                    <a:pt x="0" y="27"/>
                    <a:pt x="0" y="22"/>
                  </a:cubicBezTo>
                  <a:cubicBezTo>
                    <a:pt x="0" y="7"/>
                    <a:pt x="0" y="7"/>
                    <a:pt x="0" y="7"/>
                  </a:cubicBezTo>
                  <a:cubicBezTo>
                    <a:pt x="0" y="3"/>
                    <a:pt x="4" y="0"/>
                    <a:pt x="8" y="0"/>
                  </a:cubicBezTo>
                  <a:cubicBezTo>
                    <a:pt x="12" y="0"/>
                    <a:pt x="16" y="3"/>
                    <a:pt x="16" y="7"/>
                  </a:cubicBezTo>
                  <a:cubicBezTo>
                    <a:pt x="16" y="22"/>
                    <a:pt x="16" y="22"/>
                    <a:pt x="16" y="22"/>
                  </a:cubicBezTo>
                  <a:cubicBezTo>
                    <a:pt x="16" y="27"/>
                    <a:pt x="12" y="30"/>
                    <a:pt x="8" y="3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 name="Freeform 293">
              <a:extLst>
                <a:ext uri="{FF2B5EF4-FFF2-40B4-BE49-F238E27FC236}">
                  <a16:creationId xmlns:a16="http://schemas.microsoft.com/office/drawing/2014/main" id="{E970BFC2-D74D-6B49-847D-098550CFBB36}"/>
                </a:ext>
              </a:extLst>
            </p:cNvPr>
            <p:cNvSpPr>
              <a:spLocks/>
            </p:cNvSpPr>
            <p:nvPr/>
          </p:nvSpPr>
          <p:spPr bwMode="auto">
            <a:xfrm>
              <a:off x="8008938" y="5459446"/>
              <a:ext cx="49213" cy="49213"/>
            </a:xfrm>
            <a:custGeom>
              <a:avLst/>
              <a:gdLst>
                <a:gd name="T0" fmla="*/ 15 w 23"/>
                <a:gd name="T1" fmla="*/ 24 h 24"/>
                <a:gd name="T2" fmla="*/ 7 w 23"/>
                <a:gd name="T3" fmla="*/ 16 h 24"/>
                <a:gd name="T4" fmla="*/ 0 w 23"/>
                <a:gd name="T5" fmla="*/ 8 h 24"/>
                <a:gd name="T6" fmla="*/ 7 w 23"/>
                <a:gd name="T7" fmla="*/ 0 h 24"/>
                <a:gd name="T8" fmla="*/ 23 w 23"/>
                <a:gd name="T9" fmla="*/ 0 h 24"/>
                <a:gd name="T10" fmla="*/ 23 w 23"/>
                <a:gd name="T11" fmla="*/ 16 h 24"/>
                <a:gd name="T12" fmla="*/ 15 w 23"/>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3" h="24">
                  <a:moveTo>
                    <a:pt x="15" y="24"/>
                  </a:moveTo>
                  <a:cubicBezTo>
                    <a:pt x="11" y="24"/>
                    <a:pt x="7" y="20"/>
                    <a:pt x="7" y="16"/>
                  </a:cubicBezTo>
                  <a:cubicBezTo>
                    <a:pt x="3" y="16"/>
                    <a:pt x="0" y="12"/>
                    <a:pt x="0" y="8"/>
                  </a:cubicBezTo>
                  <a:cubicBezTo>
                    <a:pt x="0" y="4"/>
                    <a:pt x="3" y="0"/>
                    <a:pt x="7" y="0"/>
                  </a:cubicBezTo>
                  <a:cubicBezTo>
                    <a:pt x="23" y="0"/>
                    <a:pt x="23" y="0"/>
                    <a:pt x="23" y="0"/>
                  </a:cubicBezTo>
                  <a:cubicBezTo>
                    <a:pt x="23" y="16"/>
                    <a:pt x="23" y="16"/>
                    <a:pt x="23" y="16"/>
                  </a:cubicBezTo>
                  <a:cubicBezTo>
                    <a:pt x="23" y="20"/>
                    <a:pt x="19" y="24"/>
                    <a:pt x="15"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 name="Freeform 294">
              <a:extLst>
                <a:ext uri="{FF2B5EF4-FFF2-40B4-BE49-F238E27FC236}">
                  <a16:creationId xmlns:a16="http://schemas.microsoft.com/office/drawing/2014/main" id="{399F31A4-0DF5-6C48-97CE-90D24D9290B0}"/>
                </a:ext>
              </a:extLst>
            </p:cNvPr>
            <p:cNvSpPr>
              <a:spLocks noEditPoints="1"/>
            </p:cNvSpPr>
            <p:nvPr/>
          </p:nvSpPr>
          <p:spPr bwMode="auto">
            <a:xfrm>
              <a:off x="7107238" y="5459446"/>
              <a:ext cx="865188" cy="33338"/>
            </a:xfrm>
            <a:custGeom>
              <a:avLst/>
              <a:gdLst>
                <a:gd name="T0" fmla="*/ 407 w 415"/>
                <a:gd name="T1" fmla="*/ 16 h 16"/>
                <a:gd name="T2" fmla="*/ 392 w 415"/>
                <a:gd name="T3" fmla="*/ 16 h 16"/>
                <a:gd name="T4" fmla="*/ 385 w 415"/>
                <a:gd name="T5" fmla="*/ 8 h 16"/>
                <a:gd name="T6" fmla="*/ 392 w 415"/>
                <a:gd name="T7" fmla="*/ 0 h 16"/>
                <a:gd name="T8" fmla="*/ 407 w 415"/>
                <a:gd name="T9" fmla="*/ 0 h 16"/>
                <a:gd name="T10" fmla="*/ 415 w 415"/>
                <a:gd name="T11" fmla="*/ 8 h 16"/>
                <a:gd name="T12" fmla="*/ 407 w 415"/>
                <a:gd name="T13" fmla="*/ 16 h 16"/>
                <a:gd name="T14" fmla="*/ 359 w 415"/>
                <a:gd name="T15" fmla="*/ 16 h 16"/>
                <a:gd name="T16" fmla="*/ 344 w 415"/>
                <a:gd name="T17" fmla="*/ 16 h 16"/>
                <a:gd name="T18" fmla="*/ 336 w 415"/>
                <a:gd name="T19" fmla="*/ 8 h 16"/>
                <a:gd name="T20" fmla="*/ 344 w 415"/>
                <a:gd name="T21" fmla="*/ 0 h 16"/>
                <a:gd name="T22" fmla="*/ 359 w 415"/>
                <a:gd name="T23" fmla="*/ 0 h 16"/>
                <a:gd name="T24" fmla="*/ 367 w 415"/>
                <a:gd name="T25" fmla="*/ 8 h 16"/>
                <a:gd name="T26" fmla="*/ 359 w 415"/>
                <a:gd name="T27" fmla="*/ 16 h 16"/>
                <a:gd name="T28" fmla="*/ 311 w 415"/>
                <a:gd name="T29" fmla="*/ 16 h 16"/>
                <a:gd name="T30" fmla="*/ 296 w 415"/>
                <a:gd name="T31" fmla="*/ 16 h 16"/>
                <a:gd name="T32" fmla="*/ 288 w 415"/>
                <a:gd name="T33" fmla="*/ 8 h 16"/>
                <a:gd name="T34" fmla="*/ 296 w 415"/>
                <a:gd name="T35" fmla="*/ 0 h 16"/>
                <a:gd name="T36" fmla="*/ 311 w 415"/>
                <a:gd name="T37" fmla="*/ 0 h 16"/>
                <a:gd name="T38" fmla="*/ 319 w 415"/>
                <a:gd name="T39" fmla="*/ 8 h 16"/>
                <a:gd name="T40" fmla="*/ 311 w 415"/>
                <a:gd name="T41" fmla="*/ 16 h 16"/>
                <a:gd name="T42" fmla="*/ 263 w 415"/>
                <a:gd name="T43" fmla="*/ 16 h 16"/>
                <a:gd name="T44" fmla="*/ 248 w 415"/>
                <a:gd name="T45" fmla="*/ 16 h 16"/>
                <a:gd name="T46" fmla="*/ 240 w 415"/>
                <a:gd name="T47" fmla="*/ 8 h 16"/>
                <a:gd name="T48" fmla="*/ 248 w 415"/>
                <a:gd name="T49" fmla="*/ 0 h 16"/>
                <a:gd name="T50" fmla="*/ 263 w 415"/>
                <a:gd name="T51" fmla="*/ 0 h 16"/>
                <a:gd name="T52" fmla="*/ 270 w 415"/>
                <a:gd name="T53" fmla="*/ 8 h 16"/>
                <a:gd name="T54" fmla="*/ 263 w 415"/>
                <a:gd name="T55" fmla="*/ 16 h 16"/>
                <a:gd name="T56" fmla="*/ 215 w 415"/>
                <a:gd name="T57" fmla="*/ 16 h 16"/>
                <a:gd name="T58" fmla="*/ 200 w 415"/>
                <a:gd name="T59" fmla="*/ 16 h 16"/>
                <a:gd name="T60" fmla="*/ 192 w 415"/>
                <a:gd name="T61" fmla="*/ 8 h 16"/>
                <a:gd name="T62" fmla="*/ 200 w 415"/>
                <a:gd name="T63" fmla="*/ 0 h 16"/>
                <a:gd name="T64" fmla="*/ 215 w 415"/>
                <a:gd name="T65" fmla="*/ 0 h 16"/>
                <a:gd name="T66" fmla="*/ 222 w 415"/>
                <a:gd name="T67" fmla="*/ 8 h 16"/>
                <a:gd name="T68" fmla="*/ 215 w 415"/>
                <a:gd name="T69" fmla="*/ 16 h 16"/>
                <a:gd name="T70" fmla="*/ 166 w 415"/>
                <a:gd name="T71" fmla="*/ 16 h 16"/>
                <a:gd name="T72" fmla="*/ 152 w 415"/>
                <a:gd name="T73" fmla="*/ 16 h 16"/>
                <a:gd name="T74" fmla="*/ 144 w 415"/>
                <a:gd name="T75" fmla="*/ 8 h 16"/>
                <a:gd name="T76" fmla="*/ 152 w 415"/>
                <a:gd name="T77" fmla="*/ 0 h 16"/>
                <a:gd name="T78" fmla="*/ 166 w 415"/>
                <a:gd name="T79" fmla="*/ 0 h 16"/>
                <a:gd name="T80" fmla="*/ 174 w 415"/>
                <a:gd name="T81" fmla="*/ 8 h 16"/>
                <a:gd name="T82" fmla="*/ 166 w 415"/>
                <a:gd name="T83" fmla="*/ 16 h 16"/>
                <a:gd name="T84" fmla="*/ 118 w 415"/>
                <a:gd name="T85" fmla="*/ 16 h 16"/>
                <a:gd name="T86" fmla="*/ 104 w 415"/>
                <a:gd name="T87" fmla="*/ 16 h 16"/>
                <a:gd name="T88" fmla="*/ 96 w 415"/>
                <a:gd name="T89" fmla="*/ 8 h 16"/>
                <a:gd name="T90" fmla="*/ 104 w 415"/>
                <a:gd name="T91" fmla="*/ 0 h 16"/>
                <a:gd name="T92" fmla="*/ 118 w 415"/>
                <a:gd name="T93" fmla="*/ 0 h 16"/>
                <a:gd name="T94" fmla="*/ 126 w 415"/>
                <a:gd name="T95" fmla="*/ 8 h 16"/>
                <a:gd name="T96" fmla="*/ 118 w 415"/>
                <a:gd name="T97" fmla="*/ 16 h 16"/>
                <a:gd name="T98" fmla="*/ 70 w 415"/>
                <a:gd name="T99" fmla="*/ 16 h 16"/>
                <a:gd name="T100" fmla="*/ 55 w 415"/>
                <a:gd name="T101" fmla="*/ 16 h 16"/>
                <a:gd name="T102" fmla="*/ 48 w 415"/>
                <a:gd name="T103" fmla="*/ 8 h 16"/>
                <a:gd name="T104" fmla="*/ 55 w 415"/>
                <a:gd name="T105" fmla="*/ 0 h 16"/>
                <a:gd name="T106" fmla="*/ 70 w 415"/>
                <a:gd name="T107" fmla="*/ 0 h 16"/>
                <a:gd name="T108" fmla="*/ 78 w 415"/>
                <a:gd name="T109" fmla="*/ 8 h 16"/>
                <a:gd name="T110" fmla="*/ 70 w 415"/>
                <a:gd name="T111" fmla="*/ 16 h 16"/>
                <a:gd name="T112" fmla="*/ 22 w 415"/>
                <a:gd name="T113" fmla="*/ 16 h 16"/>
                <a:gd name="T114" fmla="*/ 7 w 415"/>
                <a:gd name="T115" fmla="*/ 16 h 16"/>
                <a:gd name="T116" fmla="*/ 0 w 415"/>
                <a:gd name="T117" fmla="*/ 8 h 16"/>
                <a:gd name="T118" fmla="*/ 7 w 415"/>
                <a:gd name="T119" fmla="*/ 0 h 16"/>
                <a:gd name="T120" fmla="*/ 22 w 415"/>
                <a:gd name="T121" fmla="*/ 0 h 16"/>
                <a:gd name="T122" fmla="*/ 30 w 415"/>
                <a:gd name="T123" fmla="*/ 8 h 16"/>
                <a:gd name="T124" fmla="*/ 22 w 415"/>
                <a:gd name="T125"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5" h="16">
                  <a:moveTo>
                    <a:pt x="407" y="16"/>
                  </a:moveTo>
                  <a:cubicBezTo>
                    <a:pt x="392" y="16"/>
                    <a:pt x="392" y="16"/>
                    <a:pt x="392" y="16"/>
                  </a:cubicBezTo>
                  <a:cubicBezTo>
                    <a:pt x="388" y="16"/>
                    <a:pt x="385" y="12"/>
                    <a:pt x="385" y="8"/>
                  </a:cubicBezTo>
                  <a:cubicBezTo>
                    <a:pt x="385" y="4"/>
                    <a:pt x="388" y="0"/>
                    <a:pt x="392" y="0"/>
                  </a:cubicBezTo>
                  <a:cubicBezTo>
                    <a:pt x="407" y="0"/>
                    <a:pt x="407" y="0"/>
                    <a:pt x="407" y="0"/>
                  </a:cubicBezTo>
                  <a:cubicBezTo>
                    <a:pt x="411" y="0"/>
                    <a:pt x="415" y="4"/>
                    <a:pt x="415" y="8"/>
                  </a:cubicBezTo>
                  <a:cubicBezTo>
                    <a:pt x="415" y="12"/>
                    <a:pt x="411" y="16"/>
                    <a:pt x="407" y="16"/>
                  </a:cubicBezTo>
                  <a:close/>
                  <a:moveTo>
                    <a:pt x="359" y="16"/>
                  </a:moveTo>
                  <a:cubicBezTo>
                    <a:pt x="344" y="16"/>
                    <a:pt x="344" y="16"/>
                    <a:pt x="344" y="16"/>
                  </a:cubicBezTo>
                  <a:cubicBezTo>
                    <a:pt x="340" y="16"/>
                    <a:pt x="336" y="12"/>
                    <a:pt x="336" y="8"/>
                  </a:cubicBezTo>
                  <a:cubicBezTo>
                    <a:pt x="336" y="4"/>
                    <a:pt x="340" y="0"/>
                    <a:pt x="344" y="0"/>
                  </a:cubicBezTo>
                  <a:cubicBezTo>
                    <a:pt x="359" y="0"/>
                    <a:pt x="359" y="0"/>
                    <a:pt x="359" y="0"/>
                  </a:cubicBezTo>
                  <a:cubicBezTo>
                    <a:pt x="363" y="0"/>
                    <a:pt x="367" y="4"/>
                    <a:pt x="367" y="8"/>
                  </a:cubicBezTo>
                  <a:cubicBezTo>
                    <a:pt x="367" y="12"/>
                    <a:pt x="363" y="16"/>
                    <a:pt x="359" y="16"/>
                  </a:cubicBezTo>
                  <a:close/>
                  <a:moveTo>
                    <a:pt x="311" y="16"/>
                  </a:moveTo>
                  <a:cubicBezTo>
                    <a:pt x="296" y="16"/>
                    <a:pt x="296" y="16"/>
                    <a:pt x="296" y="16"/>
                  </a:cubicBezTo>
                  <a:cubicBezTo>
                    <a:pt x="292" y="16"/>
                    <a:pt x="288" y="12"/>
                    <a:pt x="288" y="8"/>
                  </a:cubicBezTo>
                  <a:cubicBezTo>
                    <a:pt x="288" y="4"/>
                    <a:pt x="292" y="0"/>
                    <a:pt x="296" y="0"/>
                  </a:cubicBezTo>
                  <a:cubicBezTo>
                    <a:pt x="311" y="0"/>
                    <a:pt x="311" y="0"/>
                    <a:pt x="311" y="0"/>
                  </a:cubicBezTo>
                  <a:cubicBezTo>
                    <a:pt x="315" y="0"/>
                    <a:pt x="319" y="4"/>
                    <a:pt x="319" y="8"/>
                  </a:cubicBezTo>
                  <a:cubicBezTo>
                    <a:pt x="319" y="12"/>
                    <a:pt x="315" y="16"/>
                    <a:pt x="311" y="16"/>
                  </a:cubicBezTo>
                  <a:close/>
                  <a:moveTo>
                    <a:pt x="263" y="16"/>
                  </a:moveTo>
                  <a:cubicBezTo>
                    <a:pt x="248" y="16"/>
                    <a:pt x="248" y="16"/>
                    <a:pt x="248" y="16"/>
                  </a:cubicBezTo>
                  <a:cubicBezTo>
                    <a:pt x="244" y="16"/>
                    <a:pt x="240" y="12"/>
                    <a:pt x="240" y="8"/>
                  </a:cubicBezTo>
                  <a:cubicBezTo>
                    <a:pt x="240" y="4"/>
                    <a:pt x="244" y="0"/>
                    <a:pt x="248" y="0"/>
                  </a:cubicBezTo>
                  <a:cubicBezTo>
                    <a:pt x="263" y="0"/>
                    <a:pt x="263" y="0"/>
                    <a:pt x="263" y="0"/>
                  </a:cubicBezTo>
                  <a:cubicBezTo>
                    <a:pt x="267" y="0"/>
                    <a:pt x="270" y="4"/>
                    <a:pt x="270" y="8"/>
                  </a:cubicBezTo>
                  <a:cubicBezTo>
                    <a:pt x="270" y="12"/>
                    <a:pt x="267" y="16"/>
                    <a:pt x="263" y="16"/>
                  </a:cubicBezTo>
                  <a:close/>
                  <a:moveTo>
                    <a:pt x="215" y="16"/>
                  </a:moveTo>
                  <a:cubicBezTo>
                    <a:pt x="200" y="16"/>
                    <a:pt x="200" y="16"/>
                    <a:pt x="200" y="16"/>
                  </a:cubicBezTo>
                  <a:cubicBezTo>
                    <a:pt x="196" y="16"/>
                    <a:pt x="192" y="12"/>
                    <a:pt x="192" y="8"/>
                  </a:cubicBezTo>
                  <a:cubicBezTo>
                    <a:pt x="192" y="4"/>
                    <a:pt x="196" y="0"/>
                    <a:pt x="200" y="0"/>
                  </a:cubicBezTo>
                  <a:cubicBezTo>
                    <a:pt x="215" y="0"/>
                    <a:pt x="215" y="0"/>
                    <a:pt x="215" y="0"/>
                  </a:cubicBezTo>
                  <a:cubicBezTo>
                    <a:pt x="219" y="0"/>
                    <a:pt x="222" y="4"/>
                    <a:pt x="222" y="8"/>
                  </a:cubicBezTo>
                  <a:cubicBezTo>
                    <a:pt x="222" y="12"/>
                    <a:pt x="219" y="16"/>
                    <a:pt x="215" y="16"/>
                  </a:cubicBezTo>
                  <a:close/>
                  <a:moveTo>
                    <a:pt x="166" y="16"/>
                  </a:moveTo>
                  <a:cubicBezTo>
                    <a:pt x="152" y="16"/>
                    <a:pt x="152" y="16"/>
                    <a:pt x="152" y="16"/>
                  </a:cubicBezTo>
                  <a:cubicBezTo>
                    <a:pt x="147" y="16"/>
                    <a:pt x="144" y="12"/>
                    <a:pt x="144" y="8"/>
                  </a:cubicBezTo>
                  <a:cubicBezTo>
                    <a:pt x="144" y="4"/>
                    <a:pt x="147" y="0"/>
                    <a:pt x="152" y="0"/>
                  </a:cubicBezTo>
                  <a:cubicBezTo>
                    <a:pt x="166" y="0"/>
                    <a:pt x="166" y="0"/>
                    <a:pt x="166" y="0"/>
                  </a:cubicBezTo>
                  <a:cubicBezTo>
                    <a:pt x="171" y="0"/>
                    <a:pt x="174" y="4"/>
                    <a:pt x="174" y="8"/>
                  </a:cubicBezTo>
                  <a:cubicBezTo>
                    <a:pt x="174" y="12"/>
                    <a:pt x="171" y="16"/>
                    <a:pt x="166" y="16"/>
                  </a:cubicBezTo>
                  <a:close/>
                  <a:moveTo>
                    <a:pt x="118" y="16"/>
                  </a:moveTo>
                  <a:cubicBezTo>
                    <a:pt x="104" y="16"/>
                    <a:pt x="104" y="16"/>
                    <a:pt x="104" y="16"/>
                  </a:cubicBezTo>
                  <a:cubicBezTo>
                    <a:pt x="99" y="16"/>
                    <a:pt x="96" y="12"/>
                    <a:pt x="96" y="8"/>
                  </a:cubicBezTo>
                  <a:cubicBezTo>
                    <a:pt x="96" y="4"/>
                    <a:pt x="99" y="0"/>
                    <a:pt x="104" y="0"/>
                  </a:cubicBezTo>
                  <a:cubicBezTo>
                    <a:pt x="118" y="0"/>
                    <a:pt x="118" y="0"/>
                    <a:pt x="118" y="0"/>
                  </a:cubicBezTo>
                  <a:cubicBezTo>
                    <a:pt x="123" y="0"/>
                    <a:pt x="126" y="4"/>
                    <a:pt x="126" y="8"/>
                  </a:cubicBezTo>
                  <a:cubicBezTo>
                    <a:pt x="126" y="12"/>
                    <a:pt x="123" y="16"/>
                    <a:pt x="118" y="16"/>
                  </a:cubicBezTo>
                  <a:close/>
                  <a:moveTo>
                    <a:pt x="70" y="16"/>
                  </a:moveTo>
                  <a:cubicBezTo>
                    <a:pt x="55" y="16"/>
                    <a:pt x="55" y="16"/>
                    <a:pt x="55" y="16"/>
                  </a:cubicBezTo>
                  <a:cubicBezTo>
                    <a:pt x="51" y="16"/>
                    <a:pt x="48" y="12"/>
                    <a:pt x="48" y="8"/>
                  </a:cubicBezTo>
                  <a:cubicBezTo>
                    <a:pt x="48" y="4"/>
                    <a:pt x="51" y="0"/>
                    <a:pt x="55" y="0"/>
                  </a:cubicBezTo>
                  <a:cubicBezTo>
                    <a:pt x="70" y="0"/>
                    <a:pt x="70" y="0"/>
                    <a:pt x="70" y="0"/>
                  </a:cubicBezTo>
                  <a:cubicBezTo>
                    <a:pt x="75" y="0"/>
                    <a:pt x="78" y="4"/>
                    <a:pt x="78" y="8"/>
                  </a:cubicBezTo>
                  <a:cubicBezTo>
                    <a:pt x="78" y="12"/>
                    <a:pt x="75" y="16"/>
                    <a:pt x="70" y="16"/>
                  </a:cubicBezTo>
                  <a:close/>
                  <a:moveTo>
                    <a:pt x="22" y="16"/>
                  </a:moveTo>
                  <a:cubicBezTo>
                    <a:pt x="7" y="16"/>
                    <a:pt x="7" y="16"/>
                    <a:pt x="7" y="16"/>
                  </a:cubicBezTo>
                  <a:cubicBezTo>
                    <a:pt x="3" y="16"/>
                    <a:pt x="0" y="12"/>
                    <a:pt x="0" y="8"/>
                  </a:cubicBezTo>
                  <a:cubicBezTo>
                    <a:pt x="0" y="4"/>
                    <a:pt x="3" y="0"/>
                    <a:pt x="7" y="0"/>
                  </a:cubicBezTo>
                  <a:cubicBezTo>
                    <a:pt x="22" y="0"/>
                    <a:pt x="22" y="0"/>
                    <a:pt x="22" y="0"/>
                  </a:cubicBezTo>
                  <a:cubicBezTo>
                    <a:pt x="26" y="0"/>
                    <a:pt x="30" y="4"/>
                    <a:pt x="30" y="8"/>
                  </a:cubicBezTo>
                  <a:cubicBezTo>
                    <a:pt x="30" y="12"/>
                    <a:pt x="26" y="16"/>
                    <a:pt x="22"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 name="Freeform 295">
              <a:extLst>
                <a:ext uri="{FF2B5EF4-FFF2-40B4-BE49-F238E27FC236}">
                  <a16:creationId xmlns:a16="http://schemas.microsoft.com/office/drawing/2014/main" id="{C9D67DED-5C35-8745-90BA-2BBC18BB91EE}"/>
                </a:ext>
              </a:extLst>
            </p:cNvPr>
            <p:cNvSpPr>
              <a:spLocks/>
            </p:cNvSpPr>
            <p:nvPr/>
          </p:nvSpPr>
          <p:spPr bwMode="auto">
            <a:xfrm>
              <a:off x="7021513" y="5443571"/>
              <a:ext cx="49213" cy="49213"/>
            </a:xfrm>
            <a:custGeom>
              <a:avLst/>
              <a:gdLst>
                <a:gd name="T0" fmla="*/ 15 w 23"/>
                <a:gd name="T1" fmla="*/ 23 h 23"/>
                <a:gd name="T2" fmla="*/ 0 w 23"/>
                <a:gd name="T3" fmla="*/ 23 h 23"/>
                <a:gd name="T4" fmla="*/ 0 w 23"/>
                <a:gd name="T5" fmla="*/ 7 h 23"/>
                <a:gd name="T6" fmla="*/ 7 w 23"/>
                <a:gd name="T7" fmla="*/ 0 h 23"/>
                <a:gd name="T8" fmla="*/ 15 w 23"/>
                <a:gd name="T9" fmla="*/ 7 h 23"/>
                <a:gd name="T10" fmla="*/ 23 w 23"/>
                <a:gd name="T11" fmla="*/ 15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0" y="23"/>
                    <a:pt x="0" y="23"/>
                    <a:pt x="0" y="23"/>
                  </a:cubicBezTo>
                  <a:cubicBezTo>
                    <a:pt x="0" y="7"/>
                    <a:pt x="0" y="7"/>
                    <a:pt x="0" y="7"/>
                  </a:cubicBezTo>
                  <a:cubicBezTo>
                    <a:pt x="0" y="3"/>
                    <a:pt x="3" y="0"/>
                    <a:pt x="7" y="0"/>
                  </a:cubicBezTo>
                  <a:cubicBezTo>
                    <a:pt x="12" y="0"/>
                    <a:pt x="15" y="3"/>
                    <a:pt x="15" y="7"/>
                  </a:cubicBezTo>
                  <a:cubicBezTo>
                    <a:pt x="19" y="7"/>
                    <a:pt x="23" y="11"/>
                    <a:pt x="23" y="15"/>
                  </a:cubicBezTo>
                  <a:cubicBezTo>
                    <a:pt x="23" y="19"/>
                    <a:pt x="19" y="23"/>
                    <a:pt x="15"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296">
              <a:extLst>
                <a:ext uri="{FF2B5EF4-FFF2-40B4-BE49-F238E27FC236}">
                  <a16:creationId xmlns:a16="http://schemas.microsoft.com/office/drawing/2014/main" id="{FA2B3CAC-AE6E-5443-A61F-F7E1B6F5744C}"/>
                </a:ext>
              </a:extLst>
            </p:cNvPr>
            <p:cNvSpPr>
              <a:spLocks noEditPoints="1"/>
            </p:cNvSpPr>
            <p:nvPr/>
          </p:nvSpPr>
          <p:spPr bwMode="auto">
            <a:xfrm>
              <a:off x="7021513" y="5143532"/>
              <a:ext cx="31750" cy="263527"/>
            </a:xfrm>
            <a:custGeom>
              <a:avLst/>
              <a:gdLst>
                <a:gd name="T0" fmla="*/ 7 w 15"/>
                <a:gd name="T1" fmla="*/ 126 h 126"/>
                <a:gd name="T2" fmla="*/ 0 w 15"/>
                <a:gd name="T3" fmla="*/ 118 h 126"/>
                <a:gd name="T4" fmla="*/ 0 w 15"/>
                <a:gd name="T5" fmla="*/ 104 h 126"/>
                <a:gd name="T6" fmla="*/ 7 w 15"/>
                <a:gd name="T7" fmla="*/ 96 h 126"/>
                <a:gd name="T8" fmla="*/ 15 w 15"/>
                <a:gd name="T9" fmla="*/ 104 h 126"/>
                <a:gd name="T10" fmla="*/ 15 w 15"/>
                <a:gd name="T11" fmla="*/ 118 h 126"/>
                <a:gd name="T12" fmla="*/ 7 w 15"/>
                <a:gd name="T13" fmla="*/ 126 h 126"/>
                <a:gd name="T14" fmla="*/ 7 w 15"/>
                <a:gd name="T15" fmla="*/ 78 h 126"/>
                <a:gd name="T16" fmla="*/ 0 w 15"/>
                <a:gd name="T17" fmla="*/ 71 h 126"/>
                <a:gd name="T18" fmla="*/ 0 w 15"/>
                <a:gd name="T19" fmla="*/ 56 h 126"/>
                <a:gd name="T20" fmla="*/ 7 w 15"/>
                <a:gd name="T21" fmla="*/ 48 h 126"/>
                <a:gd name="T22" fmla="*/ 15 w 15"/>
                <a:gd name="T23" fmla="*/ 56 h 126"/>
                <a:gd name="T24" fmla="*/ 15 w 15"/>
                <a:gd name="T25" fmla="*/ 71 h 126"/>
                <a:gd name="T26" fmla="*/ 7 w 15"/>
                <a:gd name="T27" fmla="*/ 78 h 126"/>
                <a:gd name="T28" fmla="*/ 7 w 15"/>
                <a:gd name="T29" fmla="*/ 31 h 126"/>
                <a:gd name="T30" fmla="*/ 0 w 15"/>
                <a:gd name="T31" fmla="*/ 23 h 126"/>
                <a:gd name="T32" fmla="*/ 0 w 15"/>
                <a:gd name="T33" fmla="*/ 8 h 126"/>
                <a:gd name="T34" fmla="*/ 7 w 15"/>
                <a:gd name="T35" fmla="*/ 0 h 126"/>
                <a:gd name="T36" fmla="*/ 15 w 15"/>
                <a:gd name="T37" fmla="*/ 8 h 126"/>
                <a:gd name="T38" fmla="*/ 15 w 15"/>
                <a:gd name="T39" fmla="*/ 23 h 126"/>
                <a:gd name="T40" fmla="*/ 7 w 15"/>
                <a:gd name="T41" fmla="*/ 3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126">
                  <a:moveTo>
                    <a:pt x="7" y="126"/>
                  </a:moveTo>
                  <a:cubicBezTo>
                    <a:pt x="3" y="126"/>
                    <a:pt x="0" y="123"/>
                    <a:pt x="0" y="118"/>
                  </a:cubicBezTo>
                  <a:cubicBezTo>
                    <a:pt x="0" y="104"/>
                    <a:pt x="0" y="104"/>
                    <a:pt x="0" y="104"/>
                  </a:cubicBezTo>
                  <a:cubicBezTo>
                    <a:pt x="0" y="99"/>
                    <a:pt x="3" y="96"/>
                    <a:pt x="7" y="96"/>
                  </a:cubicBezTo>
                  <a:cubicBezTo>
                    <a:pt x="12" y="96"/>
                    <a:pt x="15" y="99"/>
                    <a:pt x="15" y="104"/>
                  </a:cubicBezTo>
                  <a:cubicBezTo>
                    <a:pt x="15" y="118"/>
                    <a:pt x="15" y="118"/>
                    <a:pt x="15" y="118"/>
                  </a:cubicBezTo>
                  <a:cubicBezTo>
                    <a:pt x="15" y="123"/>
                    <a:pt x="12" y="126"/>
                    <a:pt x="7" y="126"/>
                  </a:cubicBezTo>
                  <a:close/>
                  <a:moveTo>
                    <a:pt x="7" y="78"/>
                  </a:moveTo>
                  <a:cubicBezTo>
                    <a:pt x="3" y="78"/>
                    <a:pt x="0" y="75"/>
                    <a:pt x="0" y="71"/>
                  </a:cubicBezTo>
                  <a:cubicBezTo>
                    <a:pt x="0" y="56"/>
                    <a:pt x="0" y="56"/>
                    <a:pt x="0" y="56"/>
                  </a:cubicBezTo>
                  <a:cubicBezTo>
                    <a:pt x="0" y="52"/>
                    <a:pt x="3" y="48"/>
                    <a:pt x="7" y="48"/>
                  </a:cubicBezTo>
                  <a:cubicBezTo>
                    <a:pt x="12" y="48"/>
                    <a:pt x="15" y="52"/>
                    <a:pt x="15" y="56"/>
                  </a:cubicBezTo>
                  <a:cubicBezTo>
                    <a:pt x="15" y="71"/>
                    <a:pt x="15" y="71"/>
                    <a:pt x="15" y="71"/>
                  </a:cubicBezTo>
                  <a:cubicBezTo>
                    <a:pt x="15" y="75"/>
                    <a:pt x="12" y="78"/>
                    <a:pt x="7" y="78"/>
                  </a:cubicBezTo>
                  <a:close/>
                  <a:moveTo>
                    <a:pt x="7" y="31"/>
                  </a:moveTo>
                  <a:cubicBezTo>
                    <a:pt x="3" y="31"/>
                    <a:pt x="0" y="27"/>
                    <a:pt x="0" y="23"/>
                  </a:cubicBezTo>
                  <a:cubicBezTo>
                    <a:pt x="0" y="8"/>
                    <a:pt x="0" y="8"/>
                    <a:pt x="0" y="8"/>
                  </a:cubicBezTo>
                  <a:cubicBezTo>
                    <a:pt x="0" y="4"/>
                    <a:pt x="3" y="0"/>
                    <a:pt x="7" y="0"/>
                  </a:cubicBezTo>
                  <a:cubicBezTo>
                    <a:pt x="12" y="0"/>
                    <a:pt x="15" y="4"/>
                    <a:pt x="15" y="8"/>
                  </a:cubicBezTo>
                  <a:cubicBezTo>
                    <a:pt x="15" y="23"/>
                    <a:pt x="15" y="23"/>
                    <a:pt x="15" y="23"/>
                  </a:cubicBezTo>
                  <a:cubicBezTo>
                    <a:pt x="15" y="27"/>
                    <a:pt x="12" y="31"/>
                    <a:pt x="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 name="Freeform 297">
              <a:extLst>
                <a:ext uri="{FF2B5EF4-FFF2-40B4-BE49-F238E27FC236}">
                  <a16:creationId xmlns:a16="http://schemas.microsoft.com/office/drawing/2014/main" id="{39F95949-2934-944D-ADDC-B7EB1AE155A2}"/>
                </a:ext>
              </a:extLst>
            </p:cNvPr>
            <p:cNvSpPr>
              <a:spLocks/>
            </p:cNvSpPr>
            <p:nvPr/>
          </p:nvSpPr>
          <p:spPr bwMode="auto">
            <a:xfrm>
              <a:off x="7021513" y="5060981"/>
              <a:ext cx="49213" cy="47625"/>
            </a:xfrm>
            <a:custGeom>
              <a:avLst/>
              <a:gdLst>
                <a:gd name="T0" fmla="*/ 7 w 23"/>
                <a:gd name="T1" fmla="*/ 23 h 23"/>
                <a:gd name="T2" fmla="*/ 0 w 23"/>
                <a:gd name="T3" fmla="*/ 15 h 23"/>
                <a:gd name="T4" fmla="*/ 0 w 23"/>
                <a:gd name="T5" fmla="*/ 0 h 23"/>
                <a:gd name="T6" fmla="*/ 15 w 23"/>
                <a:gd name="T7" fmla="*/ 0 h 23"/>
                <a:gd name="T8" fmla="*/ 23 w 23"/>
                <a:gd name="T9" fmla="*/ 7 h 23"/>
                <a:gd name="T10" fmla="*/ 15 w 23"/>
                <a:gd name="T11" fmla="*/ 15 h 23"/>
                <a:gd name="T12" fmla="*/ 7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7" y="23"/>
                  </a:moveTo>
                  <a:cubicBezTo>
                    <a:pt x="3" y="23"/>
                    <a:pt x="0" y="19"/>
                    <a:pt x="0" y="15"/>
                  </a:cubicBezTo>
                  <a:cubicBezTo>
                    <a:pt x="0" y="0"/>
                    <a:pt x="0" y="0"/>
                    <a:pt x="0" y="0"/>
                  </a:cubicBezTo>
                  <a:cubicBezTo>
                    <a:pt x="15" y="0"/>
                    <a:pt x="15" y="0"/>
                    <a:pt x="15" y="0"/>
                  </a:cubicBezTo>
                  <a:cubicBezTo>
                    <a:pt x="19" y="0"/>
                    <a:pt x="23" y="3"/>
                    <a:pt x="23" y="7"/>
                  </a:cubicBezTo>
                  <a:cubicBezTo>
                    <a:pt x="23" y="12"/>
                    <a:pt x="19" y="15"/>
                    <a:pt x="15" y="15"/>
                  </a:cubicBezTo>
                  <a:cubicBezTo>
                    <a:pt x="15" y="19"/>
                    <a:pt x="12" y="23"/>
                    <a:pt x="7"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 name="Freeform 298">
              <a:extLst>
                <a:ext uri="{FF2B5EF4-FFF2-40B4-BE49-F238E27FC236}">
                  <a16:creationId xmlns:a16="http://schemas.microsoft.com/office/drawing/2014/main" id="{C03A7342-C021-064D-BCEC-AC6C2D3083BD}"/>
                </a:ext>
              </a:extLst>
            </p:cNvPr>
            <p:cNvSpPr>
              <a:spLocks noEditPoints="1"/>
            </p:cNvSpPr>
            <p:nvPr/>
          </p:nvSpPr>
          <p:spPr bwMode="auto">
            <a:xfrm>
              <a:off x="7107238" y="5060981"/>
              <a:ext cx="865188" cy="31750"/>
            </a:xfrm>
            <a:custGeom>
              <a:avLst/>
              <a:gdLst>
                <a:gd name="T0" fmla="*/ 407 w 415"/>
                <a:gd name="T1" fmla="*/ 15 h 15"/>
                <a:gd name="T2" fmla="*/ 392 w 415"/>
                <a:gd name="T3" fmla="*/ 15 h 15"/>
                <a:gd name="T4" fmla="*/ 385 w 415"/>
                <a:gd name="T5" fmla="*/ 7 h 15"/>
                <a:gd name="T6" fmla="*/ 392 w 415"/>
                <a:gd name="T7" fmla="*/ 0 h 15"/>
                <a:gd name="T8" fmla="*/ 407 w 415"/>
                <a:gd name="T9" fmla="*/ 0 h 15"/>
                <a:gd name="T10" fmla="*/ 415 w 415"/>
                <a:gd name="T11" fmla="*/ 7 h 15"/>
                <a:gd name="T12" fmla="*/ 407 w 415"/>
                <a:gd name="T13" fmla="*/ 15 h 15"/>
                <a:gd name="T14" fmla="*/ 359 w 415"/>
                <a:gd name="T15" fmla="*/ 15 h 15"/>
                <a:gd name="T16" fmla="*/ 344 w 415"/>
                <a:gd name="T17" fmla="*/ 15 h 15"/>
                <a:gd name="T18" fmla="*/ 336 w 415"/>
                <a:gd name="T19" fmla="*/ 7 h 15"/>
                <a:gd name="T20" fmla="*/ 344 w 415"/>
                <a:gd name="T21" fmla="*/ 0 h 15"/>
                <a:gd name="T22" fmla="*/ 359 w 415"/>
                <a:gd name="T23" fmla="*/ 0 h 15"/>
                <a:gd name="T24" fmla="*/ 367 w 415"/>
                <a:gd name="T25" fmla="*/ 7 h 15"/>
                <a:gd name="T26" fmla="*/ 359 w 415"/>
                <a:gd name="T27" fmla="*/ 15 h 15"/>
                <a:gd name="T28" fmla="*/ 311 w 415"/>
                <a:gd name="T29" fmla="*/ 15 h 15"/>
                <a:gd name="T30" fmla="*/ 296 w 415"/>
                <a:gd name="T31" fmla="*/ 15 h 15"/>
                <a:gd name="T32" fmla="*/ 288 w 415"/>
                <a:gd name="T33" fmla="*/ 7 h 15"/>
                <a:gd name="T34" fmla="*/ 296 w 415"/>
                <a:gd name="T35" fmla="*/ 0 h 15"/>
                <a:gd name="T36" fmla="*/ 311 w 415"/>
                <a:gd name="T37" fmla="*/ 0 h 15"/>
                <a:gd name="T38" fmla="*/ 319 w 415"/>
                <a:gd name="T39" fmla="*/ 7 h 15"/>
                <a:gd name="T40" fmla="*/ 311 w 415"/>
                <a:gd name="T41" fmla="*/ 15 h 15"/>
                <a:gd name="T42" fmla="*/ 263 w 415"/>
                <a:gd name="T43" fmla="*/ 15 h 15"/>
                <a:gd name="T44" fmla="*/ 248 w 415"/>
                <a:gd name="T45" fmla="*/ 15 h 15"/>
                <a:gd name="T46" fmla="*/ 240 w 415"/>
                <a:gd name="T47" fmla="*/ 7 h 15"/>
                <a:gd name="T48" fmla="*/ 248 w 415"/>
                <a:gd name="T49" fmla="*/ 0 h 15"/>
                <a:gd name="T50" fmla="*/ 263 w 415"/>
                <a:gd name="T51" fmla="*/ 0 h 15"/>
                <a:gd name="T52" fmla="*/ 270 w 415"/>
                <a:gd name="T53" fmla="*/ 7 h 15"/>
                <a:gd name="T54" fmla="*/ 263 w 415"/>
                <a:gd name="T55" fmla="*/ 15 h 15"/>
                <a:gd name="T56" fmla="*/ 215 w 415"/>
                <a:gd name="T57" fmla="*/ 15 h 15"/>
                <a:gd name="T58" fmla="*/ 200 w 415"/>
                <a:gd name="T59" fmla="*/ 15 h 15"/>
                <a:gd name="T60" fmla="*/ 192 w 415"/>
                <a:gd name="T61" fmla="*/ 7 h 15"/>
                <a:gd name="T62" fmla="*/ 200 w 415"/>
                <a:gd name="T63" fmla="*/ 0 h 15"/>
                <a:gd name="T64" fmla="*/ 215 w 415"/>
                <a:gd name="T65" fmla="*/ 0 h 15"/>
                <a:gd name="T66" fmla="*/ 222 w 415"/>
                <a:gd name="T67" fmla="*/ 7 h 15"/>
                <a:gd name="T68" fmla="*/ 215 w 415"/>
                <a:gd name="T69" fmla="*/ 15 h 15"/>
                <a:gd name="T70" fmla="*/ 166 w 415"/>
                <a:gd name="T71" fmla="*/ 15 h 15"/>
                <a:gd name="T72" fmla="*/ 152 w 415"/>
                <a:gd name="T73" fmla="*/ 15 h 15"/>
                <a:gd name="T74" fmla="*/ 144 w 415"/>
                <a:gd name="T75" fmla="*/ 7 h 15"/>
                <a:gd name="T76" fmla="*/ 152 w 415"/>
                <a:gd name="T77" fmla="*/ 0 h 15"/>
                <a:gd name="T78" fmla="*/ 166 w 415"/>
                <a:gd name="T79" fmla="*/ 0 h 15"/>
                <a:gd name="T80" fmla="*/ 174 w 415"/>
                <a:gd name="T81" fmla="*/ 7 h 15"/>
                <a:gd name="T82" fmla="*/ 166 w 415"/>
                <a:gd name="T83" fmla="*/ 15 h 15"/>
                <a:gd name="T84" fmla="*/ 118 w 415"/>
                <a:gd name="T85" fmla="*/ 15 h 15"/>
                <a:gd name="T86" fmla="*/ 104 w 415"/>
                <a:gd name="T87" fmla="*/ 15 h 15"/>
                <a:gd name="T88" fmla="*/ 96 w 415"/>
                <a:gd name="T89" fmla="*/ 7 h 15"/>
                <a:gd name="T90" fmla="*/ 104 w 415"/>
                <a:gd name="T91" fmla="*/ 0 h 15"/>
                <a:gd name="T92" fmla="*/ 118 w 415"/>
                <a:gd name="T93" fmla="*/ 0 h 15"/>
                <a:gd name="T94" fmla="*/ 126 w 415"/>
                <a:gd name="T95" fmla="*/ 7 h 15"/>
                <a:gd name="T96" fmla="*/ 118 w 415"/>
                <a:gd name="T97" fmla="*/ 15 h 15"/>
                <a:gd name="T98" fmla="*/ 70 w 415"/>
                <a:gd name="T99" fmla="*/ 15 h 15"/>
                <a:gd name="T100" fmla="*/ 55 w 415"/>
                <a:gd name="T101" fmla="*/ 15 h 15"/>
                <a:gd name="T102" fmla="*/ 48 w 415"/>
                <a:gd name="T103" fmla="*/ 7 h 15"/>
                <a:gd name="T104" fmla="*/ 55 w 415"/>
                <a:gd name="T105" fmla="*/ 0 h 15"/>
                <a:gd name="T106" fmla="*/ 70 w 415"/>
                <a:gd name="T107" fmla="*/ 0 h 15"/>
                <a:gd name="T108" fmla="*/ 78 w 415"/>
                <a:gd name="T109" fmla="*/ 7 h 15"/>
                <a:gd name="T110" fmla="*/ 70 w 415"/>
                <a:gd name="T111" fmla="*/ 15 h 15"/>
                <a:gd name="T112" fmla="*/ 22 w 415"/>
                <a:gd name="T113" fmla="*/ 15 h 15"/>
                <a:gd name="T114" fmla="*/ 7 w 415"/>
                <a:gd name="T115" fmla="*/ 15 h 15"/>
                <a:gd name="T116" fmla="*/ 0 w 415"/>
                <a:gd name="T117" fmla="*/ 7 h 15"/>
                <a:gd name="T118" fmla="*/ 7 w 415"/>
                <a:gd name="T119" fmla="*/ 0 h 15"/>
                <a:gd name="T120" fmla="*/ 22 w 415"/>
                <a:gd name="T121" fmla="*/ 0 h 15"/>
                <a:gd name="T122" fmla="*/ 30 w 415"/>
                <a:gd name="T123" fmla="*/ 7 h 15"/>
                <a:gd name="T124" fmla="*/ 22 w 415"/>
                <a:gd name="T125"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15" h="15">
                  <a:moveTo>
                    <a:pt x="407" y="15"/>
                  </a:moveTo>
                  <a:cubicBezTo>
                    <a:pt x="392" y="15"/>
                    <a:pt x="392" y="15"/>
                    <a:pt x="392" y="15"/>
                  </a:cubicBezTo>
                  <a:cubicBezTo>
                    <a:pt x="388" y="15"/>
                    <a:pt x="385" y="12"/>
                    <a:pt x="385" y="7"/>
                  </a:cubicBezTo>
                  <a:cubicBezTo>
                    <a:pt x="385" y="3"/>
                    <a:pt x="388" y="0"/>
                    <a:pt x="392" y="0"/>
                  </a:cubicBezTo>
                  <a:cubicBezTo>
                    <a:pt x="407" y="0"/>
                    <a:pt x="407" y="0"/>
                    <a:pt x="407" y="0"/>
                  </a:cubicBezTo>
                  <a:cubicBezTo>
                    <a:pt x="411" y="0"/>
                    <a:pt x="415" y="3"/>
                    <a:pt x="415" y="7"/>
                  </a:cubicBezTo>
                  <a:cubicBezTo>
                    <a:pt x="415" y="12"/>
                    <a:pt x="411" y="15"/>
                    <a:pt x="407" y="15"/>
                  </a:cubicBezTo>
                  <a:close/>
                  <a:moveTo>
                    <a:pt x="359" y="15"/>
                  </a:moveTo>
                  <a:cubicBezTo>
                    <a:pt x="344" y="15"/>
                    <a:pt x="344" y="15"/>
                    <a:pt x="344" y="15"/>
                  </a:cubicBezTo>
                  <a:cubicBezTo>
                    <a:pt x="340" y="15"/>
                    <a:pt x="336" y="12"/>
                    <a:pt x="336" y="7"/>
                  </a:cubicBezTo>
                  <a:cubicBezTo>
                    <a:pt x="336" y="3"/>
                    <a:pt x="340" y="0"/>
                    <a:pt x="344" y="0"/>
                  </a:cubicBezTo>
                  <a:cubicBezTo>
                    <a:pt x="359" y="0"/>
                    <a:pt x="359" y="0"/>
                    <a:pt x="359" y="0"/>
                  </a:cubicBezTo>
                  <a:cubicBezTo>
                    <a:pt x="363" y="0"/>
                    <a:pt x="367" y="3"/>
                    <a:pt x="367" y="7"/>
                  </a:cubicBezTo>
                  <a:cubicBezTo>
                    <a:pt x="367" y="12"/>
                    <a:pt x="363" y="15"/>
                    <a:pt x="359" y="15"/>
                  </a:cubicBezTo>
                  <a:close/>
                  <a:moveTo>
                    <a:pt x="311" y="15"/>
                  </a:moveTo>
                  <a:cubicBezTo>
                    <a:pt x="296" y="15"/>
                    <a:pt x="296" y="15"/>
                    <a:pt x="296" y="15"/>
                  </a:cubicBezTo>
                  <a:cubicBezTo>
                    <a:pt x="292" y="15"/>
                    <a:pt x="288" y="12"/>
                    <a:pt x="288" y="7"/>
                  </a:cubicBezTo>
                  <a:cubicBezTo>
                    <a:pt x="288" y="3"/>
                    <a:pt x="292" y="0"/>
                    <a:pt x="296" y="0"/>
                  </a:cubicBezTo>
                  <a:cubicBezTo>
                    <a:pt x="311" y="0"/>
                    <a:pt x="311" y="0"/>
                    <a:pt x="311" y="0"/>
                  </a:cubicBezTo>
                  <a:cubicBezTo>
                    <a:pt x="315" y="0"/>
                    <a:pt x="319" y="3"/>
                    <a:pt x="319" y="7"/>
                  </a:cubicBezTo>
                  <a:cubicBezTo>
                    <a:pt x="319" y="12"/>
                    <a:pt x="315" y="15"/>
                    <a:pt x="311" y="15"/>
                  </a:cubicBezTo>
                  <a:close/>
                  <a:moveTo>
                    <a:pt x="263" y="15"/>
                  </a:moveTo>
                  <a:cubicBezTo>
                    <a:pt x="248" y="15"/>
                    <a:pt x="248" y="15"/>
                    <a:pt x="248" y="15"/>
                  </a:cubicBezTo>
                  <a:cubicBezTo>
                    <a:pt x="244" y="15"/>
                    <a:pt x="240" y="12"/>
                    <a:pt x="240" y="7"/>
                  </a:cubicBezTo>
                  <a:cubicBezTo>
                    <a:pt x="240" y="3"/>
                    <a:pt x="244" y="0"/>
                    <a:pt x="248" y="0"/>
                  </a:cubicBezTo>
                  <a:cubicBezTo>
                    <a:pt x="263" y="0"/>
                    <a:pt x="263" y="0"/>
                    <a:pt x="263" y="0"/>
                  </a:cubicBezTo>
                  <a:cubicBezTo>
                    <a:pt x="267" y="0"/>
                    <a:pt x="270" y="3"/>
                    <a:pt x="270" y="7"/>
                  </a:cubicBezTo>
                  <a:cubicBezTo>
                    <a:pt x="270" y="12"/>
                    <a:pt x="267" y="15"/>
                    <a:pt x="263" y="15"/>
                  </a:cubicBezTo>
                  <a:close/>
                  <a:moveTo>
                    <a:pt x="215" y="15"/>
                  </a:moveTo>
                  <a:cubicBezTo>
                    <a:pt x="200" y="15"/>
                    <a:pt x="200" y="15"/>
                    <a:pt x="200" y="15"/>
                  </a:cubicBezTo>
                  <a:cubicBezTo>
                    <a:pt x="196" y="15"/>
                    <a:pt x="192" y="12"/>
                    <a:pt x="192" y="7"/>
                  </a:cubicBezTo>
                  <a:cubicBezTo>
                    <a:pt x="192" y="3"/>
                    <a:pt x="196" y="0"/>
                    <a:pt x="200" y="0"/>
                  </a:cubicBezTo>
                  <a:cubicBezTo>
                    <a:pt x="215" y="0"/>
                    <a:pt x="215" y="0"/>
                    <a:pt x="215" y="0"/>
                  </a:cubicBezTo>
                  <a:cubicBezTo>
                    <a:pt x="219" y="0"/>
                    <a:pt x="222" y="3"/>
                    <a:pt x="222" y="7"/>
                  </a:cubicBezTo>
                  <a:cubicBezTo>
                    <a:pt x="222" y="12"/>
                    <a:pt x="219" y="15"/>
                    <a:pt x="215" y="15"/>
                  </a:cubicBezTo>
                  <a:close/>
                  <a:moveTo>
                    <a:pt x="166" y="15"/>
                  </a:moveTo>
                  <a:cubicBezTo>
                    <a:pt x="152" y="15"/>
                    <a:pt x="152" y="15"/>
                    <a:pt x="152" y="15"/>
                  </a:cubicBezTo>
                  <a:cubicBezTo>
                    <a:pt x="147" y="15"/>
                    <a:pt x="144" y="12"/>
                    <a:pt x="144" y="7"/>
                  </a:cubicBezTo>
                  <a:cubicBezTo>
                    <a:pt x="144" y="3"/>
                    <a:pt x="147" y="0"/>
                    <a:pt x="152" y="0"/>
                  </a:cubicBezTo>
                  <a:cubicBezTo>
                    <a:pt x="166" y="0"/>
                    <a:pt x="166" y="0"/>
                    <a:pt x="166" y="0"/>
                  </a:cubicBezTo>
                  <a:cubicBezTo>
                    <a:pt x="171" y="0"/>
                    <a:pt x="174" y="3"/>
                    <a:pt x="174" y="7"/>
                  </a:cubicBezTo>
                  <a:cubicBezTo>
                    <a:pt x="174" y="12"/>
                    <a:pt x="171" y="15"/>
                    <a:pt x="166" y="15"/>
                  </a:cubicBezTo>
                  <a:close/>
                  <a:moveTo>
                    <a:pt x="118" y="15"/>
                  </a:moveTo>
                  <a:cubicBezTo>
                    <a:pt x="104" y="15"/>
                    <a:pt x="104" y="15"/>
                    <a:pt x="104" y="15"/>
                  </a:cubicBezTo>
                  <a:cubicBezTo>
                    <a:pt x="99" y="15"/>
                    <a:pt x="96" y="12"/>
                    <a:pt x="96" y="7"/>
                  </a:cubicBezTo>
                  <a:cubicBezTo>
                    <a:pt x="96" y="3"/>
                    <a:pt x="99" y="0"/>
                    <a:pt x="104" y="0"/>
                  </a:cubicBezTo>
                  <a:cubicBezTo>
                    <a:pt x="118" y="0"/>
                    <a:pt x="118" y="0"/>
                    <a:pt x="118" y="0"/>
                  </a:cubicBezTo>
                  <a:cubicBezTo>
                    <a:pt x="123" y="0"/>
                    <a:pt x="126" y="3"/>
                    <a:pt x="126" y="7"/>
                  </a:cubicBezTo>
                  <a:cubicBezTo>
                    <a:pt x="126" y="12"/>
                    <a:pt x="123" y="15"/>
                    <a:pt x="118" y="15"/>
                  </a:cubicBezTo>
                  <a:close/>
                  <a:moveTo>
                    <a:pt x="70" y="15"/>
                  </a:moveTo>
                  <a:cubicBezTo>
                    <a:pt x="55" y="15"/>
                    <a:pt x="55" y="15"/>
                    <a:pt x="55" y="15"/>
                  </a:cubicBezTo>
                  <a:cubicBezTo>
                    <a:pt x="51" y="15"/>
                    <a:pt x="48" y="12"/>
                    <a:pt x="48" y="7"/>
                  </a:cubicBezTo>
                  <a:cubicBezTo>
                    <a:pt x="48" y="3"/>
                    <a:pt x="51" y="0"/>
                    <a:pt x="55" y="0"/>
                  </a:cubicBezTo>
                  <a:cubicBezTo>
                    <a:pt x="70" y="0"/>
                    <a:pt x="70" y="0"/>
                    <a:pt x="70" y="0"/>
                  </a:cubicBezTo>
                  <a:cubicBezTo>
                    <a:pt x="75" y="0"/>
                    <a:pt x="78" y="3"/>
                    <a:pt x="78" y="7"/>
                  </a:cubicBezTo>
                  <a:cubicBezTo>
                    <a:pt x="78" y="12"/>
                    <a:pt x="75" y="15"/>
                    <a:pt x="70" y="15"/>
                  </a:cubicBezTo>
                  <a:close/>
                  <a:moveTo>
                    <a:pt x="22" y="15"/>
                  </a:moveTo>
                  <a:cubicBezTo>
                    <a:pt x="7" y="15"/>
                    <a:pt x="7" y="15"/>
                    <a:pt x="7" y="15"/>
                  </a:cubicBezTo>
                  <a:cubicBezTo>
                    <a:pt x="3" y="15"/>
                    <a:pt x="0" y="12"/>
                    <a:pt x="0" y="7"/>
                  </a:cubicBezTo>
                  <a:cubicBezTo>
                    <a:pt x="0" y="3"/>
                    <a:pt x="3" y="0"/>
                    <a:pt x="7" y="0"/>
                  </a:cubicBezTo>
                  <a:cubicBezTo>
                    <a:pt x="22" y="0"/>
                    <a:pt x="22" y="0"/>
                    <a:pt x="22" y="0"/>
                  </a:cubicBezTo>
                  <a:cubicBezTo>
                    <a:pt x="26" y="0"/>
                    <a:pt x="30" y="3"/>
                    <a:pt x="30" y="7"/>
                  </a:cubicBezTo>
                  <a:cubicBezTo>
                    <a:pt x="30" y="12"/>
                    <a:pt x="26" y="15"/>
                    <a:pt x="22"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8" name="Freeform 299">
              <a:extLst>
                <a:ext uri="{FF2B5EF4-FFF2-40B4-BE49-F238E27FC236}">
                  <a16:creationId xmlns:a16="http://schemas.microsoft.com/office/drawing/2014/main" id="{C22A4A95-5FAA-DD4E-95CA-960D55AC0A91}"/>
                </a:ext>
              </a:extLst>
            </p:cNvPr>
            <p:cNvSpPr>
              <a:spLocks/>
            </p:cNvSpPr>
            <p:nvPr/>
          </p:nvSpPr>
          <p:spPr bwMode="auto">
            <a:xfrm>
              <a:off x="8008938" y="5043518"/>
              <a:ext cx="49213" cy="49213"/>
            </a:xfrm>
            <a:custGeom>
              <a:avLst/>
              <a:gdLst>
                <a:gd name="T0" fmla="*/ 23 w 23"/>
                <a:gd name="T1" fmla="*/ 23 h 23"/>
                <a:gd name="T2" fmla="*/ 7 w 23"/>
                <a:gd name="T3" fmla="*/ 23 h 23"/>
                <a:gd name="T4" fmla="*/ 0 w 23"/>
                <a:gd name="T5" fmla="*/ 15 h 23"/>
                <a:gd name="T6" fmla="*/ 7 w 23"/>
                <a:gd name="T7" fmla="*/ 8 h 23"/>
                <a:gd name="T8" fmla="*/ 15 w 23"/>
                <a:gd name="T9" fmla="*/ 0 h 23"/>
                <a:gd name="T10" fmla="*/ 23 w 23"/>
                <a:gd name="T11" fmla="*/ 8 h 23"/>
                <a:gd name="T12" fmla="*/ 23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23" y="23"/>
                  </a:moveTo>
                  <a:cubicBezTo>
                    <a:pt x="7" y="23"/>
                    <a:pt x="7" y="23"/>
                    <a:pt x="7" y="23"/>
                  </a:cubicBezTo>
                  <a:cubicBezTo>
                    <a:pt x="3" y="23"/>
                    <a:pt x="0" y="20"/>
                    <a:pt x="0" y="15"/>
                  </a:cubicBezTo>
                  <a:cubicBezTo>
                    <a:pt x="0" y="11"/>
                    <a:pt x="3" y="8"/>
                    <a:pt x="7" y="8"/>
                  </a:cubicBezTo>
                  <a:cubicBezTo>
                    <a:pt x="7" y="3"/>
                    <a:pt x="11" y="0"/>
                    <a:pt x="15" y="0"/>
                  </a:cubicBezTo>
                  <a:cubicBezTo>
                    <a:pt x="19" y="0"/>
                    <a:pt x="23" y="3"/>
                    <a:pt x="23" y="8"/>
                  </a:cubicBezTo>
                  <a:lnTo>
                    <a:pt x="23"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 name="Freeform 300">
              <a:extLst>
                <a:ext uri="{FF2B5EF4-FFF2-40B4-BE49-F238E27FC236}">
                  <a16:creationId xmlns:a16="http://schemas.microsoft.com/office/drawing/2014/main" id="{51410306-86D1-B940-A488-E0B6A8039EA7}"/>
                </a:ext>
              </a:extLst>
            </p:cNvPr>
            <p:cNvSpPr>
              <a:spLocks noEditPoints="1"/>
            </p:cNvSpPr>
            <p:nvPr/>
          </p:nvSpPr>
          <p:spPr bwMode="auto">
            <a:xfrm>
              <a:off x="8024813" y="4141813"/>
              <a:ext cx="33338" cy="865193"/>
            </a:xfrm>
            <a:custGeom>
              <a:avLst/>
              <a:gdLst>
                <a:gd name="T0" fmla="*/ 8 w 16"/>
                <a:gd name="T1" fmla="*/ 415 h 415"/>
                <a:gd name="T2" fmla="*/ 0 w 16"/>
                <a:gd name="T3" fmla="*/ 407 h 415"/>
                <a:gd name="T4" fmla="*/ 0 w 16"/>
                <a:gd name="T5" fmla="*/ 393 h 415"/>
                <a:gd name="T6" fmla="*/ 8 w 16"/>
                <a:gd name="T7" fmla="*/ 385 h 415"/>
                <a:gd name="T8" fmla="*/ 16 w 16"/>
                <a:gd name="T9" fmla="*/ 393 h 415"/>
                <a:gd name="T10" fmla="*/ 16 w 16"/>
                <a:gd name="T11" fmla="*/ 407 h 415"/>
                <a:gd name="T12" fmla="*/ 8 w 16"/>
                <a:gd name="T13" fmla="*/ 415 h 415"/>
                <a:gd name="T14" fmla="*/ 8 w 16"/>
                <a:gd name="T15" fmla="*/ 367 h 415"/>
                <a:gd name="T16" fmla="*/ 0 w 16"/>
                <a:gd name="T17" fmla="*/ 359 h 415"/>
                <a:gd name="T18" fmla="*/ 0 w 16"/>
                <a:gd name="T19" fmla="*/ 344 h 415"/>
                <a:gd name="T20" fmla="*/ 8 w 16"/>
                <a:gd name="T21" fmla="*/ 337 h 415"/>
                <a:gd name="T22" fmla="*/ 16 w 16"/>
                <a:gd name="T23" fmla="*/ 344 h 415"/>
                <a:gd name="T24" fmla="*/ 16 w 16"/>
                <a:gd name="T25" fmla="*/ 359 h 415"/>
                <a:gd name="T26" fmla="*/ 8 w 16"/>
                <a:gd name="T27" fmla="*/ 367 h 415"/>
                <a:gd name="T28" fmla="*/ 8 w 16"/>
                <a:gd name="T29" fmla="*/ 319 h 415"/>
                <a:gd name="T30" fmla="*/ 0 w 16"/>
                <a:gd name="T31" fmla="*/ 311 h 415"/>
                <a:gd name="T32" fmla="*/ 0 w 16"/>
                <a:gd name="T33" fmla="*/ 296 h 415"/>
                <a:gd name="T34" fmla="*/ 8 w 16"/>
                <a:gd name="T35" fmla="*/ 289 h 415"/>
                <a:gd name="T36" fmla="*/ 16 w 16"/>
                <a:gd name="T37" fmla="*/ 296 h 415"/>
                <a:gd name="T38" fmla="*/ 16 w 16"/>
                <a:gd name="T39" fmla="*/ 311 h 415"/>
                <a:gd name="T40" fmla="*/ 8 w 16"/>
                <a:gd name="T41" fmla="*/ 319 h 415"/>
                <a:gd name="T42" fmla="*/ 8 w 16"/>
                <a:gd name="T43" fmla="*/ 271 h 415"/>
                <a:gd name="T44" fmla="*/ 0 w 16"/>
                <a:gd name="T45" fmla="*/ 263 h 415"/>
                <a:gd name="T46" fmla="*/ 0 w 16"/>
                <a:gd name="T47" fmla="*/ 248 h 415"/>
                <a:gd name="T48" fmla="*/ 8 w 16"/>
                <a:gd name="T49" fmla="*/ 240 h 415"/>
                <a:gd name="T50" fmla="*/ 16 w 16"/>
                <a:gd name="T51" fmla="*/ 248 h 415"/>
                <a:gd name="T52" fmla="*/ 16 w 16"/>
                <a:gd name="T53" fmla="*/ 263 h 415"/>
                <a:gd name="T54" fmla="*/ 8 w 16"/>
                <a:gd name="T55" fmla="*/ 271 h 415"/>
                <a:gd name="T56" fmla="*/ 8 w 16"/>
                <a:gd name="T57" fmla="*/ 223 h 415"/>
                <a:gd name="T58" fmla="*/ 0 w 16"/>
                <a:gd name="T59" fmla="*/ 215 h 415"/>
                <a:gd name="T60" fmla="*/ 0 w 16"/>
                <a:gd name="T61" fmla="*/ 200 h 415"/>
                <a:gd name="T62" fmla="*/ 8 w 16"/>
                <a:gd name="T63" fmla="*/ 192 h 415"/>
                <a:gd name="T64" fmla="*/ 16 w 16"/>
                <a:gd name="T65" fmla="*/ 200 h 415"/>
                <a:gd name="T66" fmla="*/ 16 w 16"/>
                <a:gd name="T67" fmla="*/ 215 h 415"/>
                <a:gd name="T68" fmla="*/ 8 w 16"/>
                <a:gd name="T69" fmla="*/ 223 h 415"/>
                <a:gd name="T70" fmla="*/ 8 w 16"/>
                <a:gd name="T71" fmla="*/ 175 h 415"/>
                <a:gd name="T72" fmla="*/ 0 w 16"/>
                <a:gd name="T73" fmla="*/ 167 h 415"/>
                <a:gd name="T74" fmla="*/ 0 w 16"/>
                <a:gd name="T75" fmla="*/ 152 h 415"/>
                <a:gd name="T76" fmla="*/ 8 w 16"/>
                <a:gd name="T77" fmla="*/ 144 h 415"/>
                <a:gd name="T78" fmla="*/ 16 w 16"/>
                <a:gd name="T79" fmla="*/ 152 h 415"/>
                <a:gd name="T80" fmla="*/ 16 w 16"/>
                <a:gd name="T81" fmla="*/ 167 h 415"/>
                <a:gd name="T82" fmla="*/ 8 w 16"/>
                <a:gd name="T83" fmla="*/ 175 h 415"/>
                <a:gd name="T84" fmla="*/ 8 w 16"/>
                <a:gd name="T85" fmla="*/ 126 h 415"/>
                <a:gd name="T86" fmla="*/ 0 w 16"/>
                <a:gd name="T87" fmla="*/ 119 h 415"/>
                <a:gd name="T88" fmla="*/ 0 w 16"/>
                <a:gd name="T89" fmla="*/ 104 h 415"/>
                <a:gd name="T90" fmla="*/ 8 w 16"/>
                <a:gd name="T91" fmla="*/ 96 h 415"/>
                <a:gd name="T92" fmla="*/ 16 w 16"/>
                <a:gd name="T93" fmla="*/ 104 h 415"/>
                <a:gd name="T94" fmla="*/ 16 w 16"/>
                <a:gd name="T95" fmla="*/ 119 h 415"/>
                <a:gd name="T96" fmla="*/ 8 w 16"/>
                <a:gd name="T97" fmla="*/ 126 h 415"/>
                <a:gd name="T98" fmla="*/ 8 w 16"/>
                <a:gd name="T99" fmla="*/ 78 h 415"/>
                <a:gd name="T100" fmla="*/ 0 w 16"/>
                <a:gd name="T101" fmla="*/ 71 h 415"/>
                <a:gd name="T102" fmla="*/ 0 w 16"/>
                <a:gd name="T103" fmla="*/ 56 h 415"/>
                <a:gd name="T104" fmla="*/ 8 w 16"/>
                <a:gd name="T105" fmla="*/ 48 h 415"/>
                <a:gd name="T106" fmla="*/ 16 w 16"/>
                <a:gd name="T107" fmla="*/ 56 h 415"/>
                <a:gd name="T108" fmla="*/ 16 w 16"/>
                <a:gd name="T109" fmla="*/ 71 h 415"/>
                <a:gd name="T110" fmla="*/ 8 w 16"/>
                <a:gd name="T111" fmla="*/ 78 h 415"/>
                <a:gd name="T112" fmla="*/ 8 w 16"/>
                <a:gd name="T113" fmla="*/ 30 h 415"/>
                <a:gd name="T114" fmla="*/ 0 w 16"/>
                <a:gd name="T115" fmla="*/ 22 h 415"/>
                <a:gd name="T116" fmla="*/ 0 w 16"/>
                <a:gd name="T117" fmla="*/ 8 h 415"/>
                <a:gd name="T118" fmla="*/ 8 w 16"/>
                <a:gd name="T119" fmla="*/ 0 h 415"/>
                <a:gd name="T120" fmla="*/ 16 w 16"/>
                <a:gd name="T121" fmla="*/ 8 h 415"/>
                <a:gd name="T122" fmla="*/ 16 w 16"/>
                <a:gd name="T123" fmla="*/ 22 h 415"/>
                <a:gd name="T124" fmla="*/ 8 w 16"/>
                <a:gd name="T125" fmla="*/ 3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 h="415">
                  <a:moveTo>
                    <a:pt x="8" y="415"/>
                  </a:moveTo>
                  <a:cubicBezTo>
                    <a:pt x="4" y="415"/>
                    <a:pt x="0" y="412"/>
                    <a:pt x="0" y="407"/>
                  </a:cubicBezTo>
                  <a:cubicBezTo>
                    <a:pt x="0" y="393"/>
                    <a:pt x="0" y="393"/>
                    <a:pt x="0" y="393"/>
                  </a:cubicBezTo>
                  <a:cubicBezTo>
                    <a:pt x="0" y="388"/>
                    <a:pt x="4" y="385"/>
                    <a:pt x="8" y="385"/>
                  </a:cubicBezTo>
                  <a:cubicBezTo>
                    <a:pt x="12" y="385"/>
                    <a:pt x="16" y="388"/>
                    <a:pt x="16" y="393"/>
                  </a:cubicBezTo>
                  <a:cubicBezTo>
                    <a:pt x="16" y="407"/>
                    <a:pt x="16" y="407"/>
                    <a:pt x="16" y="407"/>
                  </a:cubicBezTo>
                  <a:cubicBezTo>
                    <a:pt x="16" y="412"/>
                    <a:pt x="12" y="415"/>
                    <a:pt x="8" y="415"/>
                  </a:cubicBezTo>
                  <a:close/>
                  <a:moveTo>
                    <a:pt x="8" y="367"/>
                  </a:moveTo>
                  <a:cubicBezTo>
                    <a:pt x="4" y="367"/>
                    <a:pt x="0" y="364"/>
                    <a:pt x="0" y="359"/>
                  </a:cubicBezTo>
                  <a:cubicBezTo>
                    <a:pt x="0" y="344"/>
                    <a:pt x="0" y="344"/>
                    <a:pt x="0" y="344"/>
                  </a:cubicBezTo>
                  <a:cubicBezTo>
                    <a:pt x="0" y="340"/>
                    <a:pt x="4" y="337"/>
                    <a:pt x="8" y="337"/>
                  </a:cubicBezTo>
                  <a:cubicBezTo>
                    <a:pt x="12" y="337"/>
                    <a:pt x="16" y="340"/>
                    <a:pt x="16" y="344"/>
                  </a:cubicBezTo>
                  <a:cubicBezTo>
                    <a:pt x="16" y="359"/>
                    <a:pt x="16" y="359"/>
                    <a:pt x="16" y="359"/>
                  </a:cubicBezTo>
                  <a:cubicBezTo>
                    <a:pt x="16" y="364"/>
                    <a:pt x="12" y="367"/>
                    <a:pt x="8" y="367"/>
                  </a:cubicBezTo>
                  <a:close/>
                  <a:moveTo>
                    <a:pt x="8" y="319"/>
                  </a:moveTo>
                  <a:cubicBezTo>
                    <a:pt x="4" y="319"/>
                    <a:pt x="0" y="315"/>
                    <a:pt x="0" y="311"/>
                  </a:cubicBezTo>
                  <a:cubicBezTo>
                    <a:pt x="0" y="296"/>
                    <a:pt x="0" y="296"/>
                    <a:pt x="0" y="296"/>
                  </a:cubicBezTo>
                  <a:cubicBezTo>
                    <a:pt x="0" y="292"/>
                    <a:pt x="4" y="289"/>
                    <a:pt x="8" y="289"/>
                  </a:cubicBezTo>
                  <a:cubicBezTo>
                    <a:pt x="12" y="289"/>
                    <a:pt x="16" y="292"/>
                    <a:pt x="16" y="296"/>
                  </a:cubicBezTo>
                  <a:cubicBezTo>
                    <a:pt x="16" y="311"/>
                    <a:pt x="16" y="311"/>
                    <a:pt x="16" y="311"/>
                  </a:cubicBezTo>
                  <a:cubicBezTo>
                    <a:pt x="16" y="315"/>
                    <a:pt x="12" y="319"/>
                    <a:pt x="8" y="319"/>
                  </a:cubicBezTo>
                  <a:close/>
                  <a:moveTo>
                    <a:pt x="8" y="271"/>
                  </a:moveTo>
                  <a:cubicBezTo>
                    <a:pt x="4" y="271"/>
                    <a:pt x="0" y="267"/>
                    <a:pt x="0" y="263"/>
                  </a:cubicBezTo>
                  <a:cubicBezTo>
                    <a:pt x="0" y="248"/>
                    <a:pt x="0" y="248"/>
                    <a:pt x="0" y="248"/>
                  </a:cubicBezTo>
                  <a:cubicBezTo>
                    <a:pt x="0" y="244"/>
                    <a:pt x="4" y="240"/>
                    <a:pt x="8" y="240"/>
                  </a:cubicBezTo>
                  <a:cubicBezTo>
                    <a:pt x="12" y="240"/>
                    <a:pt x="16" y="244"/>
                    <a:pt x="16" y="248"/>
                  </a:cubicBezTo>
                  <a:cubicBezTo>
                    <a:pt x="16" y="263"/>
                    <a:pt x="16" y="263"/>
                    <a:pt x="16" y="263"/>
                  </a:cubicBezTo>
                  <a:cubicBezTo>
                    <a:pt x="16" y="267"/>
                    <a:pt x="12" y="271"/>
                    <a:pt x="8" y="271"/>
                  </a:cubicBezTo>
                  <a:close/>
                  <a:moveTo>
                    <a:pt x="8" y="223"/>
                  </a:moveTo>
                  <a:cubicBezTo>
                    <a:pt x="4" y="223"/>
                    <a:pt x="0" y="219"/>
                    <a:pt x="0" y="215"/>
                  </a:cubicBezTo>
                  <a:cubicBezTo>
                    <a:pt x="0" y="200"/>
                    <a:pt x="0" y="200"/>
                    <a:pt x="0" y="200"/>
                  </a:cubicBezTo>
                  <a:cubicBezTo>
                    <a:pt x="0" y="196"/>
                    <a:pt x="4" y="192"/>
                    <a:pt x="8" y="192"/>
                  </a:cubicBezTo>
                  <a:cubicBezTo>
                    <a:pt x="12" y="192"/>
                    <a:pt x="16" y="196"/>
                    <a:pt x="16" y="200"/>
                  </a:cubicBezTo>
                  <a:cubicBezTo>
                    <a:pt x="16" y="215"/>
                    <a:pt x="16" y="215"/>
                    <a:pt x="16" y="215"/>
                  </a:cubicBezTo>
                  <a:cubicBezTo>
                    <a:pt x="16" y="219"/>
                    <a:pt x="12" y="223"/>
                    <a:pt x="8" y="223"/>
                  </a:cubicBezTo>
                  <a:close/>
                  <a:moveTo>
                    <a:pt x="8" y="175"/>
                  </a:moveTo>
                  <a:cubicBezTo>
                    <a:pt x="4" y="175"/>
                    <a:pt x="0" y="171"/>
                    <a:pt x="0" y="167"/>
                  </a:cubicBezTo>
                  <a:cubicBezTo>
                    <a:pt x="0" y="152"/>
                    <a:pt x="0" y="152"/>
                    <a:pt x="0" y="152"/>
                  </a:cubicBezTo>
                  <a:cubicBezTo>
                    <a:pt x="0" y="148"/>
                    <a:pt x="4" y="144"/>
                    <a:pt x="8" y="144"/>
                  </a:cubicBezTo>
                  <a:cubicBezTo>
                    <a:pt x="12" y="144"/>
                    <a:pt x="16" y="148"/>
                    <a:pt x="16" y="152"/>
                  </a:cubicBezTo>
                  <a:cubicBezTo>
                    <a:pt x="16" y="167"/>
                    <a:pt x="16" y="167"/>
                    <a:pt x="16" y="167"/>
                  </a:cubicBezTo>
                  <a:cubicBezTo>
                    <a:pt x="16" y="171"/>
                    <a:pt x="12" y="175"/>
                    <a:pt x="8" y="175"/>
                  </a:cubicBezTo>
                  <a:close/>
                  <a:moveTo>
                    <a:pt x="8" y="126"/>
                  </a:moveTo>
                  <a:cubicBezTo>
                    <a:pt x="4" y="126"/>
                    <a:pt x="0" y="123"/>
                    <a:pt x="0" y="119"/>
                  </a:cubicBezTo>
                  <a:cubicBezTo>
                    <a:pt x="0" y="104"/>
                    <a:pt x="0" y="104"/>
                    <a:pt x="0" y="104"/>
                  </a:cubicBezTo>
                  <a:cubicBezTo>
                    <a:pt x="0" y="100"/>
                    <a:pt x="4" y="96"/>
                    <a:pt x="8" y="96"/>
                  </a:cubicBezTo>
                  <a:cubicBezTo>
                    <a:pt x="12" y="96"/>
                    <a:pt x="16" y="100"/>
                    <a:pt x="16" y="104"/>
                  </a:cubicBezTo>
                  <a:cubicBezTo>
                    <a:pt x="16" y="119"/>
                    <a:pt x="16" y="119"/>
                    <a:pt x="16" y="119"/>
                  </a:cubicBezTo>
                  <a:cubicBezTo>
                    <a:pt x="16" y="123"/>
                    <a:pt x="12" y="126"/>
                    <a:pt x="8" y="126"/>
                  </a:cubicBezTo>
                  <a:close/>
                  <a:moveTo>
                    <a:pt x="8" y="78"/>
                  </a:moveTo>
                  <a:cubicBezTo>
                    <a:pt x="4" y="78"/>
                    <a:pt x="0" y="75"/>
                    <a:pt x="0" y="71"/>
                  </a:cubicBezTo>
                  <a:cubicBezTo>
                    <a:pt x="0" y="56"/>
                    <a:pt x="0" y="56"/>
                    <a:pt x="0" y="56"/>
                  </a:cubicBezTo>
                  <a:cubicBezTo>
                    <a:pt x="0" y="51"/>
                    <a:pt x="4" y="48"/>
                    <a:pt x="8" y="48"/>
                  </a:cubicBezTo>
                  <a:cubicBezTo>
                    <a:pt x="12" y="48"/>
                    <a:pt x="16" y="51"/>
                    <a:pt x="16" y="56"/>
                  </a:cubicBezTo>
                  <a:cubicBezTo>
                    <a:pt x="16" y="71"/>
                    <a:pt x="16" y="71"/>
                    <a:pt x="16" y="71"/>
                  </a:cubicBezTo>
                  <a:cubicBezTo>
                    <a:pt x="16" y="75"/>
                    <a:pt x="12" y="78"/>
                    <a:pt x="8" y="78"/>
                  </a:cubicBezTo>
                  <a:close/>
                  <a:moveTo>
                    <a:pt x="8" y="30"/>
                  </a:moveTo>
                  <a:cubicBezTo>
                    <a:pt x="4" y="30"/>
                    <a:pt x="0" y="27"/>
                    <a:pt x="0" y="22"/>
                  </a:cubicBezTo>
                  <a:cubicBezTo>
                    <a:pt x="0" y="8"/>
                    <a:pt x="0" y="8"/>
                    <a:pt x="0" y="8"/>
                  </a:cubicBezTo>
                  <a:cubicBezTo>
                    <a:pt x="0" y="3"/>
                    <a:pt x="4" y="0"/>
                    <a:pt x="8" y="0"/>
                  </a:cubicBezTo>
                  <a:cubicBezTo>
                    <a:pt x="12" y="0"/>
                    <a:pt x="16" y="3"/>
                    <a:pt x="16" y="8"/>
                  </a:cubicBezTo>
                  <a:cubicBezTo>
                    <a:pt x="16" y="22"/>
                    <a:pt x="16" y="22"/>
                    <a:pt x="16" y="22"/>
                  </a:cubicBezTo>
                  <a:cubicBezTo>
                    <a:pt x="16" y="27"/>
                    <a:pt x="12" y="30"/>
                    <a:pt x="8"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0" name="Freeform 301">
              <a:extLst>
                <a:ext uri="{FF2B5EF4-FFF2-40B4-BE49-F238E27FC236}">
                  <a16:creationId xmlns:a16="http://schemas.microsoft.com/office/drawing/2014/main" id="{3624255D-AD44-3347-AF64-E178DA52EB06}"/>
                </a:ext>
              </a:extLst>
            </p:cNvPr>
            <p:cNvSpPr>
              <a:spLocks/>
            </p:cNvSpPr>
            <p:nvPr/>
          </p:nvSpPr>
          <p:spPr bwMode="auto">
            <a:xfrm>
              <a:off x="8008938" y="4057675"/>
              <a:ext cx="49213" cy="47625"/>
            </a:xfrm>
            <a:custGeom>
              <a:avLst/>
              <a:gdLst>
                <a:gd name="T0" fmla="*/ 15 w 23"/>
                <a:gd name="T1" fmla="*/ 23 h 23"/>
                <a:gd name="T2" fmla="*/ 7 w 23"/>
                <a:gd name="T3" fmla="*/ 15 h 23"/>
                <a:gd name="T4" fmla="*/ 0 w 23"/>
                <a:gd name="T5" fmla="*/ 8 h 23"/>
                <a:gd name="T6" fmla="*/ 7 w 23"/>
                <a:gd name="T7" fmla="*/ 0 h 23"/>
                <a:gd name="T8" fmla="*/ 23 w 23"/>
                <a:gd name="T9" fmla="*/ 0 h 23"/>
                <a:gd name="T10" fmla="*/ 23 w 23"/>
                <a:gd name="T11" fmla="*/ 15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11" y="23"/>
                    <a:pt x="7" y="20"/>
                    <a:pt x="7" y="15"/>
                  </a:cubicBezTo>
                  <a:cubicBezTo>
                    <a:pt x="3" y="15"/>
                    <a:pt x="0" y="12"/>
                    <a:pt x="0" y="8"/>
                  </a:cubicBezTo>
                  <a:cubicBezTo>
                    <a:pt x="0" y="3"/>
                    <a:pt x="3" y="0"/>
                    <a:pt x="7" y="0"/>
                  </a:cubicBezTo>
                  <a:cubicBezTo>
                    <a:pt x="23" y="0"/>
                    <a:pt x="23" y="0"/>
                    <a:pt x="23" y="0"/>
                  </a:cubicBezTo>
                  <a:cubicBezTo>
                    <a:pt x="23" y="15"/>
                    <a:pt x="23" y="15"/>
                    <a:pt x="23" y="15"/>
                  </a:cubicBezTo>
                  <a:cubicBezTo>
                    <a:pt x="23" y="20"/>
                    <a:pt x="19" y="23"/>
                    <a:pt x="15"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1" name="Freeform 302">
              <a:extLst>
                <a:ext uri="{FF2B5EF4-FFF2-40B4-BE49-F238E27FC236}">
                  <a16:creationId xmlns:a16="http://schemas.microsoft.com/office/drawing/2014/main" id="{91AEC944-9CB4-794F-B137-129046AEFB7A}"/>
                </a:ext>
              </a:extLst>
            </p:cNvPr>
            <p:cNvSpPr>
              <a:spLocks noEditPoints="1"/>
            </p:cNvSpPr>
            <p:nvPr/>
          </p:nvSpPr>
          <p:spPr bwMode="auto">
            <a:xfrm>
              <a:off x="7267575" y="4057675"/>
              <a:ext cx="700088" cy="30163"/>
            </a:xfrm>
            <a:custGeom>
              <a:avLst/>
              <a:gdLst>
                <a:gd name="T0" fmla="*/ 328 w 336"/>
                <a:gd name="T1" fmla="*/ 15 h 15"/>
                <a:gd name="T2" fmla="*/ 313 w 336"/>
                <a:gd name="T3" fmla="*/ 15 h 15"/>
                <a:gd name="T4" fmla="*/ 305 w 336"/>
                <a:gd name="T5" fmla="*/ 8 h 15"/>
                <a:gd name="T6" fmla="*/ 313 w 336"/>
                <a:gd name="T7" fmla="*/ 0 h 15"/>
                <a:gd name="T8" fmla="*/ 328 w 336"/>
                <a:gd name="T9" fmla="*/ 0 h 15"/>
                <a:gd name="T10" fmla="*/ 336 w 336"/>
                <a:gd name="T11" fmla="*/ 8 h 15"/>
                <a:gd name="T12" fmla="*/ 328 w 336"/>
                <a:gd name="T13" fmla="*/ 15 h 15"/>
                <a:gd name="T14" fmla="*/ 277 w 336"/>
                <a:gd name="T15" fmla="*/ 15 h 15"/>
                <a:gd name="T16" fmla="*/ 262 w 336"/>
                <a:gd name="T17" fmla="*/ 15 h 15"/>
                <a:gd name="T18" fmla="*/ 254 w 336"/>
                <a:gd name="T19" fmla="*/ 8 h 15"/>
                <a:gd name="T20" fmla="*/ 262 w 336"/>
                <a:gd name="T21" fmla="*/ 0 h 15"/>
                <a:gd name="T22" fmla="*/ 277 w 336"/>
                <a:gd name="T23" fmla="*/ 0 h 15"/>
                <a:gd name="T24" fmla="*/ 285 w 336"/>
                <a:gd name="T25" fmla="*/ 8 h 15"/>
                <a:gd name="T26" fmla="*/ 277 w 336"/>
                <a:gd name="T27" fmla="*/ 15 h 15"/>
                <a:gd name="T28" fmla="*/ 227 w 336"/>
                <a:gd name="T29" fmla="*/ 15 h 15"/>
                <a:gd name="T30" fmla="*/ 211 w 336"/>
                <a:gd name="T31" fmla="*/ 15 h 15"/>
                <a:gd name="T32" fmla="*/ 203 w 336"/>
                <a:gd name="T33" fmla="*/ 8 h 15"/>
                <a:gd name="T34" fmla="*/ 211 w 336"/>
                <a:gd name="T35" fmla="*/ 0 h 15"/>
                <a:gd name="T36" fmla="*/ 227 w 336"/>
                <a:gd name="T37" fmla="*/ 0 h 15"/>
                <a:gd name="T38" fmla="*/ 234 w 336"/>
                <a:gd name="T39" fmla="*/ 8 h 15"/>
                <a:gd name="T40" fmla="*/ 227 w 336"/>
                <a:gd name="T41" fmla="*/ 15 h 15"/>
                <a:gd name="T42" fmla="*/ 176 w 336"/>
                <a:gd name="T43" fmla="*/ 15 h 15"/>
                <a:gd name="T44" fmla="*/ 160 w 336"/>
                <a:gd name="T45" fmla="*/ 15 h 15"/>
                <a:gd name="T46" fmla="*/ 152 w 336"/>
                <a:gd name="T47" fmla="*/ 8 h 15"/>
                <a:gd name="T48" fmla="*/ 160 w 336"/>
                <a:gd name="T49" fmla="*/ 0 h 15"/>
                <a:gd name="T50" fmla="*/ 176 w 336"/>
                <a:gd name="T51" fmla="*/ 0 h 15"/>
                <a:gd name="T52" fmla="*/ 184 w 336"/>
                <a:gd name="T53" fmla="*/ 8 h 15"/>
                <a:gd name="T54" fmla="*/ 176 w 336"/>
                <a:gd name="T55" fmla="*/ 15 h 15"/>
                <a:gd name="T56" fmla="*/ 125 w 336"/>
                <a:gd name="T57" fmla="*/ 15 h 15"/>
                <a:gd name="T58" fmla="*/ 109 w 336"/>
                <a:gd name="T59" fmla="*/ 15 h 15"/>
                <a:gd name="T60" fmla="*/ 102 w 336"/>
                <a:gd name="T61" fmla="*/ 8 h 15"/>
                <a:gd name="T62" fmla="*/ 109 w 336"/>
                <a:gd name="T63" fmla="*/ 0 h 15"/>
                <a:gd name="T64" fmla="*/ 125 w 336"/>
                <a:gd name="T65" fmla="*/ 0 h 15"/>
                <a:gd name="T66" fmla="*/ 133 w 336"/>
                <a:gd name="T67" fmla="*/ 8 h 15"/>
                <a:gd name="T68" fmla="*/ 125 w 336"/>
                <a:gd name="T69" fmla="*/ 15 h 15"/>
                <a:gd name="T70" fmla="*/ 74 w 336"/>
                <a:gd name="T71" fmla="*/ 15 h 15"/>
                <a:gd name="T72" fmla="*/ 58 w 336"/>
                <a:gd name="T73" fmla="*/ 15 h 15"/>
                <a:gd name="T74" fmla="*/ 51 w 336"/>
                <a:gd name="T75" fmla="*/ 8 h 15"/>
                <a:gd name="T76" fmla="*/ 58 w 336"/>
                <a:gd name="T77" fmla="*/ 0 h 15"/>
                <a:gd name="T78" fmla="*/ 74 w 336"/>
                <a:gd name="T79" fmla="*/ 0 h 15"/>
                <a:gd name="T80" fmla="*/ 82 w 336"/>
                <a:gd name="T81" fmla="*/ 8 h 15"/>
                <a:gd name="T82" fmla="*/ 74 w 336"/>
                <a:gd name="T83" fmla="*/ 15 h 15"/>
                <a:gd name="T84" fmla="*/ 23 w 336"/>
                <a:gd name="T85" fmla="*/ 15 h 15"/>
                <a:gd name="T86" fmla="*/ 8 w 336"/>
                <a:gd name="T87" fmla="*/ 15 h 15"/>
                <a:gd name="T88" fmla="*/ 0 w 336"/>
                <a:gd name="T89" fmla="*/ 8 h 15"/>
                <a:gd name="T90" fmla="*/ 8 w 336"/>
                <a:gd name="T91" fmla="*/ 0 h 15"/>
                <a:gd name="T92" fmla="*/ 23 w 336"/>
                <a:gd name="T93" fmla="*/ 0 h 15"/>
                <a:gd name="T94" fmla="*/ 31 w 336"/>
                <a:gd name="T95" fmla="*/ 8 h 15"/>
                <a:gd name="T96" fmla="*/ 23 w 336"/>
                <a:gd name="T9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6" h="15">
                  <a:moveTo>
                    <a:pt x="328" y="15"/>
                  </a:moveTo>
                  <a:cubicBezTo>
                    <a:pt x="313" y="15"/>
                    <a:pt x="313" y="15"/>
                    <a:pt x="313" y="15"/>
                  </a:cubicBezTo>
                  <a:cubicBezTo>
                    <a:pt x="308" y="15"/>
                    <a:pt x="305" y="12"/>
                    <a:pt x="305" y="8"/>
                  </a:cubicBezTo>
                  <a:cubicBezTo>
                    <a:pt x="305" y="3"/>
                    <a:pt x="308" y="0"/>
                    <a:pt x="313" y="0"/>
                  </a:cubicBezTo>
                  <a:cubicBezTo>
                    <a:pt x="328" y="0"/>
                    <a:pt x="328" y="0"/>
                    <a:pt x="328" y="0"/>
                  </a:cubicBezTo>
                  <a:cubicBezTo>
                    <a:pt x="333" y="0"/>
                    <a:pt x="336" y="3"/>
                    <a:pt x="336" y="8"/>
                  </a:cubicBezTo>
                  <a:cubicBezTo>
                    <a:pt x="336" y="12"/>
                    <a:pt x="333" y="15"/>
                    <a:pt x="328" y="15"/>
                  </a:cubicBezTo>
                  <a:close/>
                  <a:moveTo>
                    <a:pt x="277" y="15"/>
                  </a:moveTo>
                  <a:cubicBezTo>
                    <a:pt x="262" y="15"/>
                    <a:pt x="262" y="15"/>
                    <a:pt x="262" y="15"/>
                  </a:cubicBezTo>
                  <a:cubicBezTo>
                    <a:pt x="257" y="15"/>
                    <a:pt x="254" y="12"/>
                    <a:pt x="254" y="8"/>
                  </a:cubicBezTo>
                  <a:cubicBezTo>
                    <a:pt x="254" y="3"/>
                    <a:pt x="257" y="0"/>
                    <a:pt x="262" y="0"/>
                  </a:cubicBezTo>
                  <a:cubicBezTo>
                    <a:pt x="277" y="0"/>
                    <a:pt x="277" y="0"/>
                    <a:pt x="277" y="0"/>
                  </a:cubicBezTo>
                  <a:cubicBezTo>
                    <a:pt x="282" y="0"/>
                    <a:pt x="285" y="3"/>
                    <a:pt x="285" y="8"/>
                  </a:cubicBezTo>
                  <a:cubicBezTo>
                    <a:pt x="285" y="12"/>
                    <a:pt x="282" y="15"/>
                    <a:pt x="277" y="15"/>
                  </a:cubicBezTo>
                  <a:close/>
                  <a:moveTo>
                    <a:pt x="227" y="15"/>
                  </a:moveTo>
                  <a:cubicBezTo>
                    <a:pt x="211" y="15"/>
                    <a:pt x="211" y="15"/>
                    <a:pt x="211" y="15"/>
                  </a:cubicBezTo>
                  <a:cubicBezTo>
                    <a:pt x="207" y="15"/>
                    <a:pt x="203" y="12"/>
                    <a:pt x="203" y="8"/>
                  </a:cubicBezTo>
                  <a:cubicBezTo>
                    <a:pt x="203" y="3"/>
                    <a:pt x="207" y="0"/>
                    <a:pt x="211" y="0"/>
                  </a:cubicBezTo>
                  <a:cubicBezTo>
                    <a:pt x="227" y="0"/>
                    <a:pt x="227" y="0"/>
                    <a:pt x="227" y="0"/>
                  </a:cubicBezTo>
                  <a:cubicBezTo>
                    <a:pt x="231" y="0"/>
                    <a:pt x="234" y="3"/>
                    <a:pt x="234" y="8"/>
                  </a:cubicBezTo>
                  <a:cubicBezTo>
                    <a:pt x="234" y="12"/>
                    <a:pt x="231" y="15"/>
                    <a:pt x="227" y="15"/>
                  </a:cubicBezTo>
                  <a:close/>
                  <a:moveTo>
                    <a:pt x="176" y="15"/>
                  </a:moveTo>
                  <a:cubicBezTo>
                    <a:pt x="160" y="15"/>
                    <a:pt x="160" y="15"/>
                    <a:pt x="160" y="15"/>
                  </a:cubicBezTo>
                  <a:cubicBezTo>
                    <a:pt x="156" y="15"/>
                    <a:pt x="152" y="12"/>
                    <a:pt x="152" y="8"/>
                  </a:cubicBezTo>
                  <a:cubicBezTo>
                    <a:pt x="152" y="3"/>
                    <a:pt x="156" y="0"/>
                    <a:pt x="160" y="0"/>
                  </a:cubicBezTo>
                  <a:cubicBezTo>
                    <a:pt x="176" y="0"/>
                    <a:pt x="176" y="0"/>
                    <a:pt x="176" y="0"/>
                  </a:cubicBezTo>
                  <a:cubicBezTo>
                    <a:pt x="180" y="0"/>
                    <a:pt x="184" y="3"/>
                    <a:pt x="184" y="8"/>
                  </a:cubicBezTo>
                  <a:cubicBezTo>
                    <a:pt x="184" y="12"/>
                    <a:pt x="180" y="15"/>
                    <a:pt x="176" y="15"/>
                  </a:cubicBezTo>
                  <a:close/>
                  <a:moveTo>
                    <a:pt x="125" y="15"/>
                  </a:moveTo>
                  <a:cubicBezTo>
                    <a:pt x="109" y="15"/>
                    <a:pt x="109" y="15"/>
                    <a:pt x="109" y="15"/>
                  </a:cubicBezTo>
                  <a:cubicBezTo>
                    <a:pt x="105" y="15"/>
                    <a:pt x="102" y="12"/>
                    <a:pt x="102" y="8"/>
                  </a:cubicBezTo>
                  <a:cubicBezTo>
                    <a:pt x="102" y="3"/>
                    <a:pt x="105" y="0"/>
                    <a:pt x="109" y="0"/>
                  </a:cubicBezTo>
                  <a:cubicBezTo>
                    <a:pt x="125" y="0"/>
                    <a:pt x="125" y="0"/>
                    <a:pt x="125" y="0"/>
                  </a:cubicBezTo>
                  <a:cubicBezTo>
                    <a:pt x="129" y="0"/>
                    <a:pt x="133" y="3"/>
                    <a:pt x="133" y="8"/>
                  </a:cubicBezTo>
                  <a:cubicBezTo>
                    <a:pt x="133" y="12"/>
                    <a:pt x="129" y="15"/>
                    <a:pt x="125" y="15"/>
                  </a:cubicBezTo>
                  <a:close/>
                  <a:moveTo>
                    <a:pt x="74" y="15"/>
                  </a:moveTo>
                  <a:cubicBezTo>
                    <a:pt x="58" y="15"/>
                    <a:pt x="58" y="15"/>
                    <a:pt x="58" y="15"/>
                  </a:cubicBezTo>
                  <a:cubicBezTo>
                    <a:pt x="54" y="15"/>
                    <a:pt x="51" y="12"/>
                    <a:pt x="51" y="8"/>
                  </a:cubicBezTo>
                  <a:cubicBezTo>
                    <a:pt x="51" y="3"/>
                    <a:pt x="54" y="0"/>
                    <a:pt x="58" y="0"/>
                  </a:cubicBezTo>
                  <a:cubicBezTo>
                    <a:pt x="74" y="0"/>
                    <a:pt x="74" y="0"/>
                    <a:pt x="74" y="0"/>
                  </a:cubicBezTo>
                  <a:cubicBezTo>
                    <a:pt x="78" y="0"/>
                    <a:pt x="82" y="3"/>
                    <a:pt x="82" y="8"/>
                  </a:cubicBezTo>
                  <a:cubicBezTo>
                    <a:pt x="82" y="12"/>
                    <a:pt x="78" y="15"/>
                    <a:pt x="74" y="15"/>
                  </a:cubicBezTo>
                  <a:close/>
                  <a:moveTo>
                    <a:pt x="23" y="15"/>
                  </a:moveTo>
                  <a:cubicBezTo>
                    <a:pt x="8" y="15"/>
                    <a:pt x="8" y="15"/>
                    <a:pt x="8" y="15"/>
                  </a:cubicBezTo>
                  <a:cubicBezTo>
                    <a:pt x="3" y="15"/>
                    <a:pt x="0" y="12"/>
                    <a:pt x="0" y="8"/>
                  </a:cubicBezTo>
                  <a:cubicBezTo>
                    <a:pt x="0" y="3"/>
                    <a:pt x="3" y="0"/>
                    <a:pt x="8" y="0"/>
                  </a:cubicBezTo>
                  <a:cubicBezTo>
                    <a:pt x="23" y="0"/>
                    <a:pt x="23" y="0"/>
                    <a:pt x="23" y="0"/>
                  </a:cubicBezTo>
                  <a:cubicBezTo>
                    <a:pt x="28" y="0"/>
                    <a:pt x="31" y="3"/>
                    <a:pt x="31" y="8"/>
                  </a:cubicBezTo>
                  <a:cubicBezTo>
                    <a:pt x="31" y="12"/>
                    <a:pt x="28" y="15"/>
                    <a:pt x="23"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2" name="Freeform 303">
              <a:extLst>
                <a:ext uri="{FF2B5EF4-FFF2-40B4-BE49-F238E27FC236}">
                  <a16:creationId xmlns:a16="http://schemas.microsoft.com/office/drawing/2014/main" id="{1BC360E5-4496-1F41-B699-DBD41484C7CF}"/>
                </a:ext>
              </a:extLst>
            </p:cNvPr>
            <p:cNvSpPr>
              <a:spLocks/>
            </p:cNvSpPr>
            <p:nvPr/>
          </p:nvSpPr>
          <p:spPr bwMode="auto">
            <a:xfrm>
              <a:off x="7178675" y="4040212"/>
              <a:ext cx="47625" cy="47625"/>
            </a:xfrm>
            <a:custGeom>
              <a:avLst/>
              <a:gdLst>
                <a:gd name="T0" fmla="*/ 15 w 23"/>
                <a:gd name="T1" fmla="*/ 23 h 23"/>
                <a:gd name="T2" fmla="*/ 0 w 23"/>
                <a:gd name="T3" fmla="*/ 23 h 23"/>
                <a:gd name="T4" fmla="*/ 0 w 23"/>
                <a:gd name="T5" fmla="*/ 8 h 23"/>
                <a:gd name="T6" fmla="*/ 8 w 23"/>
                <a:gd name="T7" fmla="*/ 0 h 23"/>
                <a:gd name="T8" fmla="*/ 15 w 23"/>
                <a:gd name="T9" fmla="*/ 8 h 23"/>
                <a:gd name="T10" fmla="*/ 23 w 23"/>
                <a:gd name="T11" fmla="*/ 16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0" y="23"/>
                    <a:pt x="0" y="23"/>
                    <a:pt x="0" y="23"/>
                  </a:cubicBezTo>
                  <a:cubicBezTo>
                    <a:pt x="0" y="8"/>
                    <a:pt x="0" y="8"/>
                    <a:pt x="0" y="8"/>
                  </a:cubicBezTo>
                  <a:cubicBezTo>
                    <a:pt x="0" y="4"/>
                    <a:pt x="3" y="0"/>
                    <a:pt x="8" y="0"/>
                  </a:cubicBezTo>
                  <a:cubicBezTo>
                    <a:pt x="12" y="0"/>
                    <a:pt x="15" y="4"/>
                    <a:pt x="15" y="8"/>
                  </a:cubicBezTo>
                  <a:cubicBezTo>
                    <a:pt x="20" y="8"/>
                    <a:pt x="23" y="11"/>
                    <a:pt x="23" y="16"/>
                  </a:cubicBezTo>
                  <a:cubicBezTo>
                    <a:pt x="23" y="20"/>
                    <a:pt x="20" y="23"/>
                    <a:pt x="15"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3" name="Freeform 304">
              <a:extLst>
                <a:ext uri="{FF2B5EF4-FFF2-40B4-BE49-F238E27FC236}">
                  <a16:creationId xmlns:a16="http://schemas.microsoft.com/office/drawing/2014/main" id="{7DF81242-7A35-5A4E-B801-71DBD849569F}"/>
                </a:ext>
              </a:extLst>
            </p:cNvPr>
            <p:cNvSpPr>
              <a:spLocks noEditPoints="1"/>
            </p:cNvSpPr>
            <p:nvPr/>
          </p:nvSpPr>
          <p:spPr bwMode="auto">
            <a:xfrm>
              <a:off x="7178675" y="2670191"/>
              <a:ext cx="30163" cy="1328746"/>
            </a:xfrm>
            <a:custGeom>
              <a:avLst/>
              <a:gdLst>
                <a:gd name="T0" fmla="*/ 0 w 15"/>
                <a:gd name="T1" fmla="*/ 631 h 638"/>
                <a:gd name="T2" fmla="*/ 8 w 15"/>
                <a:gd name="T3" fmla="*/ 607 h 638"/>
                <a:gd name="T4" fmla="*/ 15 w 15"/>
                <a:gd name="T5" fmla="*/ 631 h 638"/>
                <a:gd name="T6" fmla="*/ 8 w 15"/>
                <a:gd name="T7" fmla="*/ 588 h 638"/>
                <a:gd name="T8" fmla="*/ 0 w 15"/>
                <a:gd name="T9" fmla="*/ 565 h 638"/>
                <a:gd name="T10" fmla="*/ 15 w 15"/>
                <a:gd name="T11" fmla="*/ 565 h 638"/>
                <a:gd name="T12" fmla="*/ 8 w 15"/>
                <a:gd name="T13" fmla="*/ 588 h 638"/>
                <a:gd name="T14" fmla="*/ 0 w 15"/>
                <a:gd name="T15" fmla="*/ 530 h 638"/>
                <a:gd name="T16" fmla="*/ 8 w 15"/>
                <a:gd name="T17" fmla="*/ 506 h 638"/>
                <a:gd name="T18" fmla="*/ 15 w 15"/>
                <a:gd name="T19" fmla="*/ 530 h 638"/>
                <a:gd name="T20" fmla="*/ 8 w 15"/>
                <a:gd name="T21" fmla="*/ 487 h 638"/>
                <a:gd name="T22" fmla="*/ 0 w 15"/>
                <a:gd name="T23" fmla="*/ 463 h 638"/>
                <a:gd name="T24" fmla="*/ 15 w 15"/>
                <a:gd name="T25" fmla="*/ 463 h 638"/>
                <a:gd name="T26" fmla="*/ 8 w 15"/>
                <a:gd name="T27" fmla="*/ 487 h 638"/>
                <a:gd name="T28" fmla="*/ 0 w 15"/>
                <a:gd name="T29" fmla="*/ 428 h 638"/>
                <a:gd name="T30" fmla="*/ 8 w 15"/>
                <a:gd name="T31" fmla="*/ 405 h 638"/>
                <a:gd name="T32" fmla="*/ 15 w 15"/>
                <a:gd name="T33" fmla="*/ 428 h 638"/>
                <a:gd name="T34" fmla="*/ 8 w 15"/>
                <a:gd name="T35" fmla="*/ 385 h 638"/>
                <a:gd name="T36" fmla="*/ 0 w 15"/>
                <a:gd name="T37" fmla="*/ 362 h 638"/>
                <a:gd name="T38" fmla="*/ 15 w 15"/>
                <a:gd name="T39" fmla="*/ 362 h 638"/>
                <a:gd name="T40" fmla="*/ 8 w 15"/>
                <a:gd name="T41" fmla="*/ 385 h 638"/>
                <a:gd name="T42" fmla="*/ 0 w 15"/>
                <a:gd name="T43" fmla="*/ 327 h 638"/>
                <a:gd name="T44" fmla="*/ 8 w 15"/>
                <a:gd name="T45" fmla="*/ 304 h 638"/>
                <a:gd name="T46" fmla="*/ 15 w 15"/>
                <a:gd name="T47" fmla="*/ 327 h 638"/>
                <a:gd name="T48" fmla="*/ 8 w 15"/>
                <a:gd name="T49" fmla="*/ 284 h 638"/>
                <a:gd name="T50" fmla="*/ 0 w 15"/>
                <a:gd name="T51" fmla="*/ 261 h 638"/>
                <a:gd name="T52" fmla="*/ 15 w 15"/>
                <a:gd name="T53" fmla="*/ 261 h 638"/>
                <a:gd name="T54" fmla="*/ 8 w 15"/>
                <a:gd name="T55" fmla="*/ 284 h 638"/>
                <a:gd name="T56" fmla="*/ 0 w 15"/>
                <a:gd name="T57" fmla="*/ 226 h 638"/>
                <a:gd name="T58" fmla="*/ 8 w 15"/>
                <a:gd name="T59" fmla="*/ 203 h 638"/>
                <a:gd name="T60" fmla="*/ 15 w 15"/>
                <a:gd name="T61" fmla="*/ 226 h 638"/>
                <a:gd name="T62" fmla="*/ 8 w 15"/>
                <a:gd name="T63" fmla="*/ 183 h 638"/>
                <a:gd name="T64" fmla="*/ 0 w 15"/>
                <a:gd name="T65" fmla="*/ 160 h 638"/>
                <a:gd name="T66" fmla="*/ 15 w 15"/>
                <a:gd name="T67" fmla="*/ 160 h 638"/>
                <a:gd name="T68" fmla="*/ 8 w 15"/>
                <a:gd name="T69" fmla="*/ 183 h 638"/>
                <a:gd name="T70" fmla="*/ 0 w 15"/>
                <a:gd name="T71" fmla="*/ 125 h 638"/>
                <a:gd name="T72" fmla="*/ 8 w 15"/>
                <a:gd name="T73" fmla="*/ 101 h 638"/>
                <a:gd name="T74" fmla="*/ 15 w 15"/>
                <a:gd name="T75" fmla="*/ 125 h 638"/>
                <a:gd name="T76" fmla="*/ 8 w 15"/>
                <a:gd name="T77" fmla="*/ 82 h 638"/>
                <a:gd name="T78" fmla="*/ 0 w 15"/>
                <a:gd name="T79" fmla="*/ 59 h 638"/>
                <a:gd name="T80" fmla="*/ 15 w 15"/>
                <a:gd name="T81" fmla="*/ 59 h 638"/>
                <a:gd name="T82" fmla="*/ 8 w 15"/>
                <a:gd name="T83" fmla="*/ 82 h 638"/>
                <a:gd name="T84" fmla="*/ 0 w 15"/>
                <a:gd name="T85" fmla="*/ 24 h 638"/>
                <a:gd name="T86" fmla="*/ 8 w 15"/>
                <a:gd name="T87" fmla="*/ 0 h 638"/>
                <a:gd name="T88" fmla="*/ 15 w 15"/>
                <a:gd name="T89" fmla="*/ 24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 h="638">
                  <a:moveTo>
                    <a:pt x="8" y="638"/>
                  </a:moveTo>
                  <a:cubicBezTo>
                    <a:pt x="3" y="638"/>
                    <a:pt x="0" y="635"/>
                    <a:pt x="0" y="631"/>
                  </a:cubicBezTo>
                  <a:cubicBezTo>
                    <a:pt x="0" y="615"/>
                    <a:pt x="0" y="615"/>
                    <a:pt x="0" y="615"/>
                  </a:cubicBezTo>
                  <a:cubicBezTo>
                    <a:pt x="0" y="611"/>
                    <a:pt x="3" y="607"/>
                    <a:pt x="8" y="607"/>
                  </a:cubicBezTo>
                  <a:cubicBezTo>
                    <a:pt x="12" y="607"/>
                    <a:pt x="15" y="611"/>
                    <a:pt x="15" y="615"/>
                  </a:cubicBezTo>
                  <a:cubicBezTo>
                    <a:pt x="15" y="631"/>
                    <a:pt x="15" y="631"/>
                    <a:pt x="15" y="631"/>
                  </a:cubicBezTo>
                  <a:cubicBezTo>
                    <a:pt x="15" y="635"/>
                    <a:pt x="12" y="638"/>
                    <a:pt x="8" y="638"/>
                  </a:cubicBezTo>
                  <a:close/>
                  <a:moveTo>
                    <a:pt x="8" y="588"/>
                  </a:moveTo>
                  <a:cubicBezTo>
                    <a:pt x="3" y="588"/>
                    <a:pt x="0" y="584"/>
                    <a:pt x="0" y="580"/>
                  </a:cubicBezTo>
                  <a:cubicBezTo>
                    <a:pt x="0" y="565"/>
                    <a:pt x="0" y="565"/>
                    <a:pt x="0" y="565"/>
                  </a:cubicBezTo>
                  <a:cubicBezTo>
                    <a:pt x="0" y="560"/>
                    <a:pt x="3" y="557"/>
                    <a:pt x="8" y="557"/>
                  </a:cubicBezTo>
                  <a:cubicBezTo>
                    <a:pt x="12" y="557"/>
                    <a:pt x="15" y="560"/>
                    <a:pt x="15" y="565"/>
                  </a:cubicBezTo>
                  <a:cubicBezTo>
                    <a:pt x="15" y="580"/>
                    <a:pt x="15" y="580"/>
                    <a:pt x="15" y="580"/>
                  </a:cubicBezTo>
                  <a:cubicBezTo>
                    <a:pt x="15" y="584"/>
                    <a:pt x="12" y="588"/>
                    <a:pt x="8" y="588"/>
                  </a:cubicBezTo>
                  <a:close/>
                  <a:moveTo>
                    <a:pt x="8" y="537"/>
                  </a:moveTo>
                  <a:cubicBezTo>
                    <a:pt x="3" y="537"/>
                    <a:pt x="0" y="534"/>
                    <a:pt x="0" y="530"/>
                  </a:cubicBezTo>
                  <a:cubicBezTo>
                    <a:pt x="0" y="514"/>
                    <a:pt x="0" y="514"/>
                    <a:pt x="0" y="514"/>
                  </a:cubicBezTo>
                  <a:cubicBezTo>
                    <a:pt x="0" y="510"/>
                    <a:pt x="3" y="506"/>
                    <a:pt x="8" y="506"/>
                  </a:cubicBezTo>
                  <a:cubicBezTo>
                    <a:pt x="12" y="506"/>
                    <a:pt x="15" y="510"/>
                    <a:pt x="15" y="514"/>
                  </a:cubicBezTo>
                  <a:cubicBezTo>
                    <a:pt x="15" y="530"/>
                    <a:pt x="15" y="530"/>
                    <a:pt x="15" y="530"/>
                  </a:cubicBezTo>
                  <a:cubicBezTo>
                    <a:pt x="15" y="534"/>
                    <a:pt x="12" y="537"/>
                    <a:pt x="8" y="537"/>
                  </a:cubicBezTo>
                  <a:close/>
                  <a:moveTo>
                    <a:pt x="8" y="487"/>
                  </a:moveTo>
                  <a:cubicBezTo>
                    <a:pt x="3" y="487"/>
                    <a:pt x="0" y="483"/>
                    <a:pt x="0" y="479"/>
                  </a:cubicBezTo>
                  <a:cubicBezTo>
                    <a:pt x="0" y="463"/>
                    <a:pt x="0" y="463"/>
                    <a:pt x="0" y="463"/>
                  </a:cubicBezTo>
                  <a:cubicBezTo>
                    <a:pt x="0" y="459"/>
                    <a:pt x="3" y="456"/>
                    <a:pt x="8" y="456"/>
                  </a:cubicBezTo>
                  <a:cubicBezTo>
                    <a:pt x="12" y="456"/>
                    <a:pt x="15" y="459"/>
                    <a:pt x="15" y="463"/>
                  </a:cubicBezTo>
                  <a:cubicBezTo>
                    <a:pt x="15" y="479"/>
                    <a:pt x="15" y="479"/>
                    <a:pt x="15" y="479"/>
                  </a:cubicBezTo>
                  <a:cubicBezTo>
                    <a:pt x="15" y="483"/>
                    <a:pt x="12" y="487"/>
                    <a:pt x="8" y="487"/>
                  </a:cubicBezTo>
                  <a:close/>
                  <a:moveTo>
                    <a:pt x="8" y="436"/>
                  </a:moveTo>
                  <a:cubicBezTo>
                    <a:pt x="3" y="436"/>
                    <a:pt x="0" y="433"/>
                    <a:pt x="0" y="428"/>
                  </a:cubicBezTo>
                  <a:cubicBezTo>
                    <a:pt x="0" y="413"/>
                    <a:pt x="0" y="413"/>
                    <a:pt x="0" y="413"/>
                  </a:cubicBezTo>
                  <a:cubicBezTo>
                    <a:pt x="0" y="409"/>
                    <a:pt x="3" y="405"/>
                    <a:pt x="8" y="405"/>
                  </a:cubicBezTo>
                  <a:cubicBezTo>
                    <a:pt x="12" y="405"/>
                    <a:pt x="15" y="409"/>
                    <a:pt x="15" y="413"/>
                  </a:cubicBezTo>
                  <a:cubicBezTo>
                    <a:pt x="15" y="428"/>
                    <a:pt x="15" y="428"/>
                    <a:pt x="15" y="428"/>
                  </a:cubicBezTo>
                  <a:cubicBezTo>
                    <a:pt x="15" y="433"/>
                    <a:pt x="12" y="436"/>
                    <a:pt x="8" y="436"/>
                  </a:cubicBezTo>
                  <a:close/>
                  <a:moveTo>
                    <a:pt x="8" y="385"/>
                  </a:moveTo>
                  <a:cubicBezTo>
                    <a:pt x="3" y="385"/>
                    <a:pt x="0" y="382"/>
                    <a:pt x="0" y="378"/>
                  </a:cubicBezTo>
                  <a:cubicBezTo>
                    <a:pt x="0" y="362"/>
                    <a:pt x="0" y="362"/>
                    <a:pt x="0" y="362"/>
                  </a:cubicBezTo>
                  <a:cubicBezTo>
                    <a:pt x="0" y="358"/>
                    <a:pt x="3" y="354"/>
                    <a:pt x="8" y="354"/>
                  </a:cubicBezTo>
                  <a:cubicBezTo>
                    <a:pt x="12" y="354"/>
                    <a:pt x="15" y="358"/>
                    <a:pt x="15" y="362"/>
                  </a:cubicBezTo>
                  <a:cubicBezTo>
                    <a:pt x="15" y="378"/>
                    <a:pt x="15" y="378"/>
                    <a:pt x="15" y="378"/>
                  </a:cubicBezTo>
                  <a:cubicBezTo>
                    <a:pt x="15" y="382"/>
                    <a:pt x="12" y="385"/>
                    <a:pt x="8" y="385"/>
                  </a:cubicBezTo>
                  <a:close/>
                  <a:moveTo>
                    <a:pt x="8" y="335"/>
                  </a:moveTo>
                  <a:cubicBezTo>
                    <a:pt x="3" y="335"/>
                    <a:pt x="0" y="331"/>
                    <a:pt x="0" y="327"/>
                  </a:cubicBezTo>
                  <a:cubicBezTo>
                    <a:pt x="0" y="312"/>
                    <a:pt x="0" y="312"/>
                    <a:pt x="0" y="312"/>
                  </a:cubicBezTo>
                  <a:cubicBezTo>
                    <a:pt x="0" y="307"/>
                    <a:pt x="3" y="304"/>
                    <a:pt x="8" y="304"/>
                  </a:cubicBezTo>
                  <a:cubicBezTo>
                    <a:pt x="12" y="304"/>
                    <a:pt x="15" y="307"/>
                    <a:pt x="15" y="312"/>
                  </a:cubicBezTo>
                  <a:cubicBezTo>
                    <a:pt x="15" y="327"/>
                    <a:pt x="15" y="327"/>
                    <a:pt x="15" y="327"/>
                  </a:cubicBezTo>
                  <a:cubicBezTo>
                    <a:pt x="15" y="331"/>
                    <a:pt x="12" y="335"/>
                    <a:pt x="8" y="335"/>
                  </a:cubicBezTo>
                  <a:close/>
                  <a:moveTo>
                    <a:pt x="8" y="284"/>
                  </a:moveTo>
                  <a:cubicBezTo>
                    <a:pt x="3" y="284"/>
                    <a:pt x="0" y="281"/>
                    <a:pt x="0" y="277"/>
                  </a:cubicBezTo>
                  <a:cubicBezTo>
                    <a:pt x="0" y="261"/>
                    <a:pt x="0" y="261"/>
                    <a:pt x="0" y="261"/>
                  </a:cubicBezTo>
                  <a:cubicBezTo>
                    <a:pt x="0" y="257"/>
                    <a:pt x="3" y="253"/>
                    <a:pt x="8" y="253"/>
                  </a:cubicBezTo>
                  <a:cubicBezTo>
                    <a:pt x="12" y="253"/>
                    <a:pt x="15" y="257"/>
                    <a:pt x="15" y="261"/>
                  </a:cubicBezTo>
                  <a:cubicBezTo>
                    <a:pt x="15" y="277"/>
                    <a:pt x="15" y="277"/>
                    <a:pt x="15" y="277"/>
                  </a:cubicBezTo>
                  <a:cubicBezTo>
                    <a:pt x="15" y="281"/>
                    <a:pt x="12" y="284"/>
                    <a:pt x="8" y="284"/>
                  </a:cubicBezTo>
                  <a:close/>
                  <a:moveTo>
                    <a:pt x="8" y="234"/>
                  </a:moveTo>
                  <a:cubicBezTo>
                    <a:pt x="3" y="234"/>
                    <a:pt x="0" y="230"/>
                    <a:pt x="0" y="226"/>
                  </a:cubicBezTo>
                  <a:cubicBezTo>
                    <a:pt x="0" y="210"/>
                    <a:pt x="0" y="210"/>
                    <a:pt x="0" y="210"/>
                  </a:cubicBezTo>
                  <a:cubicBezTo>
                    <a:pt x="0" y="206"/>
                    <a:pt x="3" y="203"/>
                    <a:pt x="8" y="203"/>
                  </a:cubicBezTo>
                  <a:cubicBezTo>
                    <a:pt x="12" y="203"/>
                    <a:pt x="15" y="206"/>
                    <a:pt x="15" y="210"/>
                  </a:cubicBezTo>
                  <a:cubicBezTo>
                    <a:pt x="15" y="226"/>
                    <a:pt x="15" y="226"/>
                    <a:pt x="15" y="226"/>
                  </a:cubicBezTo>
                  <a:cubicBezTo>
                    <a:pt x="15" y="230"/>
                    <a:pt x="12" y="234"/>
                    <a:pt x="8" y="234"/>
                  </a:cubicBezTo>
                  <a:close/>
                  <a:moveTo>
                    <a:pt x="8" y="183"/>
                  </a:moveTo>
                  <a:cubicBezTo>
                    <a:pt x="3" y="183"/>
                    <a:pt x="0" y="180"/>
                    <a:pt x="0" y="175"/>
                  </a:cubicBezTo>
                  <a:cubicBezTo>
                    <a:pt x="0" y="160"/>
                    <a:pt x="0" y="160"/>
                    <a:pt x="0" y="160"/>
                  </a:cubicBezTo>
                  <a:cubicBezTo>
                    <a:pt x="0" y="155"/>
                    <a:pt x="3" y="152"/>
                    <a:pt x="8" y="152"/>
                  </a:cubicBezTo>
                  <a:cubicBezTo>
                    <a:pt x="12" y="152"/>
                    <a:pt x="15" y="155"/>
                    <a:pt x="15" y="160"/>
                  </a:cubicBezTo>
                  <a:cubicBezTo>
                    <a:pt x="15" y="175"/>
                    <a:pt x="15" y="175"/>
                    <a:pt x="15" y="175"/>
                  </a:cubicBezTo>
                  <a:cubicBezTo>
                    <a:pt x="15" y="180"/>
                    <a:pt x="12" y="183"/>
                    <a:pt x="8" y="183"/>
                  </a:cubicBezTo>
                  <a:close/>
                  <a:moveTo>
                    <a:pt x="8" y="132"/>
                  </a:moveTo>
                  <a:cubicBezTo>
                    <a:pt x="3" y="132"/>
                    <a:pt x="0" y="129"/>
                    <a:pt x="0" y="125"/>
                  </a:cubicBezTo>
                  <a:cubicBezTo>
                    <a:pt x="0" y="109"/>
                    <a:pt x="0" y="109"/>
                    <a:pt x="0" y="109"/>
                  </a:cubicBezTo>
                  <a:cubicBezTo>
                    <a:pt x="0" y="105"/>
                    <a:pt x="3" y="101"/>
                    <a:pt x="8" y="101"/>
                  </a:cubicBezTo>
                  <a:cubicBezTo>
                    <a:pt x="12" y="101"/>
                    <a:pt x="15" y="105"/>
                    <a:pt x="15" y="109"/>
                  </a:cubicBezTo>
                  <a:cubicBezTo>
                    <a:pt x="15" y="125"/>
                    <a:pt x="15" y="125"/>
                    <a:pt x="15" y="125"/>
                  </a:cubicBezTo>
                  <a:cubicBezTo>
                    <a:pt x="15" y="129"/>
                    <a:pt x="12" y="132"/>
                    <a:pt x="8" y="132"/>
                  </a:cubicBezTo>
                  <a:close/>
                  <a:moveTo>
                    <a:pt x="8" y="82"/>
                  </a:moveTo>
                  <a:cubicBezTo>
                    <a:pt x="3" y="82"/>
                    <a:pt x="0" y="78"/>
                    <a:pt x="0" y="74"/>
                  </a:cubicBezTo>
                  <a:cubicBezTo>
                    <a:pt x="0" y="59"/>
                    <a:pt x="0" y="59"/>
                    <a:pt x="0" y="59"/>
                  </a:cubicBezTo>
                  <a:cubicBezTo>
                    <a:pt x="0" y="54"/>
                    <a:pt x="3" y="51"/>
                    <a:pt x="8" y="51"/>
                  </a:cubicBezTo>
                  <a:cubicBezTo>
                    <a:pt x="12" y="51"/>
                    <a:pt x="15" y="54"/>
                    <a:pt x="15" y="59"/>
                  </a:cubicBezTo>
                  <a:cubicBezTo>
                    <a:pt x="15" y="74"/>
                    <a:pt x="15" y="74"/>
                    <a:pt x="15" y="74"/>
                  </a:cubicBezTo>
                  <a:cubicBezTo>
                    <a:pt x="15" y="78"/>
                    <a:pt x="12" y="82"/>
                    <a:pt x="8" y="82"/>
                  </a:cubicBezTo>
                  <a:close/>
                  <a:moveTo>
                    <a:pt x="8" y="31"/>
                  </a:moveTo>
                  <a:cubicBezTo>
                    <a:pt x="3" y="31"/>
                    <a:pt x="0" y="28"/>
                    <a:pt x="0" y="24"/>
                  </a:cubicBezTo>
                  <a:cubicBezTo>
                    <a:pt x="0" y="8"/>
                    <a:pt x="0" y="8"/>
                    <a:pt x="0" y="8"/>
                  </a:cubicBezTo>
                  <a:cubicBezTo>
                    <a:pt x="0" y="4"/>
                    <a:pt x="3" y="0"/>
                    <a:pt x="8" y="0"/>
                  </a:cubicBezTo>
                  <a:cubicBezTo>
                    <a:pt x="12" y="0"/>
                    <a:pt x="15" y="4"/>
                    <a:pt x="15" y="8"/>
                  </a:cubicBezTo>
                  <a:cubicBezTo>
                    <a:pt x="15" y="24"/>
                    <a:pt x="15" y="24"/>
                    <a:pt x="15" y="24"/>
                  </a:cubicBezTo>
                  <a:cubicBezTo>
                    <a:pt x="15" y="28"/>
                    <a:pt x="12" y="31"/>
                    <a:pt x="8"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4" name="Freeform 305">
              <a:extLst>
                <a:ext uri="{FF2B5EF4-FFF2-40B4-BE49-F238E27FC236}">
                  <a16:creationId xmlns:a16="http://schemas.microsoft.com/office/drawing/2014/main" id="{C6A1006A-D37B-F946-BDC9-0E5F53DFD86C}"/>
                </a:ext>
              </a:extLst>
            </p:cNvPr>
            <p:cNvSpPr>
              <a:spLocks/>
            </p:cNvSpPr>
            <p:nvPr/>
          </p:nvSpPr>
          <p:spPr bwMode="auto">
            <a:xfrm>
              <a:off x="7178675" y="2579703"/>
              <a:ext cx="47625" cy="50800"/>
            </a:xfrm>
            <a:custGeom>
              <a:avLst/>
              <a:gdLst>
                <a:gd name="T0" fmla="*/ 8 w 23"/>
                <a:gd name="T1" fmla="*/ 24 h 24"/>
                <a:gd name="T2" fmla="*/ 0 w 23"/>
                <a:gd name="T3" fmla="*/ 16 h 24"/>
                <a:gd name="T4" fmla="*/ 0 w 23"/>
                <a:gd name="T5" fmla="*/ 0 h 24"/>
                <a:gd name="T6" fmla="*/ 15 w 23"/>
                <a:gd name="T7" fmla="*/ 0 h 24"/>
                <a:gd name="T8" fmla="*/ 23 w 23"/>
                <a:gd name="T9" fmla="*/ 8 h 24"/>
                <a:gd name="T10" fmla="*/ 15 w 23"/>
                <a:gd name="T11" fmla="*/ 16 h 24"/>
                <a:gd name="T12" fmla="*/ 8 w 23"/>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3" h="24">
                  <a:moveTo>
                    <a:pt x="8" y="24"/>
                  </a:moveTo>
                  <a:cubicBezTo>
                    <a:pt x="3" y="24"/>
                    <a:pt x="0" y="20"/>
                    <a:pt x="0" y="16"/>
                  </a:cubicBezTo>
                  <a:cubicBezTo>
                    <a:pt x="0" y="0"/>
                    <a:pt x="0" y="0"/>
                    <a:pt x="0" y="0"/>
                  </a:cubicBezTo>
                  <a:cubicBezTo>
                    <a:pt x="15" y="0"/>
                    <a:pt x="15" y="0"/>
                    <a:pt x="15" y="0"/>
                  </a:cubicBezTo>
                  <a:cubicBezTo>
                    <a:pt x="20" y="0"/>
                    <a:pt x="23" y="4"/>
                    <a:pt x="23" y="8"/>
                  </a:cubicBezTo>
                  <a:cubicBezTo>
                    <a:pt x="23" y="12"/>
                    <a:pt x="20" y="16"/>
                    <a:pt x="15" y="16"/>
                  </a:cubicBezTo>
                  <a:cubicBezTo>
                    <a:pt x="15" y="20"/>
                    <a:pt x="12" y="24"/>
                    <a:pt x="8"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5" name="Freeform 306">
              <a:extLst>
                <a:ext uri="{FF2B5EF4-FFF2-40B4-BE49-F238E27FC236}">
                  <a16:creationId xmlns:a16="http://schemas.microsoft.com/office/drawing/2014/main" id="{90B774AC-BDC0-B748-8E71-DEA2382DAB83}"/>
                </a:ext>
              </a:extLst>
            </p:cNvPr>
            <p:cNvSpPr>
              <a:spLocks noEditPoints="1"/>
            </p:cNvSpPr>
            <p:nvPr/>
          </p:nvSpPr>
          <p:spPr bwMode="auto">
            <a:xfrm>
              <a:off x="7265988" y="2579703"/>
              <a:ext cx="1914525" cy="33338"/>
            </a:xfrm>
            <a:custGeom>
              <a:avLst/>
              <a:gdLst>
                <a:gd name="T0" fmla="*/ 888 w 919"/>
                <a:gd name="T1" fmla="*/ 8 h 16"/>
                <a:gd name="T2" fmla="*/ 919 w 919"/>
                <a:gd name="T3" fmla="*/ 8 h 16"/>
                <a:gd name="T4" fmla="*/ 846 w 919"/>
                <a:gd name="T5" fmla="*/ 16 h 16"/>
                <a:gd name="T6" fmla="*/ 862 w 919"/>
                <a:gd name="T7" fmla="*/ 0 h 16"/>
                <a:gd name="T8" fmla="*/ 812 w 919"/>
                <a:gd name="T9" fmla="*/ 16 h 16"/>
                <a:gd name="T10" fmla="*/ 797 w 919"/>
                <a:gd name="T11" fmla="*/ 0 h 16"/>
                <a:gd name="T12" fmla="*/ 812 w 919"/>
                <a:gd name="T13" fmla="*/ 16 h 16"/>
                <a:gd name="T14" fmla="*/ 740 w 919"/>
                <a:gd name="T15" fmla="*/ 8 h 16"/>
                <a:gd name="T16" fmla="*/ 771 w 919"/>
                <a:gd name="T17" fmla="*/ 8 h 16"/>
                <a:gd name="T18" fmla="*/ 698 w 919"/>
                <a:gd name="T19" fmla="*/ 16 h 16"/>
                <a:gd name="T20" fmla="*/ 714 w 919"/>
                <a:gd name="T21" fmla="*/ 0 h 16"/>
                <a:gd name="T22" fmla="*/ 664 w 919"/>
                <a:gd name="T23" fmla="*/ 16 h 16"/>
                <a:gd name="T24" fmla="*/ 649 w 919"/>
                <a:gd name="T25" fmla="*/ 0 h 16"/>
                <a:gd name="T26" fmla="*/ 664 w 919"/>
                <a:gd name="T27" fmla="*/ 16 h 16"/>
                <a:gd name="T28" fmla="*/ 592 w 919"/>
                <a:gd name="T29" fmla="*/ 8 h 16"/>
                <a:gd name="T30" fmla="*/ 623 w 919"/>
                <a:gd name="T31" fmla="*/ 8 h 16"/>
                <a:gd name="T32" fmla="*/ 550 w 919"/>
                <a:gd name="T33" fmla="*/ 16 h 16"/>
                <a:gd name="T34" fmla="*/ 566 w 919"/>
                <a:gd name="T35" fmla="*/ 0 h 16"/>
                <a:gd name="T36" fmla="*/ 516 w 919"/>
                <a:gd name="T37" fmla="*/ 16 h 16"/>
                <a:gd name="T38" fmla="*/ 501 w 919"/>
                <a:gd name="T39" fmla="*/ 0 h 16"/>
                <a:gd name="T40" fmla="*/ 516 w 919"/>
                <a:gd name="T41" fmla="*/ 16 h 16"/>
                <a:gd name="T42" fmla="*/ 444 w 919"/>
                <a:gd name="T43" fmla="*/ 8 h 16"/>
                <a:gd name="T44" fmla="*/ 475 w 919"/>
                <a:gd name="T45" fmla="*/ 8 h 16"/>
                <a:gd name="T46" fmla="*/ 402 w 919"/>
                <a:gd name="T47" fmla="*/ 16 h 16"/>
                <a:gd name="T48" fmla="*/ 418 w 919"/>
                <a:gd name="T49" fmla="*/ 0 h 16"/>
                <a:gd name="T50" fmla="*/ 368 w 919"/>
                <a:gd name="T51" fmla="*/ 16 h 16"/>
                <a:gd name="T52" fmla="*/ 353 w 919"/>
                <a:gd name="T53" fmla="*/ 0 h 16"/>
                <a:gd name="T54" fmla="*/ 368 w 919"/>
                <a:gd name="T55" fmla="*/ 16 h 16"/>
                <a:gd name="T56" fmla="*/ 296 w 919"/>
                <a:gd name="T57" fmla="*/ 8 h 16"/>
                <a:gd name="T58" fmla="*/ 327 w 919"/>
                <a:gd name="T59" fmla="*/ 8 h 16"/>
                <a:gd name="T60" fmla="*/ 254 w 919"/>
                <a:gd name="T61" fmla="*/ 16 h 16"/>
                <a:gd name="T62" fmla="*/ 269 w 919"/>
                <a:gd name="T63" fmla="*/ 0 h 16"/>
                <a:gd name="T64" fmla="*/ 220 w 919"/>
                <a:gd name="T65" fmla="*/ 16 h 16"/>
                <a:gd name="T66" fmla="*/ 205 w 919"/>
                <a:gd name="T67" fmla="*/ 0 h 16"/>
                <a:gd name="T68" fmla="*/ 220 w 919"/>
                <a:gd name="T69" fmla="*/ 16 h 16"/>
                <a:gd name="T70" fmla="*/ 148 w 919"/>
                <a:gd name="T71" fmla="*/ 8 h 16"/>
                <a:gd name="T72" fmla="*/ 179 w 919"/>
                <a:gd name="T73" fmla="*/ 8 h 16"/>
                <a:gd name="T74" fmla="*/ 106 w 919"/>
                <a:gd name="T75" fmla="*/ 16 h 16"/>
                <a:gd name="T76" fmla="*/ 121 w 919"/>
                <a:gd name="T77" fmla="*/ 0 h 16"/>
                <a:gd name="T78" fmla="*/ 72 w 919"/>
                <a:gd name="T79" fmla="*/ 16 h 16"/>
                <a:gd name="T80" fmla="*/ 57 w 919"/>
                <a:gd name="T81" fmla="*/ 0 h 16"/>
                <a:gd name="T82" fmla="*/ 72 w 919"/>
                <a:gd name="T83" fmla="*/ 16 h 16"/>
                <a:gd name="T84" fmla="*/ 0 w 919"/>
                <a:gd name="T85" fmla="*/ 8 h 16"/>
                <a:gd name="T86" fmla="*/ 31 w 919"/>
                <a:gd name="T87"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19" h="16">
                  <a:moveTo>
                    <a:pt x="911" y="16"/>
                  </a:moveTo>
                  <a:cubicBezTo>
                    <a:pt x="896" y="16"/>
                    <a:pt x="896" y="16"/>
                    <a:pt x="896" y="16"/>
                  </a:cubicBezTo>
                  <a:cubicBezTo>
                    <a:pt x="891" y="16"/>
                    <a:pt x="888" y="12"/>
                    <a:pt x="888" y="8"/>
                  </a:cubicBezTo>
                  <a:cubicBezTo>
                    <a:pt x="888" y="4"/>
                    <a:pt x="891" y="0"/>
                    <a:pt x="896" y="0"/>
                  </a:cubicBezTo>
                  <a:cubicBezTo>
                    <a:pt x="911" y="0"/>
                    <a:pt x="911" y="0"/>
                    <a:pt x="911" y="0"/>
                  </a:cubicBezTo>
                  <a:cubicBezTo>
                    <a:pt x="915" y="0"/>
                    <a:pt x="919" y="4"/>
                    <a:pt x="919" y="8"/>
                  </a:cubicBezTo>
                  <a:cubicBezTo>
                    <a:pt x="919" y="12"/>
                    <a:pt x="915" y="16"/>
                    <a:pt x="911" y="16"/>
                  </a:cubicBezTo>
                  <a:close/>
                  <a:moveTo>
                    <a:pt x="862" y="16"/>
                  </a:moveTo>
                  <a:cubicBezTo>
                    <a:pt x="846" y="16"/>
                    <a:pt x="846" y="16"/>
                    <a:pt x="846" y="16"/>
                  </a:cubicBezTo>
                  <a:cubicBezTo>
                    <a:pt x="842" y="16"/>
                    <a:pt x="839" y="12"/>
                    <a:pt x="839" y="8"/>
                  </a:cubicBezTo>
                  <a:cubicBezTo>
                    <a:pt x="839" y="4"/>
                    <a:pt x="842" y="0"/>
                    <a:pt x="846" y="0"/>
                  </a:cubicBezTo>
                  <a:cubicBezTo>
                    <a:pt x="862" y="0"/>
                    <a:pt x="862" y="0"/>
                    <a:pt x="862" y="0"/>
                  </a:cubicBezTo>
                  <a:cubicBezTo>
                    <a:pt x="866" y="0"/>
                    <a:pt x="869" y="4"/>
                    <a:pt x="869" y="8"/>
                  </a:cubicBezTo>
                  <a:cubicBezTo>
                    <a:pt x="869" y="12"/>
                    <a:pt x="866" y="16"/>
                    <a:pt x="862" y="16"/>
                  </a:cubicBezTo>
                  <a:close/>
                  <a:moveTo>
                    <a:pt x="812" y="16"/>
                  </a:moveTo>
                  <a:cubicBezTo>
                    <a:pt x="797" y="16"/>
                    <a:pt x="797" y="16"/>
                    <a:pt x="797" y="16"/>
                  </a:cubicBezTo>
                  <a:cubicBezTo>
                    <a:pt x="793" y="16"/>
                    <a:pt x="789" y="12"/>
                    <a:pt x="789" y="8"/>
                  </a:cubicBezTo>
                  <a:cubicBezTo>
                    <a:pt x="789" y="4"/>
                    <a:pt x="793" y="0"/>
                    <a:pt x="797" y="0"/>
                  </a:cubicBezTo>
                  <a:cubicBezTo>
                    <a:pt x="812" y="0"/>
                    <a:pt x="812" y="0"/>
                    <a:pt x="812" y="0"/>
                  </a:cubicBezTo>
                  <a:cubicBezTo>
                    <a:pt x="816" y="0"/>
                    <a:pt x="820" y="4"/>
                    <a:pt x="820" y="8"/>
                  </a:cubicBezTo>
                  <a:cubicBezTo>
                    <a:pt x="820" y="12"/>
                    <a:pt x="816" y="16"/>
                    <a:pt x="812" y="16"/>
                  </a:cubicBezTo>
                  <a:close/>
                  <a:moveTo>
                    <a:pt x="763" y="16"/>
                  </a:moveTo>
                  <a:cubicBezTo>
                    <a:pt x="748" y="16"/>
                    <a:pt x="748" y="16"/>
                    <a:pt x="748" y="16"/>
                  </a:cubicBezTo>
                  <a:cubicBezTo>
                    <a:pt x="743" y="16"/>
                    <a:pt x="740" y="12"/>
                    <a:pt x="740" y="8"/>
                  </a:cubicBezTo>
                  <a:cubicBezTo>
                    <a:pt x="740" y="4"/>
                    <a:pt x="743" y="0"/>
                    <a:pt x="748" y="0"/>
                  </a:cubicBezTo>
                  <a:cubicBezTo>
                    <a:pt x="763" y="0"/>
                    <a:pt x="763" y="0"/>
                    <a:pt x="763" y="0"/>
                  </a:cubicBezTo>
                  <a:cubicBezTo>
                    <a:pt x="767" y="0"/>
                    <a:pt x="771" y="4"/>
                    <a:pt x="771" y="8"/>
                  </a:cubicBezTo>
                  <a:cubicBezTo>
                    <a:pt x="771" y="12"/>
                    <a:pt x="767" y="16"/>
                    <a:pt x="763" y="16"/>
                  </a:cubicBezTo>
                  <a:close/>
                  <a:moveTo>
                    <a:pt x="714" y="16"/>
                  </a:moveTo>
                  <a:cubicBezTo>
                    <a:pt x="698" y="16"/>
                    <a:pt x="698" y="16"/>
                    <a:pt x="698" y="16"/>
                  </a:cubicBezTo>
                  <a:cubicBezTo>
                    <a:pt x="694" y="16"/>
                    <a:pt x="691" y="12"/>
                    <a:pt x="691" y="8"/>
                  </a:cubicBezTo>
                  <a:cubicBezTo>
                    <a:pt x="691" y="4"/>
                    <a:pt x="694" y="0"/>
                    <a:pt x="698" y="0"/>
                  </a:cubicBezTo>
                  <a:cubicBezTo>
                    <a:pt x="714" y="0"/>
                    <a:pt x="714" y="0"/>
                    <a:pt x="714" y="0"/>
                  </a:cubicBezTo>
                  <a:cubicBezTo>
                    <a:pt x="718" y="0"/>
                    <a:pt x="721" y="4"/>
                    <a:pt x="721" y="8"/>
                  </a:cubicBezTo>
                  <a:cubicBezTo>
                    <a:pt x="721" y="12"/>
                    <a:pt x="718" y="16"/>
                    <a:pt x="714" y="16"/>
                  </a:cubicBezTo>
                  <a:close/>
                  <a:moveTo>
                    <a:pt x="664" y="16"/>
                  </a:moveTo>
                  <a:cubicBezTo>
                    <a:pt x="649" y="16"/>
                    <a:pt x="649" y="16"/>
                    <a:pt x="649" y="16"/>
                  </a:cubicBezTo>
                  <a:cubicBezTo>
                    <a:pt x="645" y="16"/>
                    <a:pt x="641" y="12"/>
                    <a:pt x="641" y="8"/>
                  </a:cubicBezTo>
                  <a:cubicBezTo>
                    <a:pt x="641" y="4"/>
                    <a:pt x="645" y="0"/>
                    <a:pt x="649" y="0"/>
                  </a:cubicBezTo>
                  <a:cubicBezTo>
                    <a:pt x="664" y="0"/>
                    <a:pt x="664" y="0"/>
                    <a:pt x="664" y="0"/>
                  </a:cubicBezTo>
                  <a:cubicBezTo>
                    <a:pt x="668" y="0"/>
                    <a:pt x="672" y="4"/>
                    <a:pt x="672" y="8"/>
                  </a:cubicBezTo>
                  <a:cubicBezTo>
                    <a:pt x="672" y="12"/>
                    <a:pt x="668" y="16"/>
                    <a:pt x="664" y="16"/>
                  </a:cubicBezTo>
                  <a:close/>
                  <a:moveTo>
                    <a:pt x="615" y="16"/>
                  </a:moveTo>
                  <a:cubicBezTo>
                    <a:pt x="600" y="16"/>
                    <a:pt x="600" y="16"/>
                    <a:pt x="600" y="16"/>
                  </a:cubicBezTo>
                  <a:cubicBezTo>
                    <a:pt x="595" y="16"/>
                    <a:pt x="592" y="12"/>
                    <a:pt x="592" y="8"/>
                  </a:cubicBezTo>
                  <a:cubicBezTo>
                    <a:pt x="592" y="4"/>
                    <a:pt x="595" y="0"/>
                    <a:pt x="600" y="0"/>
                  </a:cubicBezTo>
                  <a:cubicBezTo>
                    <a:pt x="615" y="0"/>
                    <a:pt x="615" y="0"/>
                    <a:pt x="615" y="0"/>
                  </a:cubicBezTo>
                  <a:cubicBezTo>
                    <a:pt x="619" y="0"/>
                    <a:pt x="623" y="4"/>
                    <a:pt x="623" y="8"/>
                  </a:cubicBezTo>
                  <a:cubicBezTo>
                    <a:pt x="623" y="12"/>
                    <a:pt x="619" y="16"/>
                    <a:pt x="615" y="16"/>
                  </a:cubicBezTo>
                  <a:close/>
                  <a:moveTo>
                    <a:pt x="566" y="16"/>
                  </a:moveTo>
                  <a:cubicBezTo>
                    <a:pt x="550" y="16"/>
                    <a:pt x="550" y="16"/>
                    <a:pt x="550" y="16"/>
                  </a:cubicBezTo>
                  <a:cubicBezTo>
                    <a:pt x="546" y="16"/>
                    <a:pt x="543" y="12"/>
                    <a:pt x="543" y="8"/>
                  </a:cubicBezTo>
                  <a:cubicBezTo>
                    <a:pt x="543" y="4"/>
                    <a:pt x="546" y="0"/>
                    <a:pt x="550" y="0"/>
                  </a:cubicBezTo>
                  <a:cubicBezTo>
                    <a:pt x="566" y="0"/>
                    <a:pt x="566" y="0"/>
                    <a:pt x="566" y="0"/>
                  </a:cubicBezTo>
                  <a:cubicBezTo>
                    <a:pt x="570" y="0"/>
                    <a:pt x="573" y="4"/>
                    <a:pt x="573" y="8"/>
                  </a:cubicBezTo>
                  <a:cubicBezTo>
                    <a:pt x="573" y="12"/>
                    <a:pt x="570" y="16"/>
                    <a:pt x="566" y="16"/>
                  </a:cubicBezTo>
                  <a:close/>
                  <a:moveTo>
                    <a:pt x="516" y="16"/>
                  </a:moveTo>
                  <a:cubicBezTo>
                    <a:pt x="501" y="16"/>
                    <a:pt x="501" y="16"/>
                    <a:pt x="501" y="16"/>
                  </a:cubicBezTo>
                  <a:cubicBezTo>
                    <a:pt x="497" y="16"/>
                    <a:pt x="493" y="12"/>
                    <a:pt x="493" y="8"/>
                  </a:cubicBezTo>
                  <a:cubicBezTo>
                    <a:pt x="493" y="4"/>
                    <a:pt x="497" y="0"/>
                    <a:pt x="501" y="0"/>
                  </a:cubicBezTo>
                  <a:cubicBezTo>
                    <a:pt x="516" y="0"/>
                    <a:pt x="516" y="0"/>
                    <a:pt x="516" y="0"/>
                  </a:cubicBezTo>
                  <a:cubicBezTo>
                    <a:pt x="520" y="0"/>
                    <a:pt x="524" y="4"/>
                    <a:pt x="524" y="8"/>
                  </a:cubicBezTo>
                  <a:cubicBezTo>
                    <a:pt x="524" y="12"/>
                    <a:pt x="520" y="16"/>
                    <a:pt x="516" y="16"/>
                  </a:cubicBezTo>
                  <a:close/>
                  <a:moveTo>
                    <a:pt x="467" y="16"/>
                  </a:moveTo>
                  <a:cubicBezTo>
                    <a:pt x="452" y="16"/>
                    <a:pt x="452" y="16"/>
                    <a:pt x="452" y="16"/>
                  </a:cubicBezTo>
                  <a:cubicBezTo>
                    <a:pt x="447" y="16"/>
                    <a:pt x="444" y="12"/>
                    <a:pt x="444" y="8"/>
                  </a:cubicBezTo>
                  <a:cubicBezTo>
                    <a:pt x="444" y="4"/>
                    <a:pt x="447" y="0"/>
                    <a:pt x="452" y="0"/>
                  </a:cubicBezTo>
                  <a:cubicBezTo>
                    <a:pt x="467" y="0"/>
                    <a:pt x="467" y="0"/>
                    <a:pt x="467" y="0"/>
                  </a:cubicBezTo>
                  <a:cubicBezTo>
                    <a:pt x="471" y="0"/>
                    <a:pt x="475" y="4"/>
                    <a:pt x="475" y="8"/>
                  </a:cubicBezTo>
                  <a:cubicBezTo>
                    <a:pt x="475" y="12"/>
                    <a:pt x="471" y="16"/>
                    <a:pt x="467" y="16"/>
                  </a:cubicBezTo>
                  <a:close/>
                  <a:moveTo>
                    <a:pt x="418" y="16"/>
                  </a:moveTo>
                  <a:cubicBezTo>
                    <a:pt x="402" y="16"/>
                    <a:pt x="402" y="16"/>
                    <a:pt x="402" y="16"/>
                  </a:cubicBezTo>
                  <a:cubicBezTo>
                    <a:pt x="398" y="16"/>
                    <a:pt x="395" y="12"/>
                    <a:pt x="395" y="8"/>
                  </a:cubicBezTo>
                  <a:cubicBezTo>
                    <a:pt x="395" y="4"/>
                    <a:pt x="398" y="0"/>
                    <a:pt x="402" y="0"/>
                  </a:cubicBezTo>
                  <a:cubicBezTo>
                    <a:pt x="418" y="0"/>
                    <a:pt x="418" y="0"/>
                    <a:pt x="418" y="0"/>
                  </a:cubicBezTo>
                  <a:cubicBezTo>
                    <a:pt x="422" y="0"/>
                    <a:pt x="425" y="4"/>
                    <a:pt x="425" y="8"/>
                  </a:cubicBezTo>
                  <a:cubicBezTo>
                    <a:pt x="425" y="12"/>
                    <a:pt x="422" y="16"/>
                    <a:pt x="418" y="16"/>
                  </a:cubicBezTo>
                  <a:close/>
                  <a:moveTo>
                    <a:pt x="368" y="16"/>
                  </a:moveTo>
                  <a:cubicBezTo>
                    <a:pt x="353" y="16"/>
                    <a:pt x="353" y="16"/>
                    <a:pt x="353" y="16"/>
                  </a:cubicBezTo>
                  <a:cubicBezTo>
                    <a:pt x="349" y="16"/>
                    <a:pt x="345" y="12"/>
                    <a:pt x="345" y="8"/>
                  </a:cubicBezTo>
                  <a:cubicBezTo>
                    <a:pt x="345" y="4"/>
                    <a:pt x="349" y="0"/>
                    <a:pt x="353" y="0"/>
                  </a:cubicBezTo>
                  <a:cubicBezTo>
                    <a:pt x="368" y="0"/>
                    <a:pt x="368" y="0"/>
                    <a:pt x="368" y="0"/>
                  </a:cubicBezTo>
                  <a:cubicBezTo>
                    <a:pt x="372" y="0"/>
                    <a:pt x="376" y="4"/>
                    <a:pt x="376" y="8"/>
                  </a:cubicBezTo>
                  <a:cubicBezTo>
                    <a:pt x="376" y="12"/>
                    <a:pt x="372" y="16"/>
                    <a:pt x="368" y="16"/>
                  </a:cubicBezTo>
                  <a:close/>
                  <a:moveTo>
                    <a:pt x="319" y="16"/>
                  </a:moveTo>
                  <a:cubicBezTo>
                    <a:pt x="304" y="16"/>
                    <a:pt x="304" y="16"/>
                    <a:pt x="304" y="16"/>
                  </a:cubicBezTo>
                  <a:cubicBezTo>
                    <a:pt x="299" y="16"/>
                    <a:pt x="296" y="12"/>
                    <a:pt x="296" y="8"/>
                  </a:cubicBezTo>
                  <a:cubicBezTo>
                    <a:pt x="296" y="4"/>
                    <a:pt x="299" y="0"/>
                    <a:pt x="304" y="0"/>
                  </a:cubicBezTo>
                  <a:cubicBezTo>
                    <a:pt x="319" y="0"/>
                    <a:pt x="319" y="0"/>
                    <a:pt x="319" y="0"/>
                  </a:cubicBezTo>
                  <a:cubicBezTo>
                    <a:pt x="323" y="0"/>
                    <a:pt x="327" y="4"/>
                    <a:pt x="327" y="8"/>
                  </a:cubicBezTo>
                  <a:cubicBezTo>
                    <a:pt x="327" y="12"/>
                    <a:pt x="323" y="16"/>
                    <a:pt x="319" y="16"/>
                  </a:cubicBezTo>
                  <a:close/>
                  <a:moveTo>
                    <a:pt x="269" y="16"/>
                  </a:moveTo>
                  <a:cubicBezTo>
                    <a:pt x="254" y="16"/>
                    <a:pt x="254" y="16"/>
                    <a:pt x="254" y="16"/>
                  </a:cubicBezTo>
                  <a:cubicBezTo>
                    <a:pt x="250" y="16"/>
                    <a:pt x="247" y="12"/>
                    <a:pt x="247" y="8"/>
                  </a:cubicBezTo>
                  <a:cubicBezTo>
                    <a:pt x="247" y="4"/>
                    <a:pt x="250" y="0"/>
                    <a:pt x="254" y="0"/>
                  </a:cubicBezTo>
                  <a:cubicBezTo>
                    <a:pt x="269" y="0"/>
                    <a:pt x="269" y="0"/>
                    <a:pt x="269" y="0"/>
                  </a:cubicBezTo>
                  <a:cubicBezTo>
                    <a:pt x="274" y="0"/>
                    <a:pt x="277" y="4"/>
                    <a:pt x="277" y="8"/>
                  </a:cubicBezTo>
                  <a:cubicBezTo>
                    <a:pt x="277" y="12"/>
                    <a:pt x="274" y="16"/>
                    <a:pt x="269" y="16"/>
                  </a:cubicBezTo>
                  <a:close/>
                  <a:moveTo>
                    <a:pt x="220" y="16"/>
                  </a:moveTo>
                  <a:cubicBezTo>
                    <a:pt x="205" y="16"/>
                    <a:pt x="205" y="16"/>
                    <a:pt x="205" y="16"/>
                  </a:cubicBezTo>
                  <a:cubicBezTo>
                    <a:pt x="201" y="16"/>
                    <a:pt x="197" y="12"/>
                    <a:pt x="197" y="8"/>
                  </a:cubicBezTo>
                  <a:cubicBezTo>
                    <a:pt x="197" y="4"/>
                    <a:pt x="201" y="0"/>
                    <a:pt x="205" y="0"/>
                  </a:cubicBezTo>
                  <a:cubicBezTo>
                    <a:pt x="220" y="0"/>
                    <a:pt x="220" y="0"/>
                    <a:pt x="220" y="0"/>
                  </a:cubicBezTo>
                  <a:cubicBezTo>
                    <a:pt x="224" y="0"/>
                    <a:pt x="228" y="4"/>
                    <a:pt x="228" y="8"/>
                  </a:cubicBezTo>
                  <a:cubicBezTo>
                    <a:pt x="228" y="12"/>
                    <a:pt x="224" y="16"/>
                    <a:pt x="220" y="16"/>
                  </a:cubicBezTo>
                  <a:close/>
                  <a:moveTo>
                    <a:pt x="171" y="16"/>
                  </a:moveTo>
                  <a:cubicBezTo>
                    <a:pt x="156" y="16"/>
                    <a:pt x="156" y="16"/>
                    <a:pt x="156" y="16"/>
                  </a:cubicBezTo>
                  <a:cubicBezTo>
                    <a:pt x="151" y="16"/>
                    <a:pt x="148" y="12"/>
                    <a:pt x="148" y="8"/>
                  </a:cubicBezTo>
                  <a:cubicBezTo>
                    <a:pt x="148" y="4"/>
                    <a:pt x="151" y="0"/>
                    <a:pt x="156" y="0"/>
                  </a:cubicBezTo>
                  <a:cubicBezTo>
                    <a:pt x="171" y="0"/>
                    <a:pt x="171" y="0"/>
                    <a:pt x="171" y="0"/>
                  </a:cubicBezTo>
                  <a:cubicBezTo>
                    <a:pt x="175" y="0"/>
                    <a:pt x="179" y="4"/>
                    <a:pt x="179" y="8"/>
                  </a:cubicBezTo>
                  <a:cubicBezTo>
                    <a:pt x="179" y="12"/>
                    <a:pt x="175" y="16"/>
                    <a:pt x="171" y="16"/>
                  </a:cubicBezTo>
                  <a:close/>
                  <a:moveTo>
                    <a:pt x="121" y="16"/>
                  </a:moveTo>
                  <a:cubicBezTo>
                    <a:pt x="106" y="16"/>
                    <a:pt x="106" y="16"/>
                    <a:pt x="106" y="16"/>
                  </a:cubicBezTo>
                  <a:cubicBezTo>
                    <a:pt x="102" y="16"/>
                    <a:pt x="99" y="12"/>
                    <a:pt x="99" y="8"/>
                  </a:cubicBezTo>
                  <a:cubicBezTo>
                    <a:pt x="99" y="4"/>
                    <a:pt x="102" y="0"/>
                    <a:pt x="106" y="0"/>
                  </a:cubicBezTo>
                  <a:cubicBezTo>
                    <a:pt x="121" y="0"/>
                    <a:pt x="121" y="0"/>
                    <a:pt x="121" y="0"/>
                  </a:cubicBezTo>
                  <a:cubicBezTo>
                    <a:pt x="126" y="0"/>
                    <a:pt x="129" y="4"/>
                    <a:pt x="129" y="8"/>
                  </a:cubicBezTo>
                  <a:cubicBezTo>
                    <a:pt x="129" y="12"/>
                    <a:pt x="126" y="16"/>
                    <a:pt x="121" y="16"/>
                  </a:cubicBezTo>
                  <a:close/>
                  <a:moveTo>
                    <a:pt x="72" y="16"/>
                  </a:moveTo>
                  <a:cubicBezTo>
                    <a:pt x="57" y="16"/>
                    <a:pt x="57" y="16"/>
                    <a:pt x="57" y="16"/>
                  </a:cubicBezTo>
                  <a:cubicBezTo>
                    <a:pt x="53" y="16"/>
                    <a:pt x="49" y="12"/>
                    <a:pt x="49" y="8"/>
                  </a:cubicBezTo>
                  <a:cubicBezTo>
                    <a:pt x="49" y="4"/>
                    <a:pt x="53" y="0"/>
                    <a:pt x="57" y="0"/>
                  </a:cubicBezTo>
                  <a:cubicBezTo>
                    <a:pt x="72" y="0"/>
                    <a:pt x="72" y="0"/>
                    <a:pt x="72" y="0"/>
                  </a:cubicBezTo>
                  <a:cubicBezTo>
                    <a:pt x="76" y="0"/>
                    <a:pt x="80" y="4"/>
                    <a:pt x="80" y="8"/>
                  </a:cubicBezTo>
                  <a:cubicBezTo>
                    <a:pt x="80" y="12"/>
                    <a:pt x="76" y="16"/>
                    <a:pt x="72" y="16"/>
                  </a:cubicBezTo>
                  <a:close/>
                  <a:moveTo>
                    <a:pt x="23" y="16"/>
                  </a:moveTo>
                  <a:cubicBezTo>
                    <a:pt x="8" y="16"/>
                    <a:pt x="8" y="16"/>
                    <a:pt x="8" y="16"/>
                  </a:cubicBezTo>
                  <a:cubicBezTo>
                    <a:pt x="3" y="16"/>
                    <a:pt x="0" y="12"/>
                    <a:pt x="0" y="8"/>
                  </a:cubicBezTo>
                  <a:cubicBezTo>
                    <a:pt x="0" y="4"/>
                    <a:pt x="3" y="0"/>
                    <a:pt x="8" y="0"/>
                  </a:cubicBezTo>
                  <a:cubicBezTo>
                    <a:pt x="23" y="0"/>
                    <a:pt x="23" y="0"/>
                    <a:pt x="23" y="0"/>
                  </a:cubicBezTo>
                  <a:cubicBezTo>
                    <a:pt x="27" y="0"/>
                    <a:pt x="31" y="4"/>
                    <a:pt x="31" y="8"/>
                  </a:cubicBezTo>
                  <a:cubicBezTo>
                    <a:pt x="31" y="12"/>
                    <a:pt x="27" y="16"/>
                    <a:pt x="23"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6" name="Freeform 307">
              <a:extLst>
                <a:ext uri="{FF2B5EF4-FFF2-40B4-BE49-F238E27FC236}">
                  <a16:creationId xmlns:a16="http://schemas.microsoft.com/office/drawing/2014/main" id="{4DF52CC4-CACC-8942-87E1-B98FA8DF22B0}"/>
                </a:ext>
              </a:extLst>
            </p:cNvPr>
            <p:cNvSpPr>
              <a:spLocks/>
            </p:cNvSpPr>
            <p:nvPr/>
          </p:nvSpPr>
          <p:spPr bwMode="auto">
            <a:xfrm>
              <a:off x="9217025" y="2565415"/>
              <a:ext cx="50800" cy="47625"/>
            </a:xfrm>
            <a:custGeom>
              <a:avLst/>
              <a:gdLst>
                <a:gd name="T0" fmla="*/ 24 w 24"/>
                <a:gd name="T1" fmla="*/ 23 h 23"/>
                <a:gd name="T2" fmla="*/ 8 w 24"/>
                <a:gd name="T3" fmla="*/ 23 h 23"/>
                <a:gd name="T4" fmla="*/ 0 w 24"/>
                <a:gd name="T5" fmla="*/ 15 h 23"/>
                <a:gd name="T6" fmla="*/ 8 w 24"/>
                <a:gd name="T7" fmla="*/ 7 h 23"/>
                <a:gd name="T8" fmla="*/ 16 w 24"/>
                <a:gd name="T9" fmla="*/ 0 h 23"/>
                <a:gd name="T10" fmla="*/ 24 w 24"/>
                <a:gd name="T11" fmla="*/ 7 h 23"/>
                <a:gd name="T12" fmla="*/ 24 w 24"/>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4" h="23">
                  <a:moveTo>
                    <a:pt x="24" y="23"/>
                  </a:moveTo>
                  <a:cubicBezTo>
                    <a:pt x="8" y="23"/>
                    <a:pt x="8" y="23"/>
                    <a:pt x="8" y="23"/>
                  </a:cubicBezTo>
                  <a:cubicBezTo>
                    <a:pt x="4" y="23"/>
                    <a:pt x="0" y="19"/>
                    <a:pt x="0" y="15"/>
                  </a:cubicBezTo>
                  <a:cubicBezTo>
                    <a:pt x="0" y="11"/>
                    <a:pt x="4" y="7"/>
                    <a:pt x="8" y="7"/>
                  </a:cubicBezTo>
                  <a:cubicBezTo>
                    <a:pt x="8" y="3"/>
                    <a:pt x="11" y="0"/>
                    <a:pt x="16" y="0"/>
                  </a:cubicBezTo>
                  <a:cubicBezTo>
                    <a:pt x="20" y="0"/>
                    <a:pt x="24" y="3"/>
                    <a:pt x="24" y="7"/>
                  </a:cubicBezTo>
                  <a:lnTo>
                    <a:pt x="24"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7" name="Freeform 308">
              <a:extLst>
                <a:ext uri="{FF2B5EF4-FFF2-40B4-BE49-F238E27FC236}">
                  <a16:creationId xmlns:a16="http://schemas.microsoft.com/office/drawing/2014/main" id="{CD1A057A-6A97-E342-9688-60F2E89B748D}"/>
                </a:ext>
              </a:extLst>
            </p:cNvPr>
            <p:cNvSpPr>
              <a:spLocks noEditPoints="1"/>
            </p:cNvSpPr>
            <p:nvPr/>
          </p:nvSpPr>
          <p:spPr bwMode="auto">
            <a:xfrm>
              <a:off x="9234488" y="1931999"/>
              <a:ext cx="33338" cy="592141"/>
            </a:xfrm>
            <a:custGeom>
              <a:avLst/>
              <a:gdLst>
                <a:gd name="T0" fmla="*/ 8 w 16"/>
                <a:gd name="T1" fmla="*/ 284 h 284"/>
                <a:gd name="T2" fmla="*/ 0 w 16"/>
                <a:gd name="T3" fmla="*/ 276 h 284"/>
                <a:gd name="T4" fmla="*/ 0 w 16"/>
                <a:gd name="T5" fmla="*/ 261 h 284"/>
                <a:gd name="T6" fmla="*/ 8 w 16"/>
                <a:gd name="T7" fmla="*/ 253 h 284"/>
                <a:gd name="T8" fmla="*/ 16 w 16"/>
                <a:gd name="T9" fmla="*/ 261 h 284"/>
                <a:gd name="T10" fmla="*/ 16 w 16"/>
                <a:gd name="T11" fmla="*/ 276 h 284"/>
                <a:gd name="T12" fmla="*/ 8 w 16"/>
                <a:gd name="T13" fmla="*/ 284 h 284"/>
                <a:gd name="T14" fmla="*/ 8 w 16"/>
                <a:gd name="T15" fmla="*/ 234 h 284"/>
                <a:gd name="T16" fmla="*/ 0 w 16"/>
                <a:gd name="T17" fmla="*/ 226 h 284"/>
                <a:gd name="T18" fmla="*/ 0 w 16"/>
                <a:gd name="T19" fmla="*/ 210 h 284"/>
                <a:gd name="T20" fmla="*/ 8 w 16"/>
                <a:gd name="T21" fmla="*/ 202 h 284"/>
                <a:gd name="T22" fmla="*/ 16 w 16"/>
                <a:gd name="T23" fmla="*/ 210 h 284"/>
                <a:gd name="T24" fmla="*/ 16 w 16"/>
                <a:gd name="T25" fmla="*/ 226 h 284"/>
                <a:gd name="T26" fmla="*/ 8 w 16"/>
                <a:gd name="T27" fmla="*/ 234 h 284"/>
                <a:gd name="T28" fmla="*/ 8 w 16"/>
                <a:gd name="T29" fmla="*/ 183 h 284"/>
                <a:gd name="T30" fmla="*/ 0 w 16"/>
                <a:gd name="T31" fmla="*/ 175 h 284"/>
                <a:gd name="T32" fmla="*/ 0 w 16"/>
                <a:gd name="T33" fmla="*/ 160 h 284"/>
                <a:gd name="T34" fmla="*/ 8 w 16"/>
                <a:gd name="T35" fmla="*/ 152 h 284"/>
                <a:gd name="T36" fmla="*/ 16 w 16"/>
                <a:gd name="T37" fmla="*/ 160 h 284"/>
                <a:gd name="T38" fmla="*/ 16 w 16"/>
                <a:gd name="T39" fmla="*/ 175 h 284"/>
                <a:gd name="T40" fmla="*/ 8 w 16"/>
                <a:gd name="T41" fmla="*/ 183 h 284"/>
                <a:gd name="T42" fmla="*/ 8 w 16"/>
                <a:gd name="T43" fmla="*/ 132 h 284"/>
                <a:gd name="T44" fmla="*/ 0 w 16"/>
                <a:gd name="T45" fmla="*/ 125 h 284"/>
                <a:gd name="T46" fmla="*/ 0 w 16"/>
                <a:gd name="T47" fmla="*/ 109 h 284"/>
                <a:gd name="T48" fmla="*/ 8 w 16"/>
                <a:gd name="T49" fmla="*/ 101 h 284"/>
                <a:gd name="T50" fmla="*/ 16 w 16"/>
                <a:gd name="T51" fmla="*/ 109 h 284"/>
                <a:gd name="T52" fmla="*/ 16 w 16"/>
                <a:gd name="T53" fmla="*/ 125 h 284"/>
                <a:gd name="T54" fmla="*/ 8 w 16"/>
                <a:gd name="T55" fmla="*/ 132 h 284"/>
                <a:gd name="T56" fmla="*/ 8 w 16"/>
                <a:gd name="T57" fmla="*/ 82 h 284"/>
                <a:gd name="T58" fmla="*/ 0 w 16"/>
                <a:gd name="T59" fmla="*/ 74 h 284"/>
                <a:gd name="T60" fmla="*/ 0 w 16"/>
                <a:gd name="T61" fmla="*/ 58 h 284"/>
                <a:gd name="T62" fmla="*/ 8 w 16"/>
                <a:gd name="T63" fmla="*/ 51 h 284"/>
                <a:gd name="T64" fmla="*/ 16 w 16"/>
                <a:gd name="T65" fmla="*/ 58 h 284"/>
                <a:gd name="T66" fmla="*/ 16 w 16"/>
                <a:gd name="T67" fmla="*/ 74 h 284"/>
                <a:gd name="T68" fmla="*/ 8 w 16"/>
                <a:gd name="T69" fmla="*/ 82 h 284"/>
                <a:gd name="T70" fmla="*/ 8 w 16"/>
                <a:gd name="T71" fmla="*/ 31 h 284"/>
                <a:gd name="T72" fmla="*/ 0 w 16"/>
                <a:gd name="T73" fmla="*/ 23 h 284"/>
                <a:gd name="T74" fmla="*/ 0 w 16"/>
                <a:gd name="T75" fmla="*/ 8 h 284"/>
                <a:gd name="T76" fmla="*/ 8 w 16"/>
                <a:gd name="T77" fmla="*/ 0 h 284"/>
                <a:gd name="T78" fmla="*/ 16 w 16"/>
                <a:gd name="T79" fmla="*/ 8 h 284"/>
                <a:gd name="T80" fmla="*/ 16 w 16"/>
                <a:gd name="T81" fmla="*/ 23 h 284"/>
                <a:gd name="T82" fmla="*/ 8 w 16"/>
                <a:gd name="T83" fmla="*/ 31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 h="284">
                  <a:moveTo>
                    <a:pt x="8" y="284"/>
                  </a:moveTo>
                  <a:cubicBezTo>
                    <a:pt x="3" y="284"/>
                    <a:pt x="0" y="281"/>
                    <a:pt x="0" y="276"/>
                  </a:cubicBezTo>
                  <a:cubicBezTo>
                    <a:pt x="0" y="261"/>
                    <a:pt x="0" y="261"/>
                    <a:pt x="0" y="261"/>
                  </a:cubicBezTo>
                  <a:cubicBezTo>
                    <a:pt x="0" y="257"/>
                    <a:pt x="3" y="253"/>
                    <a:pt x="8" y="253"/>
                  </a:cubicBezTo>
                  <a:cubicBezTo>
                    <a:pt x="12" y="253"/>
                    <a:pt x="16" y="257"/>
                    <a:pt x="16" y="261"/>
                  </a:cubicBezTo>
                  <a:cubicBezTo>
                    <a:pt x="16" y="276"/>
                    <a:pt x="16" y="276"/>
                    <a:pt x="16" y="276"/>
                  </a:cubicBezTo>
                  <a:cubicBezTo>
                    <a:pt x="16" y="281"/>
                    <a:pt x="12" y="284"/>
                    <a:pt x="8" y="284"/>
                  </a:cubicBezTo>
                  <a:close/>
                  <a:moveTo>
                    <a:pt x="8" y="234"/>
                  </a:moveTo>
                  <a:cubicBezTo>
                    <a:pt x="3" y="234"/>
                    <a:pt x="0" y="230"/>
                    <a:pt x="0" y="226"/>
                  </a:cubicBezTo>
                  <a:cubicBezTo>
                    <a:pt x="0" y="210"/>
                    <a:pt x="0" y="210"/>
                    <a:pt x="0" y="210"/>
                  </a:cubicBezTo>
                  <a:cubicBezTo>
                    <a:pt x="0" y="206"/>
                    <a:pt x="3" y="202"/>
                    <a:pt x="8" y="202"/>
                  </a:cubicBezTo>
                  <a:cubicBezTo>
                    <a:pt x="12" y="202"/>
                    <a:pt x="16" y="206"/>
                    <a:pt x="16" y="210"/>
                  </a:cubicBezTo>
                  <a:cubicBezTo>
                    <a:pt x="16" y="226"/>
                    <a:pt x="16" y="226"/>
                    <a:pt x="16" y="226"/>
                  </a:cubicBezTo>
                  <a:cubicBezTo>
                    <a:pt x="16" y="230"/>
                    <a:pt x="12" y="234"/>
                    <a:pt x="8" y="234"/>
                  </a:cubicBezTo>
                  <a:close/>
                  <a:moveTo>
                    <a:pt x="8" y="183"/>
                  </a:moveTo>
                  <a:cubicBezTo>
                    <a:pt x="3" y="183"/>
                    <a:pt x="0" y="179"/>
                    <a:pt x="0" y="175"/>
                  </a:cubicBezTo>
                  <a:cubicBezTo>
                    <a:pt x="0" y="160"/>
                    <a:pt x="0" y="160"/>
                    <a:pt x="0" y="160"/>
                  </a:cubicBezTo>
                  <a:cubicBezTo>
                    <a:pt x="0" y="155"/>
                    <a:pt x="3" y="152"/>
                    <a:pt x="8" y="152"/>
                  </a:cubicBezTo>
                  <a:cubicBezTo>
                    <a:pt x="12" y="152"/>
                    <a:pt x="16" y="155"/>
                    <a:pt x="16" y="160"/>
                  </a:cubicBezTo>
                  <a:cubicBezTo>
                    <a:pt x="16" y="175"/>
                    <a:pt x="16" y="175"/>
                    <a:pt x="16" y="175"/>
                  </a:cubicBezTo>
                  <a:cubicBezTo>
                    <a:pt x="16" y="179"/>
                    <a:pt x="12" y="183"/>
                    <a:pt x="8" y="183"/>
                  </a:cubicBezTo>
                  <a:close/>
                  <a:moveTo>
                    <a:pt x="8" y="132"/>
                  </a:moveTo>
                  <a:cubicBezTo>
                    <a:pt x="3" y="132"/>
                    <a:pt x="0" y="129"/>
                    <a:pt x="0" y="125"/>
                  </a:cubicBezTo>
                  <a:cubicBezTo>
                    <a:pt x="0" y="109"/>
                    <a:pt x="0" y="109"/>
                    <a:pt x="0" y="109"/>
                  </a:cubicBezTo>
                  <a:cubicBezTo>
                    <a:pt x="0" y="105"/>
                    <a:pt x="3" y="101"/>
                    <a:pt x="8" y="101"/>
                  </a:cubicBezTo>
                  <a:cubicBezTo>
                    <a:pt x="12" y="101"/>
                    <a:pt x="16" y="105"/>
                    <a:pt x="16" y="109"/>
                  </a:cubicBezTo>
                  <a:cubicBezTo>
                    <a:pt x="16" y="125"/>
                    <a:pt x="16" y="125"/>
                    <a:pt x="16" y="125"/>
                  </a:cubicBezTo>
                  <a:cubicBezTo>
                    <a:pt x="16" y="129"/>
                    <a:pt x="12" y="132"/>
                    <a:pt x="8" y="132"/>
                  </a:cubicBezTo>
                  <a:close/>
                  <a:moveTo>
                    <a:pt x="8" y="82"/>
                  </a:moveTo>
                  <a:cubicBezTo>
                    <a:pt x="3" y="82"/>
                    <a:pt x="0" y="78"/>
                    <a:pt x="0" y="74"/>
                  </a:cubicBezTo>
                  <a:cubicBezTo>
                    <a:pt x="0" y="58"/>
                    <a:pt x="0" y="58"/>
                    <a:pt x="0" y="58"/>
                  </a:cubicBezTo>
                  <a:cubicBezTo>
                    <a:pt x="0" y="54"/>
                    <a:pt x="3" y="51"/>
                    <a:pt x="8" y="51"/>
                  </a:cubicBezTo>
                  <a:cubicBezTo>
                    <a:pt x="12" y="51"/>
                    <a:pt x="16" y="54"/>
                    <a:pt x="16" y="58"/>
                  </a:cubicBezTo>
                  <a:cubicBezTo>
                    <a:pt x="16" y="74"/>
                    <a:pt x="16" y="74"/>
                    <a:pt x="16" y="74"/>
                  </a:cubicBezTo>
                  <a:cubicBezTo>
                    <a:pt x="16" y="78"/>
                    <a:pt x="12" y="82"/>
                    <a:pt x="8" y="82"/>
                  </a:cubicBezTo>
                  <a:close/>
                  <a:moveTo>
                    <a:pt x="8" y="31"/>
                  </a:moveTo>
                  <a:cubicBezTo>
                    <a:pt x="3" y="31"/>
                    <a:pt x="0" y="28"/>
                    <a:pt x="0" y="23"/>
                  </a:cubicBezTo>
                  <a:cubicBezTo>
                    <a:pt x="0" y="8"/>
                    <a:pt x="0" y="8"/>
                    <a:pt x="0" y="8"/>
                  </a:cubicBezTo>
                  <a:cubicBezTo>
                    <a:pt x="0" y="4"/>
                    <a:pt x="3" y="0"/>
                    <a:pt x="8" y="0"/>
                  </a:cubicBezTo>
                  <a:cubicBezTo>
                    <a:pt x="12" y="0"/>
                    <a:pt x="16" y="4"/>
                    <a:pt x="16" y="8"/>
                  </a:cubicBezTo>
                  <a:cubicBezTo>
                    <a:pt x="16" y="23"/>
                    <a:pt x="16" y="23"/>
                    <a:pt x="16" y="23"/>
                  </a:cubicBezTo>
                  <a:cubicBezTo>
                    <a:pt x="16" y="28"/>
                    <a:pt x="12" y="31"/>
                    <a:pt x="8"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8" name="Freeform 309">
              <a:extLst>
                <a:ext uri="{FF2B5EF4-FFF2-40B4-BE49-F238E27FC236}">
                  <a16:creationId xmlns:a16="http://schemas.microsoft.com/office/drawing/2014/main" id="{17487283-5061-7146-BB65-F017F7D83C58}"/>
                </a:ext>
              </a:extLst>
            </p:cNvPr>
            <p:cNvSpPr>
              <a:spLocks/>
            </p:cNvSpPr>
            <p:nvPr/>
          </p:nvSpPr>
          <p:spPr bwMode="auto">
            <a:xfrm>
              <a:off x="9217025" y="1843098"/>
              <a:ext cx="50800" cy="47625"/>
            </a:xfrm>
            <a:custGeom>
              <a:avLst/>
              <a:gdLst>
                <a:gd name="T0" fmla="*/ 16 w 24"/>
                <a:gd name="T1" fmla="*/ 23 h 23"/>
                <a:gd name="T2" fmla="*/ 8 w 24"/>
                <a:gd name="T3" fmla="*/ 16 h 23"/>
                <a:gd name="T4" fmla="*/ 0 w 24"/>
                <a:gd name="T5" fmla="*/ 8 h 23"/>
                <a:gd name="T6" fmla="*/ 8 w 24"/>
                <a:gd name="T7" fmla="*/ 0 h 23"/>
                <a:gd name="T8" fmla="*/ 24 w 24"/>
                <a:gd name="T9" fmla="*/ 0 h 23"/>
                <a:gd name="T10" fmla="*/ 24 w 24"/>
                <a:gd name="T11" fmla="*/ 16 h 23"/>
                <a:gd name="T12" fmla="*/ 16 w 24"/>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4" h="23">
                  <a:moveTo>
                    <a:pt x="16" y="23"/>
                  </a:moveTo>
                  <a:cubicBezTo>
                    <a:pt x="11" y="23"/>
                    <a:pt x="8" y="20"/>
                    <a:pt x="8" y="16"/>
                  </a:cubicBezTo>
                  <a:cubicBezTo>
                    <a:pt x="4" y="16"/>
                    <a:pt x="0" y="12"/>
                    <a:pt x="0" y="8"/>
                  </a:cubicBezTo>
                  <a:cubicBezTo>
                    <a:pt x="0" y="4"/>
                    <a:pt x="4" y="0"/>
                    <a:pt x="8" y="0"/>
                  </a:cubicBezTo>
                  <a:cubicBezTo>
                    <a:pt x="24" y="0"/>
                    <a:pt x="24" y="0"/>
                    <a:pt x="24" y="0"/>
                  </a:cubicBezTo>
                  <a:cubicBezTo>
                    <a:pt x="24" y="16"/>
                    <a:pt x="24" y="16"/>
                    <a:pt x="24" y="16"/>
                  </a:cubicBezTo>
                  <a:cubicBezTo>
                    <a:pt x="24" y="20"/>
                    <a:pt x="20" y="23"/>
                    <a:pt x="16"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39" name="Freeform 310">
              <a:extLst>
                <a:ext uri="{FF2B5EF4-FFF2-40B4-BE49-F238E27FC236}">
                  <a16:creationId xmlns:a16="http://schemas.microsoft.com/office/drawing/2014/main" id="{E8FAD778-D33C-B346-B0EF-F44969AF9ABF}"/>
                </a:ext>
              </a:extLst>
            </p:cNvPr>
            <p:cNvSpPr>
              <a:spLocks noEditPoints="1"/>
            </p:cNvSpPr>
            <p:nvPr/>
          </p:nvSpPr>
          <p:spPr bwMode="auto">
            <a:xfrm>
              <a:off x="8586788" y="1843098"/>
              <a:ext cx="590550" cy="33338"/>
            </a:xfrm>
            <a:custGeom>
              <a:avLst/>
              <a:gdLst>
                <a:gd name="T0" fmla="*/ 276 w 284"/>
                <a:gd name="T1" fmla="*/ 16 h 16"/>
                <a:gd name="T2" fmla="*/ 260 w 284"/>
                <a:gd name="T3" fmla="*/ 16 h 16"/>
                <a:gd name="T4" fmla="*/ 253 w 284"/>
                <a:gd name="T5" fmla="*/ 8 h 16"/>
                <a:gd name="T6" fmla="*/ 260 w 284"/>
                <a:gd name="T7" fmla="*/ 0 h 16"/>
                <a:gd name="T8" fmla="*/ 276 w 284"/>
                <a:gd name="T9" fmla="*/ 0 h 16"/>
                <a:gd name="T10" fmla="*/ 284 w 284"/>
                <a:gd name="T11" fmla="*/ 8 h 16"/>
                <a:gd name="T12" fmla="*/ 276 w 284"/>
                <a:gd name="T13" fmla="*/ 16 h 16"/>
                <a:gd name="T14" fmla="*/ 225 w 284"/>
                <a:gd name="T15" fmla="*/ 16 h 16"/>
                <a:gd name="T16" fmla="*/ 210 w 284"/>
                <a:gd name="T17" fmla="*/ 16 h 16"/>
                <a:gd name="T18" fmla="*/ 202 w 284"/>
                <a:gd name="T19" fmla="*/ 8 h 16"/>
                <a:gd name="T20" fmla="*/ 210 w 284"/>
                <a:gd name="T21" fmla="*/ 0 h 16"/>
                <a:gd name="T22" fmla="*/ 225 w 284"/>
                <a:gd name="T23" fmla="*/ 0 h 16"/>
                <a:gd name="T24" fmla="*/ 233 w 284"/>
                <a:gd name="T25" fmla="*/ 8 h 16"/>
                <a:gd name="T26" fmla="*/ 225 w 284"/>
                <a:gd name="T27" fmla="*/ 16 h 16"/>
                <a:gd name="T28" fmla="*/ 175 w 284"/>
                <a:gd name="T29" fmla="*/ 16 h 16"/>
                <a:gd name="T30" fmla="*/ 159 w 284"/>
                <a:gd name="T31" fmla="*/ 16 h 16"/>
                <a:gd name="T32" fmla="*/ 151 w 284"/>
                <a:gd name="T33" fmla="*/ 8 h 16"/>
                <a:gd name="T34" fmla="*/ 159 w 284"/>
                <a:gd name="T35" fmla="*/ 0 h 16"/>
                <a:gd name="T36" fmla="*/ 175 w 284"/>
                <a:gd name="T37" fmla="*/ 0 h 16"/>
                <a:gd name="T38" fmla="*/ 183 w 284"/>
                <a:gd name="T39" fmla="*/ 8 h 16"/>
                <a:gd name="T40" fmla="*/ 175 w 284"/>
                <a:gd name="T41" fmla="*/ 16 h 16"/>
                <a:gd name="T42" fmla="*/ 124 w 284"/>
                <a:gd name="T43" fmla="*/ 16 h 16"/>
                <a:gd name="T44" fmla="*/ 109 w 284"/>
                <a:gd name="T45" fmla="*/ 16 h 16"/>
                <a:gd name="T46" fmla="*/ 101 w 284"/>
                <a:gd name="T47" fmla="*/ 8 h 16"/>
                <a:gd name="T48" fmla="*/ 109 w 284"/>
                <a:gd name="T49" fmla="*/ 0 h 16"/>
                <a:gd name="T50" fmla="*/ 124 w 284"/>
                <a:gd name="T51" fmla="*/ 0 h 16"/>
                <a:gd name="T52" fmla="*/ 132 w 284"/>
                <a:gd name="T53" fmla="*/ 8 h 16"/>
                <a:gd name="T54" fmla="*/ 124 w 284"/>
                <a:gd name="T55" fmla="*/ 16 h 16"/>
                <a:gd name="T56" fmla="*/ 74 w 284"/>
                <a:gd name="T57" fmla="*/ 16 h 16"/>
                <a:gd name="T58" fmla="*/ 58 w 284"/>
                <a:gd name="T59" fmla="*/ 16 h 16"/>
                <a:gd name="T60" fmla="*/ 50 w 284"/>
                <a:gd name="T61" fmla="*/ 8 h 16"/>
                <a:gd name="T62" fmla="*/ 58 w 284"/>
                <a:gd name="T63" fmla="*/ 0 h 16"/>
                <a:gd name="T64" fmla="*/ 74 w 284"/>
                <a:gd name="T65" fmla="*/ 0 h 16"/>
                <a:gd name="T66" fmla="*/ 81 w 284"/>
                <a:gd name="T67" fmla="*/ 8 h 16"/>
                <a:gd name="T68" fmla="*/ 74 w 284"/>
                <a:gd name="T69" fmla="*/ 16 h 16"/>
                <a:gd name="T70" fmla="*/ 23 w 284"/>
                <a:gd name="T71" fmla="*/ 16 h 16"/>
                <a:gd name="T72" fmla="*/ 7 w 284"/>
                <a:gd name="T73" fmla="*/ 16 h 16"/>
                <a:gd name="T74" fmla="*/ 0 w 284"/>
                <a:gd name="T75" fmla="*/ 8 h 16"/>
                <a:gd name="T76" fmla="*/ 7 w 284"/>
                <a:gd name="T77" fmla="*/ 0 h 16"/>
                <a:gd name="T78" fmla="*/ 23 w 284"/>
                <a:gd name="T79" fmla="*/ 0 h 16"/>
                <a:gd name="T80" fmla="*/ 31 w 284"/>
                <a:gd name="T81" fmla="*/ 8 h 16"/>
                <a:gd name="T82" fmla="*/ 23 w 284"/>
                <a:gd name="T83"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4" h="16">
                  <a:moveTo>
                    <a:pt x="276" y="16"/>
                  </a:moveTo>
                  <a:cubicBezTo>
                    <a:pt x="260" y="16"/>
                    <a:pt x="260" y="16"/>
                    <a:pt x="260" y="16"/>
                  </a:cubicBezTo>
                  <a:cubicBezTo>
                    <a:pt x="256" y="16"/>
                    <a:pt x="253" y="12"/>
                    <a:pt x="253" y="8"/>
                  </a:cubicBezTo>
                  <a:cubicBezTo>
                    <a:pt x="253" y="4"/>
                    <a:pt x="256" y="0"/>
                    <a:pt x="260" y="0"/>
                  </a:cubicBezTo>
                  <a:cubicBezTo>
                    <a:pt x="276" y="0"/>
                    <a:pt x="276" y="0"/>
                    <a:pt x="276" y="0"/>
                  </a:cubicBezTo>
                  <a:cubicBezTo>
                    <a:pt x="280" y="0"/>
                    <a:pt x="284" y="4"/>
                    <a:pt x="284" y="8"/>
                  </a:cubicBezTo>
                  <a:cubicBezTo>
                    <a:pt x="284" y="12"/>
                    <a:pt x="280" y="16"/>
                    <a:pt x="276" y="16"/>
                  </a:cubicBezTo>
                  <a:close/>
                  <a:moveTo>
                    <a:pt x="225" y="16"/>
                  </a:moveTo>
                  <a:cubicBezTo>
                    <a:pt x="210" y="16"/>
                    <a:pt x="210" y="16"/>
                    <a:pt x="210" y="16"/>
                  </a:cubicBezTo>
                  <a:cubicBezTo>
                    <a:pt x="206" y="16"/>
                    <a:pt x="202" y="12"/>
                    <a:pt x="202" y="8"/>
                  </a:cubicBezTo>
                  <a:cubicBezTo>
                    <a:pt x="202" y="4"/>
                    <a:pt x="206" y="0"/>
                    <a:pt x="210" y="0"/>
                  </a:cubicBezTo>
                  <a:cubicBezTo>
                    <a:pt x="225" y="0"/>
                    <a:pt x="225" y="0"/>
                    <a:pt x="225" y="0"/>
                  </a:cubicBezTo>
                  <a:cubicBezTo>
                    <a:pt x="230" y="0"/>
                    <a:pt x="233" y="4"/>
                    <a:pt x="233" y="8"/>
                  </a:cubicBezTo>
                  <a:cubicBezTo>
                    <a:pt x="233" y="12"/>
                    <a:pt x="230" y="16"/>
                    <a:pt x="225" y="16"/>
                  </a:cubicBezTo>
                  <a:close/>
                  <a:moveTo>
                    <a:pt x="175" y="16"/>
                  </a:moveTo>
                  <a:cubicBezTo>
                    <a:pt x="159" y="16"/>
                    <a:pt x="159" y="16"/>
                    <a:pt x="159" y="16"/>
                  </a:cubicBezTo>
                  <a:cubicBezTo>
                    <a:pt x="155" y="16"/>
                    <a:pt x="151" y="12"/>
                    <a:pt x="151" y="8"/>
                  </a:cubicBezTo>
                  <a:cubicBezTo>
                    <a:pt x="151" y="4"/>
                    <a:pt x="155" y="0"/>
                    <a:pt x="159" y="0"/>
                  </a:cubicBezTo>
                  <a:cubicBezTo>
                    <a:pt x="175" y="0"/>
                    <a:pt x="175" y="0"/>
                    <a:pt x="175" y="0"/>
                  </a:cubicBezTo>
                  <a:cubicBezTo>
                    <a:pt x="179" y="0"/>
                    <a:pt x="183" y="4"/>
                    <a:pt x="183" y="8"/>
                  </a:cubicBezTo>
                  <a:cubicBezTo>
                    <a:pt x="183" y="12"/>
                    <a:pt x="179" y="16"/>
                    <a:pt x="175" y="16"/>
                  </a:cubicBezTo>
                  <a:close/>
                  <a:moveTo>
                    <a:pt x="124" y="16"/>
                  </a:moveTo>
                  <a:cubicBezTo>
                    <a:pt x="109" y="16"/>
                    <a:pt x="109" y="16"/>
                    <a:pt x="109" y="16"/>
                  </a:cubicBezTo>
                  <a:cubicBezTo>
                    <a:pt x="104" y="16"/>
                    <a:pt x="101" y="12"/>
                    <a:pt x="101" y="8"/>
                  </a:cubicBezTo>
                  <a:cubicBezTo>
                    <a:pt x="101" y="4"/>
                    <a:pt x="104" y="0"/>
                    <a:pt x="109" y="0"/>
                  </a:cubicBezTo>
                  <a:cubicBezTo>
                    <a:pt x="124" y="0"/>
                    <a:pt x="124" y="0"/>
                    <a:pt x="124" y="0"/>
                  </a:cubicBezTo>
                  <a:cubicBezTo>
                    <a:pt x="128" y="0"/>
                    <a:pt x="132" y="4"/>
                    <a:pt x="132" y="8"/>
                  </a:cubicBezTo>
                  <a:cubicBezTo>
                    <a:pt x="132" y="12"/>
                    <a:pt x="128" y="16"/>
                    <a:pt x="124" y="16"/>
                  </a:cubicBezTo>
                  <a:close/>
                  <a:moveTo>
                    <a:pt x="74" y="16"/>
                  </a:moveTo>
                  <a:cubicBezTo>
                    <a:pt x="58" y="16"/>
                    <a:pt x="58" y="16"/>
                    <a:pt x="58" y="16"/>
                  </a:cubicBezTo>
                  <a:cubicBezTo>
                    <a:pt x="54" y="16"/>
                    <a:pt x="50" y="12"/>
                    <a:pt x="50" y="8"/>
                  </a:cubicBezTo>
                  <a:cubicBezTo>
                    <a:pt x="50" y="4"/>
                    <a:pt x="54" y="0"/>
                    <a:pt x="58" y="0"/>
                  </a:cubicBezTo>
                  <a:cubicBezTo>
                    <a:pt x="74" y="0"/>
                    <a:pt x="74" y="0"/>
                    <a:pt x="74" y="0"/>
                  </a:cubicBezTo>
                  <a:cubicBezTo>
                    <a:pt x="78" y="0"/>
                    <a:pt x="81" y="4"/>
                    <a:pt x="81" y="8"/>
                  </a:cubicBezTo>
                  <a:cubicBezTo>
                    <a:pt x="81" y="12"/>
                    <a:pt x="78" y="16"/>
                    <a:pt x="74" y="16"/>
                  </a:cubicBezTo>
                  <a:close/>
                  <a:moveTo>
                    <a:pt x="23" y="16"/>
                  </a:moveTo>
                  <a:cubicBezTo>
                    <a:pt x="7" y="16"/>
                    <a:pt x="7" y="16"/>
                    <a:pt x="7" y="16"/>
                  </a:cubicBezTo>
                  <a:cubicBezTo>
                    <a:pt x="3" y="16"/>
                    <a:pt x="0" y="12"/>
                    <a:pt x="0" y="8"/>
                  </a:cubicBezTo>
                  <a:cubicBezTo>
                    <a:pt x="0" y="4"/>
                    <a:pt x="3" y="0"/>
                    <a:pt x="7" y="0"/>
                  </a:cubicBezTo>
                  <a:cubicBezTo>
                    <a:pt x="23" y="0"/>
                    <a:pt x="23" y="0"/>
                    <a:pt x="23" y="0"/>
                  </a:cubicBezTo>
                  <a:cubicBezTo>
                    <a:pt x="27" y="0"/>
                    <a:pt x="31" y="4"/>
                    <a:pt x="31" y="8"/>
                  </a:cubicBezTo>
                  <a:cubicBezTo>
                    <a:pt x="31" y="12"/>
                    <a:pt x="27" y="16"/>
                    <a:pt x="23"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0" name="Freeform 311">
              <a:extLst>
                <a:ext uri="{FF2B5EF4-FFF2-40B4-BE49-F238E27FC236}">
                  <a16:creationId xmlns:a16="http://schemas.microsoft.com/office/drawing/2014/main" id="{945C2D58-19A1-474E-8844-4D98E64E44A0}"/>
                </a:ext>
              </a:extLst>
            </p:cNvPr>
            <p:cNvSpPr>
              <a:spLocks/>
            </p:cNvSpPr>
            <p:nvPr/>
          </p:nvSpPr>
          <p:spPr bwMode="auto">
            <a:xfrm>
              <a:off x="8496300" y="1843098"/>
              <a:ext cx="49213" cy="47625"/>
            </a:xfrm>
            <a:custGeom>
              <a:avLst/>
              <a:gdLst>
                <a:gd name="T0" fmla="*/ 8 w 23"/>
                <a:gd name="T1" fmla="*/ 23 h 23"/>
                <a:gd name="T2" fmla="*/ 0 w 23"/>
                <a:gd name="T3" fmla="*/ 16 h 23"/>
                <a:gd name="T4" fmla="*/ 0 w 23"/>
                <a:gd name="T5" fmla="*/ 0 h 23"/>
                <a:gd name="T6" fmla="*/ 15 w 23"/>
                <a:gd name="T7" fmla="*/ 0 h 23"/>
                <a:gd name="T8" fmla="*/ 23 w 23"/>
                <a:gd name="T9" fmla="*/ 8 h 23"/>
                <a:gd name="T10" fmla="*/ 15 w 23"/>
                <a:gd name="T11" fmla="*/ 16 h 23"/>
                <a:gd name="T12" fmla="*/ 8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8" y="23"/>
                  </a:moveTo>
                  <a:cubicBezTo>
                    <a:pt x="3" y="23"/>
                    <a:pt x="0" y="20"/>
                    <a:pt x="0" y="16"/>
                  </a:cubicBezTo>
                  <a:cubicBezTo>
                    <a:pt x="0" y="0"/>
                    <a:pt x="0" y="0"/>
                    <a:pt x="0" y="0"/>
                  </a:cubicBezTo>
                  <a:cubicBezTo>
                    <a:pt x="15" y="0"/>
                    <a:pt x="15" y="0"/>
                    <a:pt x="15" y="0"/>
                  </a:cubicBezTo>
                  <a:cubicBezTo>
                    <a:pt x="20" y="0"/>
                    <a:pt x="23" y="4"/>
                    <a:pt x="23" y="8"/>
                  </a:cubicBezTo>
                  <a:cubicBezTo>
                    <a:pt x="23" y="12"/>
                    <a:pt x="20" y="16"/>
                    <a:pt x="15" y="16"/>
                  </a:cubicBezTo>
                  <a:cubicBezTo>
                    <a:pt x="15" y="20"/>
                    <a:pt x="12"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1" name="Freeform 312">
              <a:extLst>
                <a:ext uri="{FF2B5EF4-FFF2-40B4-BE49-F238E27FC236}">
                  <a16:creationId xmlns:a16="http://schemas.microsoft.com/office/drawing/2014/main" id="{6A7FF24A-0E01-BE4D-ABBD-FD611EEDBE18}"/>
                </a:ext>
              </a:extLst>
            </p:cNvPr>
            <p:cNvSpPr>
              <a:spLocks noEditPoints="1"/>
            </p:cNvSpPr>
            <p:nvPr/>
          </p:nvSpPr>
          <p:spPr bwMode="auto">
            <a:xfrm>
              <a:off x="8496300" y="1930412"/>
              <a:ext cx="31750" cy="1189045"/>
            </a:xfrm>
            <a:custGeom>
              <a:avLst/>
              <a:gdLst>
                <a:gd name="T0" fmla="*/ 0 w 15"/>
                <a:gd name="T1" fmla="*/ 563 h 571"/>
                <a:gd name="T2" fmla="*/ 8 w 15"/>
                <a:gd name="T3" fmla="*/ 540 h 571"/>
                <a:gd name="T4" fmla="*/ 15 w 15"/>
                <a:gd name="T5" fmla="*/ 563 h 571"/>
                <a:gd name="T6" fmla="*/ 8 w 15"/>
                <a:gd name="T7" fmla="*/ 522 h 571"/>
                <a:gd name="T8" fmla="*/ 0 w 15"/>
                <a:gd name="T9" fmla="*/ 499 h 571"/>
                <a:gd name="T10" fmla="*/ 15 w 15"/>
                <a:gd name="T11" fmla="*/ 499 h 571"/>
                <a:gd name="T12" fmla="*/ 8 w 15"/>
                <a:gd name="T13" fmla="*/ 522 h 571"/>
                <a:gd name="T14" fmla="*/ 0 w 15"/>
                <a:gd name="T15" fmla="*/ 465 h 571"/>
                <a:gd name="T16" fmla="*/ 8 w 15"/>
                <a:gd name="T17" fmla="*/ 442 h 571"/>
                <a:gd name="T18" fmla="*/ 15 w 15"/>
                <a:gd name="T19" fmla="*/ 465 h 571"/>
                <a:gd name="T20" fmla="*/ 8 w 15"/>
                <a:gd name="T21" fmla="*/ 423 h 571"/>
                <a:gd name="T22" fmla="*/ 0 w 15"/>
                <a:gd name="T23" fmla="*/ 401 h 571"/>
                <a:gd name="T24" fmla="*/ 15 w 15"/>
                <a:gd name="T25" fmla="*/ 401 h 571"/>
                <a:gd name="T26" fmla="*/ 8 w 15"/>
                <a:gd name="T27" fmla="*/ 423 h 571"/>
                <a:gd name="T28" fmla="*/ 0 w 15"/>
                <a:gd name="T29" fmla="*/ 367 h 571"/>
                <a:gd name="T30" fmla="*/ 8 w 15"/>
                <a:gd name="T31" fmla="*/ 344 h 571"/>
                <a:gd name="T32" fmla="*/ 15 w 15"/>
                <a:gd name="T33" fmla="*/ 367 h 571"/>
                <a:gd name="T34" fmla="*/ 8 w 15"/>
                <a:gd name="T35" fmla="*/ 325 h 571"/>
                <a:gd name="T36" fmla="*/ 0 w 15"/>
                <a:gd name="T37" fmla="*/ 302 h 571"/>
                <a:gd name="T38" fmla="*/ 15 w 15"/>
                <a:gd name="T39" fmla="*/ 302 h 571"/>
                <a:gd name="T40" fmla="*/ 8 w 15"/>
                <a:gd name="T41" fmla="*/ 325 h 571"/>
                <a:gd name="T42" fmla="*/ 0 w 15"/>
                <a:gd name="T43" fmla="*/ 268 h 571"/>
                <a:gd name="T44" fmla="*/ 8 w 15"/>
                <a:gd name="T45" fmla="*/ 246 h 571"/>
                <a:gd name="T46" fmla="*/ 15 w 15"/>
                <a:gd name="T47" fmla="*/ 268 h 571"/>
                <a:gd name="T48" fmla="*/ 8 w 15"/>
                <a:gd name="T49" fmla="*/ 227 h 571"/>
                <a:gd name="T50" fmla="*/ 0 w 15"/>
                <a:gd name="T51" fmla="*/ 204 h 571"/>
                <a:gd name="T52" fmla="*/ 15 w 15"/>
                <a:gd name="T53" fmla="*/ 204 h 571"/>
                <a:gd name="T54" fmla="*/ 8 w 15"/>
                <a:gd name="T55" fmla="*/ 227 h 571"/>
                <a:gd name="T56" fmla="*/ 0 w 15"/>
                <a:gd name="T57" fmla="*/ 170 h 571"/>
                <a:gd name="T58" fmla="*/ 8 w 15"/>
                <a:gd name="T59" fmla="*/ 147 h 571"/>
                <a:gd name="T60" fmla="*/ 15 w 15"/>
                <a:gd name="T61" fmla="*/ 170 h 571"/>
                <a:gd name="T62" fmla="*/ 8 w 15"/>
                <a:gd name="T63" fmla="*/ 129 h 571"/>
                <a:gd name="T64" fmla="*/ 0 w 15"/>
                <a:gd name="T65" fmla="*/ 106 h 571"/>
                <a:gd name="T66" fmla="*/ 15 w 15"/>
                <a:gd name="T67" fmla="*/ 106 h 571"/>
                <a:gd name="T68" fmla="*/ 8 w 15"/>
                <a:gd name="T69" fmla="*/ 129 h 571"/>
                <a:gd name="T70" fmla="*/ 0 w 15"/>
                <a:gd name="T71" fmla="*/ 72 h 571"/>
                <a:gd name="T72" fmla="*/ 8 w 15"/>
                <a:gd name="T73" fmla="*/ 49 h 571"/>
                <a:gd name="T74" fmla="*/ 15 w 15"/>
                <a:gd name="T75" fmla="*/ 72 h 571"/>
                <a:gd name="T76" fmla="*/ 8 w 15"/>
                <a:gd name="T77" fmla="*/ 31 h 571"/>
                <a:gd name="T78" fmla="*/ 0 w 15"/>
                <a:gd name="T79" fmla="*/ 8 h 571"/>
                <a:gd name="T80" fmla="*/ 15 w 15"/>
                <a:gd name="T81" fmla="*/ 8 h 571"/>
                <a:gd name="T82" fmla="*/ 8 w 15"/>
                <a:gd name="T83" fmla="*/ 31 h 5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 h="571">
                  <a:moveTo>
                    <a:pt x="8" y="571"/>
                  </a:moveTo>
                  <a:cubicBezTo>
                    <a:pt x="3" y="571"/>
                    <a:pt x="0" y="567"/>
                    <a:pt x="0" y="563"/>
                  </a:cubicBezTo>
                  <a:cubicBezTo>
                    <a:pt x="0" y="548"/>
                    <a:pt x="0" y="548"/>
                    <a:pt x="0" y="548"/>
                  </a:cubicBezTo>
                  <a:cubicBezTo>
                    <a:pt x="0" y="544"/>
                    <a:pt x="3" y="540"/>
                    <a:pt x="8" y="540"/>
                  </a:cubicBezTo>
                  <a:cubicBezTo>
                    <a:pt x="12" y="540"/>
                    <a:pt x="15" y="544"/>
                    <a:pt x="15" y="548"/>
                  </a:cubicBezTo>
                  <a:cubicBezTo>
                    <a:pt x="15" y="563"/>
                    <a:pt x="15" y="563"/>
                    <a:pt x="15" y="563"/>
                  </a:cubicBezTo>
                  <a:cubicBezTo>
                    <a:pt x="15" y="567"/>
                    <a:pt x="12" y="571"/>
                    <a:pt x="8" y="571"/>
                  </a:cubicBezTo>
                  <a:moveTo>
                    <a:pt x="8" y="522"/>
                  </a:moveTo>
                  <a:cubicBezTo>
                    <a:pt x="3" y="522"/>
                    <a:pt x="0" y="518"/>
                    <a:pt x="0" y="514"/>
                  </a:cubicBezTo>
                  <a:cubicBezTo>
                    <a:pt x="0" y="499"/>
                    <a:pt x="0" y="499"/>
                    <a:pt x="0" y="499"/>
                  </a:cubicBezTo>
                  <a:cubicBezTo>
                    <a:pt x="0" y="494"/>
                    <a:pt x="3" y="491"/>
                    <a:pt x="8" y="491"/>
                  </a:cubicBezTo>
                  <a:cubicBezTo>
                    <a:pt x="12" y="491"/>
                    <a:pt x="15" y="494"/>
                    <a:pt x="15" y="499"/>
                  </a:cubicBezTo>
                  <a:cubicBezTo>
                    <a:pt x="15" y="514"/>
                    <a:pt x="15" y="514"/>
                    <a:pt x="15" y="514"/>
                  </a:cubicBezTo>
                  <a:cubicBezTo>
                    <a:pt x="15" y="518"/>
                    <a:pt x="12" y="522"/>
                    <a:pt x="8" y="522"/>
                  </a:cubicBezTo>
                  <a:moveTo>
                    <a:pt x="8" y="472"/>
                  </a:moveTo>
                  <a:cubicBezTo>
                    <a:pt x="3" y="472"/>
                    <a:pt x="0" y="469"/>
                    <a:pt x="0" y="465"/>
                  </a:cubicBezTo>
                  <a:cubicBezTo>
                    <a:pt x="0" y="450"/>
                    <a:pt x="0" y="450"/>
                    <a:pt x="0" y="450"/>
                  </a:cubicBezTo>
                  <a:cubicBezTo>
                    <a:pt x="0" y="445"/>
                    <a:pt x="3" y="442"/>
                    <a:pt x="8" y="442"/>
                  </a:cubicBezTo>
                  <a:cubicBezTo>
                    <a:pt x="12" y="442"/>
                    <a:pt x="15" y="445"/>
                    <a:pt x="15" y="450"/>
                  </a:cubicBezTo>
                  <a:cubicBezTo>
                    <a:pt x="15" y="465"/>
                    <a:pt x="15" y="465"/>
                    <a:pt x="15" y="465"/>
                  </a:cubicBezTo>
                  <a:cubicBezTo>
                    <a:pt x="15" y="469"/>
                    <a:pt x="12" y="472"/>
                    <a:pt x="8" y="472"/>
                  </a:cubicBezTo>
                  <a:moveTo>
                    <a:pt x="8" y="423"/>
                  </a:moveTo>
                  <a:cubicBezTo>
                    <a:pt x="3" y="423"/>
                    <a:pt x="0" y="420"/>
                    <a:pt x="0" y="416"/>
                  </a:cubicBezTo>
                  <a:cubicBezTo>
                    <a:pt x="0" y="401"/>
                    <a:pt x="0" y="401"/>
                    <a:pt x="0" y="401"/>
                  </a:cubicBezTo>
                  <a:cubicBezTo>
                    <a:pt x="0" y="396"/>
                    <a:pt x="3" y="393"/>
                    <a:pt x="8" y="393"/>
                  </a:cubicBezTo>
                  <a:cubicBezTo>
                    <a:pt x="12" y="393"/>
                    <a:pt x="15" y="396"/>
                    <a:pt x="15" y="401"/>
                  </a:cubicBezTo>
                  <a:cubicBezTo>
                    <a:pt x="15" y="416"/>
                    <a:pt x="15" y="416"/>
                    <a:pt x="15" y="416"/>
                  </a:cubicBezTo>
                  <a:cubicBezTo>
                    <a:pt x="15" y="420"/>
                    <a:pt x="12" y="423"/>
                    <a:pt x="8" y="423"/>
                  </a:cubicBezTo>
                  <a:moveTo>
                    <a:pt x="8" y="374"/>
                  </a:moveTo>
                  <a:cubicBezTo>
                    <a:pt x="3" y="374"/>
                    <a:pt x="0" y="371"/>
                    <a:pt x="0" y="367"/>
                  </a:cubicBezTo>
                  <a:cubicBezTo>
                    <a:pt x="0" y="351"/>
                    <a:pt x="0" y="351"/>
                    <a:pt x="0" y="351"/>
                  </a:cubicBezTo>
                  <a:cubicBezTo>
                    <a:pt x="0" y="347"/>
                    <a:pt x="3" y="344"/>
                    <a:pt x="8" y="344"/>
                  </a:cubicBezTo>
                  <a:cubicBezTo>
                    <a:pt x="12" y="344"/>
                    <a:pt x="15" y="347"/>
                    <a:pt x="15" y="351"/>
                  </a:cubicBezTo>
                  <a:cubicBezTo>
                    <a:pt x="15" y="367"/>
                    <a:pt x="15" y="367"/>
                    <a:pt x="15" y="367"/>
                  </a:cubicBezTo>
                  <a:cubicBezTo>
                    <a:pt x="15" y="371"/>
                    <a:pt x="12" y="374"/>
                    <a:pt x="8" y="374"/>
                  </a:cubicBezTo>
                  <a:moveTo>
                    <a:pt x="8" y="325"/>
                  </a:moveTo>
                  <a:cubicBezTo>
                    <a:pt x="3" y="325"/>
                    <a:pt x="0" y="322"/>
                    <a:pt x="0" y="317"/>
                  </a:cubicBezTo>
                  <a:cubicBezTo>
                    <a:pt x="0" y="302"/>
                    <a:pt x="0" y="302"/>
                    <a:pt x="0" y="302"/>
                  </a:cubicBezTo>
                  <a:cubicBezTo>
                    <a:pt x="0" y="298"/>
                    <a:pt x="3" y="295"/>
                    <a:pt x="8" y="295"/>
                  </a:cubicBezTo>
                  <a:cubicBezTo>
                    <a:pt x="12" y="295"/>
                    <a:pt x="15" y="298"/>
                    <a:pt x="15" y="302"/>
                  </a:cubicBezTo>
                  <a:cubicBezTo>
                    <a:pt x="15" y="317"/>
                    <a:pt x="15" y="317"/>
                    <a:pt x="15" y="317"/>
                  </a:cubicBezTo>
                  <a:cubicBezTo>
                    <a:pt x="15" y="322"/>
                    <a:pt x="12" y="325"/>
                    <a:pt x="8" y="325"/>
                  </a:cubicBezTo>
                  <a:moveTo>
                    <a:pt x="8" y="276"/>
                  </a:moveTo>
                  <a:cubicBezTo>
                    <a:pt x="3" y="276"/>
                    <a:pt x="0" y="273"/>
                    <a:pt x="0" y="268"/>
                  </a:cubicBezTo>
                  <a:cubicBezTo>
                    <a:pt x="0" y="253"/>
                    <a:pt x="0" y="253"/>
                    <a:pt x="0" y="253"/>
                  </a:cubicBezTo>
                  <a:cubicBezTo>
                    <a:pt x="0" y="249"/>
                    <a:pt x="3" y="246"/>
                    <a:pt x="8" y="246"/>
                  </a:cubicBezTo>
                  <a:cubicBezTo>
                    <a:pt x="12" y="246"/>
                    <a:pt x="15" y="249"/>
                    <a:pt x="15" y="253"/>
                  </a:cubicBezTo>
                  <a:cubicBezTo>
                    <a:pt x="15" y="268"/>
                    <a:pt x="15" y="268"/>
                    <a:pt x="15" y="268"/>
                  </a:cubicBezTo>
                  <a:cubicBezTo>
                    <a:pt x="15" y="273"/>
                    <a:pt x="12" y="276"/>
                    <a:pt x="8" y="276"/>
                  </a:cubicBezTo>
                  <a:moveTo>
                    <a:pt x="8" y="227"/>
                  </a:moveTo>
                  <a:cubicBezTo>
                    <a:pt x="3" y="227"/>
                    <a:pt x="0" y="224"/>
                    <a:pt x="0" y="219"/>
                  </a:cubicBezTo>
                  <a:cubicBezTo>
                    <a:pt x="0" y="204"/>
                    <a:pt x="0" y="204"/>
                    <a:pt x="0" y="204"/>
                  </a:cubicBezTo>
                  <a:cubicBezTo>
                    <a:pt x="0" y="200"/>
                    <a:pt x="3" y="196"/>
                    <a:pt x="8" y="196"/>
                  </a:cubicBezTo>
                  <a:cubicBezTo>
                    <a:pt x="12" y="196"/>
                    <a:pt x="15" y="200"/>
                    <a:pt x="15" y="204"/>
                  </a:cubicBezTo>
                  <a:cubicBezTo>
                    <a:pt x="15" y="219"/>
                    <a:pt x="15" y="219"/>
                    <a:pt x="15" y="219"/>
                  </a:cubicBezTo>
                  <a:cubicBezTo>
                    <a:pt x="15" y="224"/>
                    <a:pt x="12" y="227"/>
                    <a:pt x="8" y="227"/>
                  </a:cubicBezTo>
                  <a:moveTo>
                    <a:pt x="8" y="178"/>
                  </a:moveTo>
                  <a:cubicBezTo>
                    <a:pt x="3" y="178"/>
                    <a:pt x="0" y="174"/>
                    <a:pt x="0" y="170"/>
                  </a:cubicBezTo>
                  <a:cubicBezTo>
                    <a:pt x="0" y="155"/>
                    <a:pt x="0" y="155"/>
                    <a:pt x="0" y="155"/>
                  </a:cubicBezTo>
                  <a:cubicBezTo>
                    <a:pt x="0" y="151"/>
                    <a:pt x="3" y="147"/>
                    <a:pt x="8" y="147"/>
                  </a:cubicBezTo>
                  <a:cubicBezTo>
                    <a:pt x="12" y="147"/>
                    <a:pt x="15" y="151"/>
                    <a:pt x="15" y="155"/>
                  </a:cubicBezTo>
                  <a:cubicBezTo>
                    <a:pt x="15" y="170"/>
                    <a:pt x="15" y="170"/>
                    <a:pt x="15" y="170"/>
                  </a:cubicBezTo>
                  <a:cubicBezTo>
                    <a:pt x="15" y="174"/>
                    <a:pt x="12" y="178"/>
                    <a:pt x="8" y="178"/>
                  </a:cubicBezTo>
                  <a:moveTo>
                    <a:pt x="8" y="129"/>
                  </a:moveTo>
                  <a:cubicBezTo>
                    <a:pt x="3" y="129"/>
                    <a:pt x="0" y="125"/>
                    <a:pt x="0" y="121"/>
                  </a:cubicBezTo>
                  <a:cubicBezTo>
                    <a:pt x="0" y="106"/>
                    <a:pt x="0" y="106"/>
                    <a:pt x="0" y="106"/>
                  </a:cubicBezTo>
                  <a:cubicBezTo>
                    <a:pt x="0" y="102"/>
                    <a:pt x="3" y="98"/>
                    <a:pt x="8" y="98"/>
                  </a:cubicBezTo>
                  <a:cubicBezTo>
                    <a:pt x="12" y="98"/>
                    <a:pt x="15" y="102"/>
                    <a:pt x="15" y="106"/>
                  </a:cubicBezTo>
                  <a:cubicBezTo>
                    <a:pt x="15" y="121"/>
                    <a:pt x="15" y="121"/>
                    <a:pt x="15" y="121"/>
                  </a:cubicBezTo>
                  <a:cubicBezTo>
                    <a:pt x="15" y="125"/>
                    <a:pt x="12" y="129"/>
                    <a:pt x="8" y="129"/>
                  </a:cubicBezTo>
                  <a:moveTo>
                    <a:pt x="8" y="80"/>
                  </a:moveTo>
                  <a:cubicBezTo>
                    <a:pt x="3" y="80"/>
                    <a:pt x="0" y="76"/>
                    <a:pt x="0" y="72"/>
                  </a:cubicBezTo>
                  <a:cubicBezTo>
                    <a:pt x="0" y="57"/>
                    <a:pt x="0" y="57"/>
                    <a:pt x="0" y="57"/>
                  </a:cubicBezTo>
                  <a:cubicBezTo>
                    <a:pt x="0" y="53"/>
                    <a:pt x="3" y="49"/>
                    <a:pt x="8" y="49"/>
                  </a:cubicBezTo>
                  <a:cubicBezTo>
                    <a:pt x="12" y="49"/>
                    <a:pt x="15" y="53"/>
                    <a:pt x="15" y="57"/>
                  </a:cubicBezTo>
                  <a:cubicBezTo>
                    <a:pt x="15" y="72"/>
                    <a:pt x="15" y="72"/>
                    <a:pt x="15" y="72"/>
                  </a:cubicBezTo>
                  <a:cubicBezTo>
                    <a:pt x="15" y="76"/>
                    <a:pt x="12" y="80"/>
                    <a:pt x="8" y="80"/>
                  </a:cubicBezTo>
                  <a:moveTo>
                    <a:pt x="8" y="31"/>
                  </a:moveTo>
                  <a:cubicBezTo>
                    <a:pt x="3" y="31"/>
                    <a:pt x="0" y="27"/>
                    <a:pt x="0" y="23"/>
                  </a:cubicBezTo>
                  <a:cubicBezTo>
                    <a:pt x="0" y="8"/>
                    <a:pt x="0" y="8"/>
                    <a:pt x="0" y="8"/>
                  </a:cubicBezTo>
                  <a:cubicBezTo>
                    <a:pt x="0" y="3"/>
                    <a:pt x="3" y="0"/>
                    <a:pt x="8" y="0"/>
                  </a:cubicBezTo>
                  <a:cubicBezTo>
                    <a:pt x="12" y="0"/>
                    <a:pt x="15" y="3"/>
                    <a:pt x="15" y="8"/>
                  </a:cubicBezTo>
                  <a:cubicBezTo>
                    <a:pt x="15" y="23"/>
                    <a:pt x="15" y="23"/>
                    <a:pt x="15" y="23"/>
                  </a:cubicBezTo>
                  <a:cubicBezTo>
                    <a:pt x="15" y="27"/>
                    <a:pt x="12" y="31"/>
                    <a:pt x="8" y="3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2" name="Freeform 313">
              <a:extLst>
                <a:ext uri="{FF2B5EF4-FFF2-40B4-BE49-F238E27FC236}">
                  <a16:creationId xmlns:a16="http://schemas.microsoft.com/office/drawing/2014/main" id="{9476EB2A-784B-4440-B8F2-8B6BC6F465A0}"/>
                </a:ext>
              </a:extLst>
            </p:cNvPr>
            <p:cNvSpPr>
              <a:spLocks/>
            </p:cNvSpPr>
            <p:nvPr/>
          </p:nvSpPr>
          <p:spPr bwMode="auto">
            <a:xfrm>
              <a:off x="8496300" y="3157557"/>
              <a:ext cx="49213" cy="47625"/>
            </a:xfrm>
            <a:custGeom>
              <a:avLst/>
              <a:gdLst>
                <a:gd name="T0" fmla="*/ 15 w 23"/>
                <a:gd name="T1" fmla="*/ 23 h 23"/>
                <a:gd name="T2" fmla="*/ 0 w 23"/>
                <a:gd name="T3" fmla="*/ 23 h 23"/>
                <a:gd name="T4" fmla="*/ 0 w 23"/>
                <a:gd name="T5" fmla="*/ 8 h 23"/>
                <a:gd name="T6" fmla="*/ 8 w 23"/>
                <a:gd name="T7" fmla="*/ 0 h 23"/>
                <a:gd name="T8" fmla="*/ 15 w 23"/>
                <a:gd name="T9" fmla="*/ 8 h 23"/>
                <a:gd name="T10" fmla="*/ 23 w 23"/>
                <a:gd name="T11" fmla="*/ 16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0" y="23"/>
                    <a:pt x="0" y="23"/>
                    <a:pt x="0" y="23"/>
                  </a:cubicBezTo>
                  <a:cubicBezTo>
                    <a:pt x="0" y="8"/>
                    <a:pt x="0" y="8"/>
                    <a:pt x="0" y="8"/>
                  </a:cubicBezTo>
                  <a:cubicBezTo>
                    <a:pt x="0" y="4"/>
                    <a:pt x="3" y="0"/>
                    <a:pt x="8" y="0"/>
                  </a:cubicBezTo>
                  <a:cubicBezTo>
                    <a:pt x="12" y="0"/>
                    <a:pt x="15" y="4"/>
                    <a:pt x="15" y="8"/>
                  </a:cubicBezTo>
                  <a:cubicBezTo>
                    <a:pt x="20" y="8"/>
                    <a:pt x="23" y="11"/>
                    <a:pt x="23" y="16"/>
                  </a:cubicBezTo>
                  <a:cubicBezTo>
                    <a:pt x="23" y="20"/>
                    <a:pt x="20" y="23"/>
                    <a:pt x="15" y="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3" name="Freeform 314">
              <a:extLst>
                <a:ext uri="{FF2B5EF4-FFF2-40B4-BE49-F238E27FC236}">
                  <a16:creationId xmlns:a16="http://schemas.microsoft.com/office/drawing/2014/main" id="{89D5E1BF-2F0D-D24B-84FF-B10A0C375BB8}"/>
                </a:ext>
              </a:extLst>
            </p:cNvPr>
            <p:cNvSpPr>
              <a:spLocks noEditPoints="1"/>
            </p:cNvSpPr>
            <p:nvPr/>
          </p:nvSpPr>
          <p:spPr bwMode="auto">
            <a:xfrm>
              <a:off x="8582025" y="3173432"/>
              <a:ext cx="1493838" cy="31750"/>
            </a:xfrm>
            <a:custGeom>
              <a:avLst/>
              <a:gdLst>
                <a:gd name="T0" fmla="*/ 694 w 717"/>
                <a:gd name="T1" fmla="*/ 15 h 15"/>
                <a:gd name="T2" fmla="*/ 694 w 717"/>
                <a:gd name="T3" fmla="*/ 0 h 15"/>
                <a:gd name="T4" fmla="*/ 717 w 717"/>
                <a:gd name="T5" fmla="*/ 8 h 15"/>
                <a:gd name="T6" fmla="*/ 660 w 717"/>
                <a:gd name="T7" fmla="*/ 15 h 15"/>
                <a:gd name="T8" fmla="*/ 637 w 717"/>
                <a:gd name="T9" fmla="*/ 8 h 15"/>
                <a:gd name="T10" fmla="*/ 660 w 717"/>
                <a:gd name="T11" fmla="*/ 0 h 15"/>
                <a:gd name="T12" fmla="*/ 660 w 717"/>
                <a:gd name="T13" fmla="*/ 15 h 15"/>
                <a:gd name="T14" fmla="*/ 596 w 717"/>
                <a:gd name="T15" fmla="*/ 15 h 15"/>
                <a:gd name="T16" fmla="*/ 596 w 717"/>
                <a:gd name="T17" fmla="*/ 0 h 15"/>
                <a:gd name="T18" fmla="*/ 619 w 717"/>
                <a:gd name="T19" fmla="*/ 8 h 15"/>
                <a:gd name="T20" fmla="*/ 562 w 717"/>
                <a:gd name="T21" fmla="*/ 15 h 15"/>
                <a:gd name="T22" fmla="*/ 539 w 717"/>
                <a:gd name="T23" fmla="*/ 8 h 15"/>
                <a:gd name="T24" fmla="*/ 562 w 717"/>
                <a:gd name="T25" fmla="*/ 0 h 15"/>
                <a:gd name="T26" fmla="*/ 562 w 717"/>
                <a:gd name="T27" fmla="*/ 15 h 15"/>
                <a:gd name="T28" fmla="*/ 498 w 717"/>
                <a:gd name="T29" fmla="*/ 15 h 15"/>
                <a:gd name="T30" fmla="*/ 498 w 717"/>
                <a:gd name="T31" fmla="*/ 0 h 15"/>
                <a:gd name="T32" fmla="*/ 521 w 717"/>
                <a:gd name="T33" fmla="*/ 8 h 15"/>
                <a:gd name="T34" fmla="*/ 464 w 717"/>
                <a:gd name="T35" fmla="*/ 15 h 15"/>
                <a:gd name="T36" fmla="*/ 441 w 717"/>
                <a:gd name="T37" fmla="*/ 8 h 15"/>
                <a:gd name="T38" fmla="*/ 464 w 717"/>
                <a:gd name="T39" fmla="*/ 0 h 15"/>
                <a:gd name="T40" fmla="*/ 464 w 717"/>
                <a:gd name="T41" fmla="*/ 15 h 15"/>
                <a:gd name="T42" fmla="*/ 400 w 717"/>
                <a:gd name="T43" fmla="*/ 15 h 15"/>
                <a:gd name="T44" fmla="*/ 400 w 717"/>
                <a:gd name="T45" fmla="*/ 0 h 15"/>
                <a:gd name="T46" fmla="*/ 423 w 717"/>
                <a:gd name="T47" fmla="*/ 8 h 15"/>
                <a:gd name="T48" fmla="*/ 366 w 717"/>
                <a:gd name="T49" fmla="*/ 15 h 15"/>
                <a:gd name="T50" fmla="*/ 343 w 717"/>
                <a:gd name="T51" fmla="*/ 8 h 15"/>
                <a:gd name="T52" fmla="*/ 366 w 717"/>
                <a:gd name="T53" fmla="*/ 0 h 15"/>
                <a:gd name="T54" fmla="*/ 366 w 717"/>
                <a:gd name="T55" fmla="*/ 15 h 15"/>
                <a:gd name="T56" fmla="*/ 302 w 717"/>
                <a:gd name="T57" fmla="*/ 15 h 15"/>
                <a:gd name="T58" fmla="*/ 302 w 717"/>
                <a:gd name="T59" fmla="*/ 0 h 15"/>
                <a:gd name="T60" fmla="*/ 325 w 717"/>
                <a:gd name="T61" fmla="*/ 8 h 15"/>
                <a:gd name="T62" fmla="*/ 268 w 717"/>
                <a:gd name="T63" fmla="*/ 15 h 15"/>
                <a:gd name="T64" fmla="*/ 245 w 717"/>
                <a:gd name="T65" fmla="*/ 8 h 15"/>
                <a:gd name="T66" fmla="*/ 268 w 717"/>
                <a:gd name="T67" fmla="*/ 0 h 15"/>
                <a:gd name="T68" fmla="*/ 268 w 717"/>
                <a:gd name="T69" fmla="*/ 15 h 15"/>
                <a:gd name="T70" fmla="*/ 204 w 717"/>
                <a:gd name="T71" fmla="*/ 15 h 15"/>
                <a:gd name="T72" fmla="*/ 204 w 717"/>
                <a:gd name="T73" fmla="*/ 0 h 15"/>
                <a:gd name="T74" fmla="*/ 227 w 717"/>
                <a:gd name="T75" fmla="*/ 8 h 15"/>
                <a:gd name="T76" fmla="*/ 170 w 717"/>
                <a:gd name="T77" fmla="*/ 15 h 15"/>
                <a:gd name="T78" fmla="*/ 147 w 717"/>
                <a:gd name="T79" fmla="*/ 8 h 15"/>
                <a:gd name="T80" fmla="*/ 170 w 717"/>
                <a:gd name="T81" fmla="*/ 0 h 15"/>
                <a:gd name="T82" fmla="*/ 170 w 717"/>
                <a:gd name="T83" fmla="*/ 15 h 15"/>
                <a:gd name="T84" fmla="*/ 106 w 717"/>
                <a:gd name="T85" fmla="*/ 15 h 15"/>
                <a:gd name="T86" fmla="*/ 106 w 717"/>
                <a:gd name="T87" fmla="*/ 0 h 15"/>
                <a:gd name="T88" fmla="*/ 129 w 717"/>
                <a:gd name="T89" fmla="*/ 8 h 15"/>
                <a:gd name="T90" fmla="*/ 72 w 717"/>
                <a:gd name="T91" fmla="*/ 15 h 15"/>
                <a:gd name="T92" fmla="*/ 49 w 717"/>
                <a:gd name="T93" fmla="*/ 8 h 15"/>
                <a:gd name="T94" fmla="*/ 72 w 717"/>
                <a:gd name="T95" fmla="*/ 0 h 15"/>
                <a:gd name="T96" fmla="*/ 72 w 717"/>
                <a:gd name="T97" fmla="*/ 15 h 15"/>
                <a:gd name="T98" fmla="*/ 8 w 717"/>
                <a:gd name="T99" fmla="*/ 15 h 15"/>
                <a:gd name="T100" fmla="*/ 8 w 717"/>
                <a:gd name="T101" fmla="*/ 0 h 15"/>
                <a:gd name="T102" fmla="*/ 31 w 717"/>
                <a:gd name="T10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7" h="15">
                  <a:moveTo>
                    <a:pt x="709" y="15"/>
                  </a:moveTo>
                  <a:cubicBezTo>
                    <a:pt x="694" y="15"/>
                    <a:pt x="694" y="15"/>
                    <a:pt x="694" y="15"/>
                  </a:cubicBezTo>
                  <a:cubicBezTo>
                    <a:pt x="689" y="15"/>
                    <a:pt x="686" y="12"/>
                    <a:pt x="686" y="8"/>
                  </a:cubicBezTo>
                  <a:cubicBezTo>
                    <a:pt x="686" y="3"/>
                    <a:pt x="689" y="0"/>
                    <a:pt x="694" y="0"/>
                  </a:cubicBezTo>
                  <a:cubicBezTo>
                    <a:pt x="709" y="0"/>
                    <a:pt x="709" y="0"/>
                    <a:pt x="709" y="0"/>
                  </a:cubicBezTo>
                  <a:cubicBezTo>
                    <a:pt x="713" y="0"/>
                    <a:pt x="717" y="3"/>
                    <a:pt x="717" y="8"/>
                  </a:cubicBezTo>
                  <a:cubicBezTo>
                    <a:pt x="717" y="12"/>
                    <a:pt x="713" y="15"/>
                    <a:pt x="709" y="15"/>
                  </a:cubicBezTo>
                  <a:moveTo>
                    <a:pt x="660" y="15"/>
                  </a:moveTo>
                  <a:cubicBezTo>
                    <a:pt x="645" y="15"/>
                    <a:pt x="645" y="15"/>
                    <a:pt x="645" y="15"/>
                  </a:cubicBezTo>
                  <a:cubicBezTo>
                    <a:pt x="640" y="15"/>
                    <a:pt x="637" y="12"/>
                    <a:pt x="637" y="8"/>
                  </a:cubicBezTo>
                  <a:cubicBezTo>
                    <a:pt x="637" y="3"/>
                    <a:pt x="640" y="0"/>
                    <a:pt x="645" y="0"/>
                  </a:cubicBezTo>
                  <a:cubicBezTo>
                    <a:pt x="660" y="0"/>
                    <a:pt x="660" y="0"/>
                    <a:pt x="660" y="0"/>
                  </a:cubicBezTo>
                  <a:cubicBezTo>
                    <a:pt x="664" y="0"/>
                    <a:pt x="668" y="3"/>
                    <a:pt x="668" y="8"/>
                  </a:cubicBezTo>
                  <a:cubicBezTo>
                    <a:pt x="668" y="12"/>
                    <a:pt x="664" y="15"/>
                    <a:pt x="660" y="15"/>
                  </a:cubicBezTo>
                  <a:moveTo>
                    <a:pt x="611" y="15"/>
                  </a:moveTo>
                  <a:cubicBezTo>
                    <a:pt x="596" y="15"/>
                    <a:pt x="596" y="15"/>
                    <a:pt x="596" y="15"/>
                  </a:cubicBezTo>
                  <a:cubicBezTo>
                    <a:pt x="592" y="15"/>
                    <a:pt x="588" y="12"/>
                    <a:pt x="588" y="8"/>
                  </a:cubicBezTo>
                  <a:cubicBezTo>
                    <a:pt x="588" y="3"/>
                    <a:pt x="592" y="0"/>
                    <a:pt x="596" y="0"/>
                  </a:cubicBezTo>
                  <a:cubicBezTo>
                    <a:pt x="611" y="0"/>
                    <a:pt x="611" y="0"/>
                    <a:pt x="611" y="0"/>
                  </a:cubicBezTo>
                  <a:cubicBezTo>
                    <a:pt x="615" y="0"/>
                    <a:pt x="619" y="3"/>
                    <a:pt x="619" y="8"/>
                  </a:cubicBezTo>
                  <a:cubicBezTo>
                    <a:pt x="619" y="12"/>
                    <a:pt x="615" y="15"/>
                    <a:pt x="611" y="15"/>
                  </a:cubicBezTo>
                  <a:moveTo>
                    <a:pt x="562" y="15"/>
                  </a:moveTo>
                  <a:cubicBezTo>
                    <a:pt x="547" y="15"/>
                    <a:pt x="547" y="15"/>
                    <a:pt x="547" y="15"/>
                  </a:cubicBezTo>
                  <a:cubicBezTo>
                    <a:pt x="543" y="15"/>
                    <a:pt x="539" y="12"/>
                    <a:pt x="539" y="8"/>
                  </a:cubicBezTo>
                  <a:cubicBezTo>
                    <a:pt x="539" y="3"/>
                    <a:pt x="543" y="0"/>
                    <a:pt x="547" y="0"/>
                  </a:cubicBezTo>
                  <a:cubicBezTo>
                    <a:pt x="562" y="0"/>
                    <a:pt x="562" y="0"/>
                    <a:pt x="562" y="0"/>
                  </a:cubicBezTo>
                  <a:cubicBezTo>
                    <a:pt x="566" y="0"/>
                    <a:pt x="570" y="3"/>
                    <a:pt x="570" y="8"/>
                  </a:cubicBezTo>
                  <a:cubicBezTo>
                    <a:pt x="570" y="12"/>
                    <a:pt x="566" y="15"/>
                    <a:pt x="562" y="15"/>
                  </a:cubicBezTo>
                  <a:moveTo>
                    <a:pt x="513" y="15"/>
                  </a:moveTo>
                  <a:cubicBezTo>
                    <a:pt x="498" y="15"/>
                    <a:pt x="498" y="15"/>
                    <a:pt x="498" y="15"/>
                  </a:cubicBezTo>
                  <a:cubicBezTo>
                    <a:pt x="494" y="15"/>
                    <a:pt x="490" y="12"/>
                    <a:pt x="490" y="8"/>
                  </a:cubicBezTo>
                  <a:cubicBezTo>
                    <a:pt x="490" y="3"/>
                    <a:pt x="494" y="0"/>
                    <a:pt x="498" y="0"/>
                  </a:cubicBezTo>
                  <a:cubicBezTo>
                    <a:pt x="513" y="0"/>
                    <a:pt x="513" y="0"/>
                    <a:pt x="513" y="0"/>
                  </a:cubicBezTo>
                  <a:cubicBezTo>
                    <a:pt x="517" y="0"/>
                    <a:pt x="521" y="3"/>
                    <a:pt x="521" y="8"/>
                  </a:cubicBezTo>
                  <a:cubicBezTo>
                    <a:pt x="521" y="12"/>
                    <a:pt x="517" y="15"/>
                    <a:pt x="513" y="15"/>
                  </a:cubicBezTo>
                  <a:moveTo>
                    <a:pt x="464" y="15"/>
                  </a:moveTo>
                  <a:cubicBezTo>
                    <a:pt x="449" y="15"/>
                    <a:pt x="449" y="15"/>
                    <a:pt x="449" y="15"/>
                  </a:cubicBezTo>
                  <a:cubicBezTo>
                    <a:pt x="445" y="15"/>
                    <a:pt x="441" y="12"/>
                    <a:pt x="441" y="8"/>
                  </a:cubicBezTo>
                  <a:cubicBezTo>
                    <a:pt x="441" y="3"/>
                    <a:pt x="445" y="0"/>
                    <a:pt x="449" y="0"/>
                  </a:cubicBezTo>
                  <a:cubicBezTo>
                    <a:pt x="464" y="0"/>
                    <a:pt x="464" y="0"/>
                    <a:pt x="464" y="0"/>
                  </a:cubicBezTo>
                  <a:cubicBezTo>
                    <a:pt x="468" y="0"/>
                    <a:pt x="472" y="3"/>
                    <a:pt x="472" y="8"/>
                  </a:cubicBezTo>
                  <a:cubicBezTo>
                    <a:pt x="472" y="12"/>
                    <a:pt x="468" y="15"/>
                    <a:pt x="464" y="15"/>
                  </a:cubicBezTo>
                  <a:moveTo>
                    <a:pt x="415" y="15"/>
                  </a:moveTo>
                  <a:cubicBezTo>
                    <a:pt x="400" y="15"/>
                    <a:pt x="400" y="15"/>
                    <a:pt x="400" y="15"/>
                  </a:cubicBezTo>
                  <a:cubicBezTo>
                    <a:pt x="396" y="15"/>
                    <a:pt x="392" y="12"/>
                    <a:pt x="392" y="8"/>
                  </a:cubicBezTo>
                  <a:cubicBezTo>
                    <a:pt x="392" y="3"/>
                    <a:pt x="396" y="0"/>
                    <a:pt x="400" y="0"/>
                  </a:cubicBezTo>
                  <a:cubicBezTo>
                    <a:pt x="415" y="0"/>
                    <a:pt x="415" y="0"/>
                    <a:pt x="415" y="0"/>
                  </a:cubicBezTo>
                  <a:cubicBezTo>
                    <a:pt x="419" y="0"/>
                    <a:pt x="423" y="3"/>
                    <a:pt x="423" y="8"/>
                  </a:cubicBezTo>
                  <a:cubicBezTo>
                    <a:pt x="423" y="12"/>
                    <a:pt x="419" y="15"/>
                    <a:pt x="415" y="15"/>
                  </a:cubicBezTo>
                  <a:moveTo>
                    <a:pt x="366" y="15"/>
                  </a:moveTo>
                  <a:cubicBezTo>
                    <a:pt x="351" y="15"/>
                    <a:pt x="351" y="15"/>
                    <a:pt x="351" y="15"/>
                  </a:cubicBezTo>
                  <a:cubicBezTo>
                    <a:pt x="347" y="15"/>
                    <a:pt x="343" y="12"/>
                    <a:pt x="343" y="8"/>
                  </a:cubicBezTo>
                  <a:cubicBezTo>
                    <a:pt x="343" y="3"/>
                    <a:pt x="347" y="0"/>
                    <a:pt x="351" y="0"/>
                  </a:cubicBezTo>
                  <a:cubicBezTo>
                    <a:pt x="366" y="0"/>
                    <a:pt x="366" y="0"/>
                    <a:pt x="366" y="0"/>
                  </a:cubicBezTo>
                  <a:cubicBezTo>
                    <a:pt x="370" y="0"/>
                    <a:pt x="374" y="3"/>
                    <a:pt x="374" y="8"/>
                  </a:cubicBezTo>
                  <a:cubicBezTo>
                    <a:pt x="374" y="12"/>
                    <a:pt x="370" y="15"/>
                    <a:pt x="366" y="15"/>
                  </a:cubicBezTo>
                  <a:moveTo>
                    <a:pt x="317" y="15"/>
                  </a:moveTo>
                  <a:cubicBezTo>
                    <a:pt x="302" y="15"/>
                    <a:pt x="302" y="15"/>
                    <a:pt x="302" y="15"/>
                  </a:cubicBezTo>
                  <a:cubicBezTo>
                    <a:pt x="298" y="15"/>
                    <a:pt x="294" y="12"/>
                    <a:pt x="294" y="8"/>
                  </a:cubicBezTo>
                  <a:cubicBezTo>
                    <a:pt x="294" y="3"/>
                    <a:pt x="298" y="0"/>
                    <a:pt x="302" y="0"/>
                  </a:cubicBezTo>
                  <a:cubicBezTo>
                    <a:pt x="317" y="0"/>
                    <a:pt x="317" y="0"/>
                    <a:pt x="317" y="0"/>
                  </a:cubicBezTo>
                  <a:cubicBezTo>
                    <a:pt x="321" y="0"/>
                    <a:pt x="325" y="3"/>
                    <a:pt x="325" y="8"/>
                  </a:cubicBezTo>
                  <a:cubicBezTo>
                    <a:pt x="325" y="12"/>
                    <a:pt x="321" y="15"/>
                    <a:pt x="317" y="15"/>
                  </a:cubicBezTo>
                  <a:moveTo>
                    <a:pt x="268" y="15"/>
                  </a:moveTo>
                  <a:cubicBezTo>
                    <a:pt x="253" y="15"/>
                    <a:pt x="253" y="15"/>
                    <a:pt x="253" y="15"/>
                  </a:cubicBezTo>
                  <a:cubicBezTo>
                    <a:pt x="249" y="15"/>
                    <a:pt x="245" y="12"/>
                    <a:pt x="245" y="8"/>
                  </a:cubicBezTo>
                  <a:cubicBezTo>
                    <a:pt x="245" y="3"/>
                    <a:pt x="249" y="0"/>
                    <a:pt x="253" y="0"/>
                  </a:cubicBezTo>
                  <a:cubicBezTo>
                    <a:pt x="268" y="0"/>
                    <a:pt x="268" y="0"/>
                    <a:pt x="268" y="0"/>
                  </a:cubicBezTo>
                  <a:cubicBezTo>
                    <a:pt x="272" y="0"/>
                    <a:pt x="276" y="3"/>
                    <a:pt x="276" y="8"/>
                  </a:cubicBezTo>
                  <a:cubicBezTo>
                    <a:pt x="276" y="12"/>
                    <a:pt x="272" y="15"/>
                    <a:pt x="268" y="15"/>
                  </a:cubicBezTo>
                  <a:moveTo>
                    <a:pt x="219" y="15"/>
                  </a:moveTo>
                  <a:cubicBezTo>
                    <a:pt x="204" y="15"/>
                    <a:pt x="204" y="15"/>
                    <a:pt x="204" y="15"/>
                  </a:cubicBezTo>
                  <a:cubicBezTo>
                    <a:pt x="200" y="15"/>
                    <a:pt x="196" y="12"/>
                    <a:pt x="196" y="8"/>
                  </a:cubicBezTo>
                  <a:cubicBezTo>
                    <a:pt x="196" y="3"/>
                    <a:pt x="200" y="0"/>
                    <a:pt x="204" y="0"/>
                  </a:cubicBezTo>
                  <a:cubicBezTo>
                    <a:pt x="219" y="0"/>
                    <a:pt x="219" y="0"/>
                    <a:pt x="219" y="0"/>
                  </a:cubicBezTo>
                  <a:cubicBezTo>
                    <a:pt x="223" y="0"/>
                    <a:pt x="227" y="3"/>
                    <a:pt x="227" y="8"/>
                  </a:cubicBezTo>
                  <a:cubicBezTo>
                    <a:pt x="227" y="12"/>
                    <a:pt x="223" y="15"/>
                    <a:pt x="219" y="15"/>
                  </a:cubicBezTo>
                  <a:moveTo>
                    <a:pt x="170" y="15"/>
                  </a:moveTo>
                  <a:cubicBezTo>
                    <a:pt x="155" y="15"/>
                    <a:pt x="155" y="15"/>
                    <a:pt x="155" y="15"/>
                  </a:cubicBezTo>
                  <a:cubicBezTo>
                    <a:pt x="151" y="15"/>
                    <a:pt x="147" y="12"/>
                    <a:pt x="147" y="8"/>
                  </a:cubicBezTo>
                  <a:cubicBezTo>
                    <a:pt x="147" y="3"/>
                    <a:pt x="151" y="0"/>
                    <a:pt x="155" y="0"/>
                  </a:cubicBezTo>
                  <a:cubicBezTo>
                    <a:pt x="170" y="0"/>
                    <a:pt x="170" y="0"/>
                    <a:pt x="170" y="0"/>
                  </a:cubicBezTo>
                  <a:cubicBezTo>
                    <a:pt x="174" y="0"/>
                    <a:pt x="178" y="3"/>
                    <a:pt x="178" y="8"/>
                  </a:cubicBezTo>
                  <a:cubicBezTo>
                    <a:pt x="178" y="12"/>
                    <a:pt x="174" y="15"/>
                    <a:pt x="170" y="15"/>
                  </a:cubicBezTo>
                  <a:moveTo>
                    <a:pt x="121" y="15"/>
                  </a:moveTo>
                  <a:cubicBezTo>
                    <a:pt x="106" y="15"/>
                    <a:pt x="106" y="15"/>
                    <a:pt x="106" y="15"/>
                  </a:cubicBezTo>
                  <a:cubicBezTo>
                    <a:pt x="102" y="15"/>
                    <a:pt x="98" y="12"/>
                    <a:pt x="98" y="8"/>
                  </a:cubicBezTo>
                  <a:cubicBezTo>
                    <a:pt x="98" y="3"/>
                    <a:pt x="102" y="0"/>
                    <a:pt x="106" y="0"/>
                  </a:cubicBezTo>
                  <a:cubicBezTo>
                    <a:pt x="121" y="0"/>
                    <a:pt x="121" y="0"/>
                    <a:pt x="121" y="0"/>
                  </a:cubicBezTo>
                  <a:cubicBezTo>
                    <a:pt x="126" y="0"/>
                    <a:pt x="129" y="3"/>
                    <a:pt x="129" y="8"/>
                  </a:cubicBezTo>
                  <a:cubicBezTo>
                    <a:pt x="129" y="12"/>
                    <a:pt x="126" y="15"/>
                    <a:pt x="121" y="15"/>
                  </a:cubicBezTo>
                  <a:moveTo>
                    <a:pt x="72" y="15"/>
                  </a:moveTo>
                  <a:cubicBezTo>
                    <a:pt x="57" y="15"/>
                    <a:pt x="57" y="15"/>
                    <a:pt x="57" y="15"/>
                  </a:cubicBezTo>
                  <a:cubicBezTo>
                    <a:pt x="53" y="15"/>
                    <a:pt x="49" y="12"/>
                    <a:pt x="49" y="8"/>
                  </a:cubicBezTo>
                  <a:cubicBezTo>
                    <a:pt x="49" y="3"/>
                    <a:pt x="53" y="0"/>
                    <a:pt x="57" y="0"/>
                  </a:cubicBezTo>
                  <a:cubicBezTo>
                    <a:pt x="72" y="0"/>
                    <a:pt x="72" y="0"/>
                    <a:pt x="72" y="0"/>
                  </a:cubicBezTo>
                  <a:cubicBezTo>
                    <a:pt x="77" y="0"/>
                    <a:pt x="80" y="3"/>
                    <a:pt x="80" y="8"/>
                  </a:cubicBezTo>
                  <a:cubicBezTo>
                    <a:pt x="80" y="12"/>
                    <a:pt x="77" y="15"/>
                    <a:pt x="72" y="15"/>
                  </a:cubicBezTo>
                  <a:moveTo>
                    <a:pt x="23" y="15"/>
                  </a:moveTo>
                  <a:cubicBezTo>
                    <a:pt x="8" y="15"/>
                    <a:pt x="8" y="15"/>
                    <a:pt x="8" y="15"/>
                  </a:cubicBezTo>
                  <a:cubicBezTo>
                    <a:pt x="4" y="15"/>
                    <a:pt x="0" y="12"/>
                    <a:pt x="0" y="8"/>
                  </a:cubicBezTo>
                  <a:cubicBezTo>
                    <a:pt x="0" y="3"/>
                    <a:pt x="4" y="0"/>
                    <a:pt x="8" y="0"/>
                  </a:cubicBezTo>
                  <a:cubicBezTo>
                    <a:pt x="23" y="0"/>
                    <a:pt x="23" y="0"/>
                    <a:pt x="23" y="0"/>
                  </a:cubicBezTo>
                  <a:cubicBezTo>
                    <a:pt x="28" y="0"/>
                    <a:pt x="31" y="3"/>
                    <a:pt x="31" y="8"/>
                  </a:cubicBezTo>
                  <a:cubicBezTo>
                    <a:pt x="31" y="12"/>
                    <a:pt x="28" y="15"/>
                    <a:pt x="23" y="1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4" name="Freeform 315">
              <a:extLst>
                <a:ext uri="{FF2B5EF4-FFF2-40B4-BE49-F238E27FC236}">
                  <a16:creationId xmlns:a16="http://schemas.microsoft.com/office/drawing/2014/main" id="{3F50436F-4B72-7242-A354-4CD4F77F8655}"/>
                </a:ext>
              </a:extLst>
            </p:cNvPr>
            <p:cNvSpPr>
              <a:spLocks/>
            </p:cNvSpPr>
            <p:nvPr/>
          </p:nvSpPr>
          <p:spPr bwMode="auto">
            <a:xfrm>
              <a:off x="10113963" y="3173432"/>
              <a:ext cx="47625" cy="31750"/>
            </a:xfrm>
            <a:custGeom>
              <a:avLst/>
              <a:gdLst>
                <a:gd name="T0" fmla="*/ 15 w 23"/>
                <a:gd name="T1" fmla="*/ 15 h 15"/>
                <a:gd name="T2" fmla="*/ 8 w 23"/>
                <a:gd name="T3" fmla="*/ 15 h 15"/>
                <a:gd name="T4" fmla="*/ 0 w 23"/>
                <a:gd name="T5" fmla="*/ 8 h 15"/>
                <a:gd name="T6" fmla="*/ 8 w 23"/>
                <a:gd name="T7" fmla="*/ 0 h 15"/>
                <a:gd name="T8" fmla="*/ 15 w 23"/>
                <a:gd name="T9" fmla="*/ 0 h 15"/>
                <a:gd name="T10" fmla="*/ 23 w 23"/>
                <a:gd name="T11" fmla="*/ 8 h 15"/>
                <a:gd name="T12" fmla="*/ 15 w 2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3" h="15">
                  <a:moveTo>
                    <a:pt x="15" y="15"/>
                  </a:moveTo>
                  <a:cubicBezTo>
                    <a:pt x="8" y="15"/>
                    <a:pt x="8" y="15"/>
                    <a:pt x="8" y="15"/>
                  </a:cubicBezTo>
                  <a:cubicBezTo>
                    <a:pt x="3" y="15"/>
                    <a:pt x="0" y="12"/>
                    <a:pt x="0" y="8"/>
                  </a:cubicBezTo>
                  <a:cubicBezTo>
                    <a:pt x="0" y="3"/>
                    <a:pt x="3" y="0"/>
                    <a:pt x="8" y="0"/>
                  </a:cubicBezTo>
                  <a:cubicBezTo>
                    <a:pt x="15" y="0"/>
                    <a:pt x="15" y="0"/>
                    <a:pt x="15" y="0"/>
                  </a:cubicBezTo>
                  <a:cubicBezTo>
                    <a:pt x="20" y="0"/>
                    <a:pt x="23" y="3"/>
                    <a:pt x="23" y="8"/>
                  </a:cubicBezTo>
                  <a:cubicBezTo>
                    <a:pt x="23" y="12"/>
                    <a:pt x="20" y="15"/>
                    <a:pt x="15"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5" name="Freeform 316">
              <a:extLst>
                <a:ext uri="{FF2B5EF4-FFF2-40B4-BE49-F238E27FC236}">
                  <a16:creationId xmlns:a16="http://schemas.microsoft.com/office/drawing/2014/main" id="{E2981F9C-8284-DC44-8570-608E67FB2E26}"/>
                </a:ext>
              </a:extLst>
            </p:cNvPr>
            <p:cNvSpPr>
              <a:spLocks/>
            </p:cNvSpPr>
            <p:nvPr/>
          </p:nvSpPr>
          <p:spPr bwMode="auto">
            <a:xfrm>
              <a:off x="9583738" y="5894424"/>
              <a:ext cx="50800" cy="33338"/>
            </a:xfrm>
            <a:custGeom>
              <a:avLst/>
              <a:gdLst>
                <a:gd name="T0" fmla="*/ 16 w 24"/>
                <a:gd name="T1" fmla="*/ 16 h 16"/>
                <a:gd name="T2" fmla="*/ 8 w 24"/>
                <a:gd name="T3" fmla="*/ 16 h 16"/>
                <a:gd name="T4" fmla="*/ 0 w 24"/>
                <a:gd name="T5" fmla="*/ 8 h 16"/>
                <a:gd name="T6" fmla="*/ 8 w 24"/>
                <a:gd name="T7" fmla="*/ 0 h 16"/>
                <a:gd name="T8" fmla="*/ 16 w 24"/>
                <a:gd name="T9" fmla="*/ 0 h 16"/>
                <a:gd name="T10" fmla="*/ 24 w 24"/>
                <a:gd name="T11" fmla="*/ 8 h 16"/>
                <a:gd name="T12" fmla="*/ 16 w 2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24" h="16">
                  <a:moveTo>
                    <a:pt x="16" y="16"/>
                  </a:moveTo>
                  <a:cubicBezTo>
                    <a:pt x="8" y="16"/>
                    <a:pt x="8" y="16"/>
                    <a:pt x="8" y="16"/>
                  </a:cubicBezTo>
                  <a:cubicBezTo>
                    <a:pt x="4" y="16"/>
                    <a:pt x="0" y="12"/>
                    <a:pt x="0" y="8"/>
                  </a:cubicBezTo>
                  <a:cubicBezTo>
                    <a:pt x="0" y="4"/>
                    <a:pt x="4" y="0"/>
                    <a:pt x="8" y="0"/>
                  </a:cubicBezTo>
                  <a:cubicBezTo>
                    <a:pt x="16" y="0"/>
                    <a:pt x="16" y="0"/>
                    <a:pt x="16" y="0"/>
                  </a:cubicBezTo>
                  <a:cubicBezTo>
                    <a:pt x="20" y="0"/>
                    <a:pt x="24" y="4"/>
                    <a:pt x="24" y="8"/>
                  </a:cubicBezTo>
                  <a:cubicBezTo>
                    <a:pt x="24" y="12"/>
                    <a:pt x="20" y="16"/>
                    <a:pt x="16"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6" name="Freeform 317">
              <a:extLst>
                <a:ext uri="{FF2B5EF4-FFF2-40B4-BE49-F238E27FC236}">
                  <a16:creationId xmlns:a16="http://schemas.microsoft.com/office/drawing/2014/main" id="{6A92D985-99BA-9F47-9E4B-9E512F46C737}"/>
                </a:ext>
              </a:extLst>
            </p:cNvPr>
            <p:cNvSpPr>
              <a:spLocks noEditPoints="1"/>
            </p:cNvSpPr>
            <p:nvPr/>
          </p:nvSpPr>
          <p:spPr bwMode="auto">
            <a:xfrm>
              <a:off x="9671050" y="5894424"/>
              <a:ext cx="1487488" cy="33338"/>
            </a:xfrm>
            <a:custGeom>
              <a:avLst/>
              <a:gdLst>
                <a:gd name="T0" fmla="*/ 691 w 714"/>
                <a:gd name="T1" fmla="*/ 16 h 16"/>
                <a:gd name="T2" fmla="*/ 691 w 714"/>
                <a:gd name="T3" fmla="*/ 0 h 16"/>
                <a:gd name="T4" fmla="*/ 714 w 714"/>
                <a:gd name="T5" fmla="*/ 8 h 16"/>
                <a:gd name="T6" fmla="*/ 657 w 714"/>
                <a:gd name="T7" fmla="*/ 16 h 16"/>
                <a:gd name="T8" fmla="*/ 634 w 714"/>
                <a:gd name="T9" fmla="*/ 8 h 16"/>
                <a:gd name="T10" fmla="*/ 657 w 714"/>
                <a:gd name="T11" fmla="*/ 0 h 16"/>
                <a:gd name="T12" fmla="*/ 657 w 714"/>
                <a:gd name="T13" fmla="*/ 16 h 16"/>
                <a:gd name="T14" fmla="*/ 593 w 714"/>
                <a:gd name="T15" fmla="*/ 16 h 16"/>
                <a:gd name="T16" fmla="*/ 593 w 714"/>
                <a:gd name="T17" fmla="*/ 0 h 16"/>
                <a:gd name="T18" fmla="*/ 616 w 714"/>
                <a:gd name="T19" fmla="*/ 8 h 16"/>
                <a:gd name="T20" fmla="*/ 559 w 714"/>
                <a:gd name="T21" fmla="*/ 16 h 16"/>
                <a:gd name="T22" fmla="*/ 537 w 714"/>
                <a:gd name="T23" fmla="*/ 8 h 16"/>
                <a:gd name="T24" fmla="*/ 559 w 714"/>
                <a:gd name="T25" fmla="*/ 0 h 16"/>
                <a:gd name="T26" fmla="*/ 559 w 714"/>
                <a:gd name="T27" fmla="*/ 16 h 16"/>
                <a:gd name="T28" fmla="*/ 496 w 714"/>
                <a:gd name="T29" fmla="*/ 16 h 16"/>
                <a:gd name="T30" fmla="*/ 496 w 714"/>
                <a:gd name="T31" fmla="*/ 0 h 16"/>
                <a:gd name="T32" fmla="*/ 518 w 714"/>
                <a:gd name="T33" fmla="*/ 8 h 16"/>
                <a:gd name="T34" fmla="*/ 462 w 714"/>
                <a:gd name="T35" fmla="*/ 16 h 16"/>
                <a:gd name="T36" fmla="*/ 439 w 714"/>
                <a:gd name="T37" fmla="*/ 8 h 16"/>
                <a:gd name="T38" fmla="*/ 462 w 714"/>
                <a:gd name="T39" fmla="*/ 0 h 16"/>
                <a:gd name="T40" fmla="*/ 462 w 714"/>
                <a:gd name="T41" fmla="*/ 16 h 16"/>
                <a:gd name="T42" fmla="*/ 398 w 714"/>
                <a:gd name="T43" fmla="*/ 16 h 16"/>
                <a:gd name="T44" fmla="*/ 398 w 714"/>
                <a:gd name="T45" fmla="*/ 0 h 16"/>
                <a:gd name="T46" fmla="*/ 421 w 714"/>
                <a:gd name="T47" fmla="*/ 8 h 16"/>
                <a:gd name="T48" fmla="*/ 364 w 714"/>
                <a:gd name="T49" fmla="*/ 16 h 16"/>
                <a:gd name="T50" fmla="*/ 341 w 714"/>
                <a:gd name="T51" fmla="*/ 8 h 16"/>
                <a:gd name="T52" fmla="*/ 364 w 714"/>
                <a:gd name="T53" fmla="*/ 0 h 16"/>
                <a:gd name="T54" fmla="*/ 364 w 714"/>
                <a:gd name="T55" fmla="*/ 16 h 16"/>
                <a:gd name="T56" fmla="*/ 300 w 714"/>
                <a:gd name="T57" fmla="*/ 16 h 16"/>
                <a:gd name="T58" fmla="*/ 300 w 714"/>
                <a:gd name="T59" fmla="*/ 0 h 16"/>
                <a:gd name="T60" fmla="*/ 323 w 714"/>
                <a:gd name="T61" fmla="*/ 8 h 16"/>
                <a:gd name="T62" fmla="*/ 267 w 714"/>
                <a:gd name="T63" fmla="*/ 16 h 16"/>
                <a:gd name="T64" fmla="*/ 244 w 714"/>
                <a:gd name="T65" fmla="*/ 8 h 16"/>
                <a:gd name="T66" fmla="*/ 267 w 714"/>
                <a:gd name="T67" fmla="*/ 0 h 16"/>
                <a:gd name="T68" fmla="*/ 267 w 714"/>
                <a:gd name="T69" fmla="*/ 16 h 16"/>
                <a:gd name="T70" fmla="*/ 203 w 714"/>
                <a:gd name="T71" fmla="*/ 16 h 16"/>
                <a:gd name="T72" fmla="*/ 203 w 714"/>
                <a:gd name="T73" fmla="*/ 0 h 16"/>
                <a:gd name="T74" fmla="*/ 226 w 714"/>
                <a:gd name="T75" fmla="*/ 8 h 16"/>
                <a:gd name="T76" fmla="*/ 169 w 714"/>
                <a:gd name="T77" fmla="*/ 16 h 16"/>
                <a:gd name="T78" fmla="*/ 146 w 714"/>
                <a:gd name="T79" fmla="*/ 8 h 16"/>
                <a:gd name="T80" fmla="*/ 169 w 714"/>
                <a:gd name="T81" fmla="*/ 0 h 16"/>
                <a:gd name="T82" fmla="*/ 169 w 714"/>
                <a:gd name="T83" fmla="*/ 16 h 16"/>
                <a:gd name="T84" fmla="*/ 105 w 714"/>
                <a:gd name="T85" fmla="*/ 16 h 16"/>
                <a:gd name="T86" fmla="*/ 105 w 714"/>
                <a:gd name="T87" fmla="*/ 0 h 16"/>
                <a:gd name="T88" fmla="*/ 128 w 714"/>
                <a:gd name="T89" fmla="*/ 8 h 16"/>
                <a:gd name="T90" fmla="*/ 71 w 714"/>
                <a:gd name="T91" fmla="*/ 16 h 16"/>
                <a:gd name="T92" fmla="*/ 49 w 714"/>
                <a:gd name="T93" fmla="*/ 8 h 16"/>
                <a:gd name="T94" fmla="*/ 71 w 714"/>
                <a:gd name="T95" fmla="*/ 0 h 16"/>
                <a:gd name="T96" fmla="*/ 71 w 714"/>
                <a:gd name="T97" fmla="*/ 16 h 16"/>
                <a:gd name="T98" fmla="*/ 8 w 714"/>
                <a:gd name="T99" fmla="*/ 16 h 16"/>
                <a:gd name="T100" fmla="*/ 8 w 714"/>
                <a:gd name="T101" fmla="*/ 0 h 16"/>
                <a:gd name="T102" fmla="*/ 30 w 714"/>
                <a:gd name="T103"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4" h="16">
                  <a:moveTo>
                    <a:pt x="706" y="16"/>
                  </a:moveTo>
                  <a:cubicBezTo>
                    <a:pt x="691" y="16"/>
                    <a:pt x="691" y="16"/>
                    <a:pt x="691" y="16"/>
                  </a:cubicBezTo>
                  <a:cubicBezTo>
                    <a:pt x="686" y="16"/>
                    <a:pt x="683" y="12"/>
                    <a:pt x="683" y="8"/>
                  </a:cubicBezTo>
                  <a:cubicBezTo>
                    <a:pt x="683" y="4"/>
                    <a:pt x="686" y="0"/>
                    <a:pt x="691" y="0"/>
                  </a:cubicBezTo>
                  <a:cubicBezTo>
                    <a:pt x="706" y="0"/>
                    <a:pt x="706" y="0"/>
                    <a:pt x="706" y="0"/>
                  </a:cubicBezTo>
                  <a:cubicBezTo>
                    <a:pt x="710" y="0"/>
                    <a:pt x="714" y="4"/>
                    <a:pt x="714" y="8"/>
                  </a:cubicBezTo>
                  <a:cubicBezTo>
                    <a:pt x="714" y="12"/>
                    <a:pt x="710" y="16"/>
                    <a:pt x="706" y="16"/>
                  </a:cubicBezTo>
                  <a:close/>
                  <a:moveTo>
                    <a:pt x="657" y="16"/>
                  </a:moveTo>
                  <a:cubicBezTo>
                    <a:pt x="642" y="16"/>
                    <a:pt x="642" y="16"/>
                    <a:pt x="642" y="16"/>
                  </a:cubicBezTo>
                  <a:cubicBezTo>
                    <a:pt x="638" y="16"/>
                    <a:pt x="634" y="12"/>
                    <a:pt x="634" y="8"/>
                  </a:cubicBezTo>
                  <a:cubicBezTo>
                    <a:pt x="634" y="4"/>
                    <a:pt x="638" y="0"/>
                    <a:pt x="642" y="0"/>
                  </a:cubicBezTo>
                  <a:cubicBezTo>
                    <a:pt x="657" y="0"/>
                    <a:pt x="657" y="0"/>
                    <a:pt x="657" y="0"/>
                  </a:cubicBezTo>
                  <a:cubicBezTo>
                    <a:pt x="661" y="0"/>
                    <a:pt x="665" y="4"/>
                    <a:pt x="665" y="8"/>
                  </a:cubicBezTo>
                  <a:cubicBezTo>
                    <a:pt x="665" y="12"/>
                    <a:pt x="661" y="16"/>
                    <a:pt x="657" y="16"/>
                  </a:cubicBezTo>
                  <a:close/>
                  <a:moveTo>
                    <a:pt x="608" y="16"/>
                  </a:moveTo>
                  <a:cubicBezTo>
                    <a:pt x="593" y="16"/>
                    <a:pt x="593" y="16"/>
                    <a:pt x="593" y="16"/>
                  </a:cubicBezTo>
                  <a:cubicBezTo>
                    <a:pt x="589" y="16"/>
                    <a:pt x="585" y="12"/>
                    <a:pt x="585" y="8"/>
                  </a:cubicBezTo>
                  <a:cubicBezTo>
                    <a:pt x="585" y="4"/>
                    <a:pt x="589" y="0"/>
                    <a:pt x="593" y="0"/>
                  </a:cubicBezTo>
                  <a:cubicBezTo>
                    <a:pt x="608" y="0"/>
                    <a:pt x="608" y="0"/>
                    <a:pt x="608" y="0"/>
                  </a:cubicBezTo>
                  <a:cubicBezTo>
                    <a:pt x="612" y="0"/>
                    <a:pt x="616" y="4"/>
                    <a:pt x="616" y="8"/>
                  </a:cubicBezTo>
                  <a:cubicBezTo>
                    <a:pt x="616" y="12"/>
                    <a:pt x="612" y="16"/>
                    <a:pt x="608" y="16"/>
                  </a:cubicBezTo>
                  <a:close/>
                  <a:moveTo>
                    <a:pt x="559" y="16"/>
                  </a:moveTo>
                  <a:cubicBezTo>
                    <a:pt x="544" y="16"/>
                    <a:pt x="544" y="16"/>
                    <a:pt x="544" y="16"/>
                  </a:cubicBezTo>
                  <a:cubicBezTo>
                    <a:pt x="540" y="16"/>
                    <a:pt x="537" y="12"/>
                    <a:pt x="537" y="8"/>
                  </a:cubicBezTo>
                  <a:cubicBezTo>
                    <a:pt x="537" y="4"/>
                    <a:pt x="540" y="0"/>
                    <a:pt x="544" y="0"/>
                  </a:cubicBezTo>
                  <a:cubicBezTo>
                    <a:pt x="559" y="0"/>
                    <a:pt x="559" y="0"/>
                    <a:pt x="559" y="0"/>
                  </a:cubicBezTo>
                  <a:cubicBezTo>
                    <a:pt x="564" y="0"/>
                    <a:pt x="567" y="4"/>
                    <a:pt x="567" y="8"/>
                  </a:cubicBezTo>
                  <a:cubicBezTo>
                    <a:pt x="567" y="12"/>
                    <a:pt x="564" y="16"/>
                    <a:pt x="559" y="16"/>
                  </a:cubicBezTo>
                  <a:close/>
                  <a:moveTo>
                    <a:pt x="511" y="16"/>
                  </a:moveTo>
                  <a:cubicBezTo>
                    <a:pt x="496" y="16"/>
                    <a:pt x="496" y="16"/>
                    <a:pt x="496" y="16"/>
                  </a:cubicBezTo>
                  <a:cubicBezTo>
                    <a:pt x="491" y="16"/>
                    <a:pt x="488" y="12"/>
                    <a:pt x="488" y="8"/>
                  </a:cubicBezTo>
                  <a:cubicBezTo>
                    <a:pt x="488" y="4"/>
                    <a:pt x="491" y="0"/>
                    <a:pt x="496" y="0"/>
                  </a:cubicBezTo>
                  <a:cubicBezTo>
                    <a:pt x="511" y="0"/>
                    <a:pt x="511" y="0"/>
                    <a:pt x="511" y="0"/>
                  </a:cubicBezTo>
                  <a:cubicBezTo>
                    <a:pt x="515" y="0"/>
                    <a:pt x="518" y="4"/>
                    <a:pt x="518" y="8"/>
                  </a:cubicBezTo>
                  <a:cubicBezTo>
                    <a:pt x="518" y="12"/>
                    <a:pt x="515" y="16"/>
                    <a:pt x="511" y="16"/>
                  </a:cubicBezTo>
                  <a:close/>
                  <a:moveTo>
                    <a:pt x="462" y="16"/>
                  </a:moveTo>
                  <a:cubicBezTo>
                    <a:pt x="447" y="16"/>
                    <a:pt x="447" y="16"/>
                    <a:pt x="447" y="16"/>
                  </a:cubicBezTo>
                  <a:cubicBezTo>
                    <a:pt x="442" y="16"/>
                    <a:pt x="439" y="12"/>
                    <a:pt x="439" y="8"/>
                  </a:cubicBezTo>
                  <a:cubicBezTo>
                    <a:pt x="439" y="4"/>
                    <a:pt x="442" y="0"/>
                    <a:pt x="447" y="0"/>
                  </a:cubicBezTo>
                  <a:cubicBezTo>
                    <a:pt x="462" y="0"/>
                    <a:pt x="462" y="0"/>
                    <a:pt x="462" y="0"/>
                  </a:cubicBezTo>
                  <a:cubicBezTo>
                    <a:pt x="466" y="0"/>
                    <a:pt x="469" y="4"/>
                    <a:pt x="469" y="8"/>
                  </a:cubicBezTo>
                  <a:cubicBezTo>
                    <a:pt x="469" y="12"/>
                    <a:pt x="466" y="16"/>
                    <a:pt x="462" y="16"/>
                  </a:cubicBezTo>
                  <a:close/>
                  <a:moveTo>
                    <a:pt x="413" y="16"/>
                  </a:moveTo>
                  <a:cubicBezTo>
                    <a:pt x="398" y="16"/>
                    <a:pt x="398" y="16"/>
                    <a:pt x="398" y="16"/>
                  </a:cubicBezTo>
                  <a:cubicBezTo>
                    <a:pt x="394" y="16"/>
                    <a:pt x="390" y="12"/>
                    <a:pt x="390" y="8"/>
                  </a:cubicBezTo>
                  <a:cubicBezTo>
                    <a:pt x="390" y="4"/>
                    <a:pt x="394" y="0"/>
                    <a:pt x="398" y="0"/>
                  </a:cubicBezTo>
                  <a:cubicBezTo>
                    <a:pt x="413" y="0"/>
                    <a:pt x="413" y="0"/>
                    <a:pt x="413" y="0"/>
                  </a:cubicBezTo>
                  <a:cubicBezTo>
                    <a:pt x="417" y="0"/>
                    <a:pt x="421" y="4"/>
                    <a:pt x="421" y="8"/>
                  </a:cubicBezTo>
                  <a:cubicBezTo>
                    <a:pt x="421" y="12"/>
                    <a:pt x="417" y="16"/>
                    <a:pt x="413" y="16"/>
                  </a:cubicBezTo>
                  <a:close/>
                  <a:moveTo>
                    <a:pt x="364" y="16"/>
                  </a:moveTo>
                  <a:cubicBezTo>
                    <a:pt x="349" y="16"/>
                    <a:pt x="349" y="16"/>
                    <a:pt x="349" y="16"/>
                  </a:cubicBezTo>
                  <a:cubicBezTo>
                    <a:pt x="345" y="16"/>
                    <a:pt x="341" y="12"/>
                    <a:pt x="341" y="8"/>
                  </a:cubicBezTo>
                  <a:cubicBezTo>
                    <a:pt x="341" y="4"/>
                    <a:pt x="345" y="0"/>
                    <a:pt x="349" y="0"/>
                  </a:cubicBezTo>
                  <a:cubicBezTo>
                    <a:pt x="364" y="0"/>
                    <a:pt x="364" y="0"/>
                    <a:pt x="364" y="0"/>
                  </a:cubicBezTo>
                  <a:cubicBezTo>
                    <a:pt x="368" y="0"/>
                    <a:pt x="372" y="4"/>
                    <a:pt x="372" y="8"/>
                  </a:cubicBezTo>
                  <a:cubicBezTo>
                    <a:pt x="372" y="12"/>
                    <a:pt x="368" y="16"/>
                    <a:pt x="364" y="16"/>
                  </a:cubicBezTo>
                  <a:close/>
                  <a:moveTo>
                    <a:pt x="315" y="16"/>
                  </a:moveTo>
                  <a:cubicBezTo>
                    <a:pt x="300" y="16"/>
                    <a:pt x="300" y="16"/>
                    <a:pt x="300" y="16"/>
                  </a:cubicBezTo>
                  <a:cubicBezTo>
                    <a:pt x="296" y="16"/>
                    <a:pt x="293" y="12"/>
                    <a:pt x="293" y="8"/>
                  </a:cubicBezTo>
                  <a:cubicBezTo>
                    <a:pt x="293" y="4"/>
                    <a:pt x="296" y="0"/>
                    <a:pt x="300" y="0"/>
                  </a:cubicBezTo>
                  <a:cubicBezTo>
                    <a:pt x="315" y="0"/>
                    <a:pt x="315" y="0"/>
                    <a:pt x="315" y="0"/>
                  </a:cubicBezTo>
                  <a:cubicBezTo>
                    <a:pt x="320" y="0"/>
                    <a:pt x="323" y="4"/>
                    <a:pt x="323" y="8"/>
                  </a:cubicBezTo>
                  <a:cubicBezTo>
                    <a:pt x="323" y="12"/>
                    <a:pt x="320" y="16"/>
                    <a:pt x="315" y="16"/>
                  </a:cubicBezTo>
                  <a:close/>
                  <a:moveTo>
                    <a:pt x="267" y="16"/>
                  </a:moveTo>
                  <a:cubicBezTo>
                    <a:pt x="252" y="16"/>
                    <a:pt x="252" y="16"/>
                    <a:pt x="252" y="16"/>
                  </a:cubicBezTo>
                  <a:cubicBezTo>
                    <a:pt x="247" y="16"/>
                    <a:pt x="244" y="12"/>
                    <a:pt x="244" y="8"/>
                  </a:cubicBezTo>
                  <a:cubicBezTo>
                    <a:pt x="244" y="4"/>
                    <a:pt x="247" y="0"/>
                    <a:pt x="252" y="0"/>
                  </a:cubicBezTo>
                  <a:cubicBezTo>
                    <a:pt x="267" y="0"/>
                    <a:pt x="267" y="0"/>
                    <a:pt x="267" y="0"/>
                  </a:cubicBezTo>
                  <a:cubicBezTo>
                    <a:pt x="271" y="0"/>
                    <a:pt x="274" y="4"/>
                    <a:pt x="274" y="8"/>
                  </a:cubicBezTo>
                  <a:cubicBezTo>
                    <a:pt x="274" y="12"/>
                    <a:pt x="271" y="16"/>
                    <a:pt x="267" y="16"/>
                  </a:cubicBezTo>
                  <a:close/>
                  <a:moveTo>
                    <a:pt x="218" y="16"/>
                  </a:moveTo>
                  <a:cubicBezTo>
                    <a:pt x="203" y="16"/>
                    <a:pt x="203" y="16"/>
                    <a:pt x="203" y="16"/>
                  </a:cubicBezTo>
                  <a:cubicBezTo>
                    <a:pt x="199" y="16"/>
                    <a:pt x="195" y="12"/>
                    <a:pt x="195" y="8"/>
                  </a:cubicBezTo>
                  <a:cubicBezTo>
                    <a:pt x="195" y="4"/>
                    <a:pt x="199" y="0"/>
                    <a:pt x="203" y="0"/>
                  </a:cubicBezTo>
                  <a:cubicBezTo>
                    <a:pt x="218" y="0"/>
                    <a:pt x="218" y="0"/>
                    <a:pt x="218" y="0"/>
                  </a:cubicBezTo>
                  <a:cubicBezTo>
                    <a:pt x="222" y="0"/>
                    <a:pt x="226" y="4"/>
                    <a:pt x="226" y="8"/>
                  </a:cubicBezTo>
                  <a:cubicBezTo>
                    <a:pt x="226" y="12"/>
                    <a:pt x="222" y="16"/>
                    <a:pt x="218" y="16"/>
                  </a:cubicBezTo>
                  <a:close/>
                  <a:moveTo>
                    <a:pt x="169" y="16"/>
                  </a:moveTo>
                  <a:cubicBezTo>
                    <a:pt x="154" y="16"/>
                    <a:pt x="154" y="16"/>
                    <a:pt x="154" y="16"/>
                  </a:cubicBezTo>
                  <a:cubicBezTo>
                    <a:pt x="150" y="16"/>
                    <a:pt x="146" y="12"/>
                    <a:pt x="146" y="8"/>
                  </a:cubicBezTo>
                  <a:cubicBezTo>
                    <a:pt x="146" y="4"/>
                    <a:pt x="150" y="0"/>
                    <a:pt x="154" y="0"/>
                  </a:cubicBezTo>
                  <a:cubicBezTo>
                    <a:pt x="169" y="0"/>
                    <a:pt x="169" y="0"/>
                    <a:pt x="169" y="0"/>
                  </a:cubicBezTo>
                  <a:cubicBezTo>
                    <a:pt x="173" y="0"/>
                    <a:pt x="177" y="4"/>
                    <a:pt x="177" y="8"/>
                  </a:cubicBezTo>
                  <a:cubicBezTo>
                    <a:pt x="177" y="12"/>
                    <a:pt x="173" y="16"/>
                    <a:pt x="169" y="16"/>
                  </a:cubicBezTo>
                  <a:close/>
                  <a:moveTo>
                    <a:pt x="120" y="16"/>
                  </a:moveTo>
                  <a:cubicBezTo>
                    <a:pt x="105" y="16"/>
                    <a:pt x="105" y="16"/>
                    <a:pt x="105" y="16"/>
                  </a:cubicBezTo>
                  <a:cubicBezTo>
                    <a:pt x="101" y="16"/>
                    <a:pt x="97" y="12"/>
                    <a:pt x="97" y="8"/>
                  </a:cubicBezTo>
                  <a:cubicBezTo>
                    <a:pt x="97" y="4"/>
                    <a:pt x="101" y="0"/>
                    <a:pt x="105" y="0"/>
                  </a:cubicBezTo>
                  <a:cubicBezTo>
                    <a:pt x="120" y="0"/>
                    <a:pt x="120" y="0"/>
                    <a:pt x="120" y="0"/>
                  </a:cubicBezTo>
                  <a:cubicBezTo>
                    <a:pt x="125" y="0"/>
                    <a:pt x="128" y="4"/>
                    <a:pt x="128" y="8"/>
                  </a:cubicBezTo>
                  <a:cubicBezTo>
                    <a:pt x="128" y="12"/>
                    <a:pt x="125" y="16"/>
                    <a:pt x="120" y="16"/>
                  </a:cubicBezTo>
                  <a:close/>
                  <a:moveTo>
                    <a:pt x="71" y="16"/>
                  </a:moveTo>
                  <a:cubicBezTo>
                    <a:pt x="56" y="16"/>
                    <a:pt x="56" y="16"/>
                    <a:pt x="56" y="16"/>
                  </a:cubicBezTo>
                  <a:cubicBezTo>
                    <a:pt x="52" y="16"/>
                    <a:pt x="49" y="12"/>
                    <a:pt x="49" y="8"/>
                  </a:cubicBezTo>
                  <a:cubicBezTo>
                    <a:pt x="49" y="4"/>
                    <a:pt x="52" y="0"/>
                    <a:pt x="56" y="0"/>
                  </a:cubicBezTo>
                  <a:cubicBezTo>
                    <a:pt x="71" y="0"/>
                    <a:pt x="71" y="0"/>
                    <a:pt x="71" y="0"/>
                  </a:cubicBezTo>
                  <a:cubicBezTo>
                    <a:pt x="76" y="0"/>
                    <a:pt x="79" y="4"/>
                    <a:pt x="79" y="8"/>
                  </a:cubicBezTo>
                  <a:cubicBezTo>
                    <a:pt x="79" y="12"/>
                    <a:pt x="76" y="16"/>
                    <a:pt x="71" y="16"/>
                  </a:cubicBezTo>
                  <a:close/>
                  <a:moveTo>
                    <a:pt x="23" y="16"/>
                  </a:moveTo>
                  <a:cubicBezTo>
                    <a:pt x="8" y="16"/>
                    <a:pt x="8" y="16"/>
                    <a:pt x="8" y="16"/>
                  </a:cubicBezTo>
                  <a:cubicBezTo>
                    <a:pt x="3" y="16"/>
                    <a:pt x="0" y="12"/>
                    <a:pt x="0" y="8"/>
                  </a:cubicBezTo>
                  <a:cubicBezTo>
                    <a:pt x="0" y="4"/>
                    <a:pt x="3" y="0"/>
                    <a:pt x="8" y="0"/>
                  </a:cubicBezTo>
                  <a:cubicBezTo>
                    <a:pt x="23" y="0"/>
                    <a:pt x="23" y="0"/>
                    <a:pt x="23" y="0"/>
                  </a:cubicBezTo>
                  <a:cubicBezTo>
                    <a:pt x="27" y="0"/>
                    <a:pt x="30" y="4"/>
                    <a:pt x="30" y="8"/>
                  </a:cubicBezTo>
                  <a:cubicBezTo>
                    <a:pt x="30" y="12"/>
                    <a:pt x="27" y="16"/>
                    <a:pt x="23"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7" name="Freeform 318">
              <a:extLst>
                <a:ext uri="{FF2B5EF4-FFF2-40B4-BE49-F238E27FC236}">
                  <a16:creationId xmlns:a16="http://schemas.microsoft.com/office/drawing/2014/main" id="{5E2CBAF2-2A37-0D4A-88DD-4CD895E5E2B2}"/>
                </a:ext>
              </a:extLst>
            </p:cNvPr>
            <p:cNvSpPr>
              <a:spLocks/>
            </p:cNvSpPr>
            <p:nvPr/>
          </p:nvSpPr>
          <p:spPr bwMode="auto">
            <a:xfrm>
              <a:off x="11193463" y="5880136"/>
              <a:ext cx="49213" cy="47625"/>
            </a:xfrm>
            <a:custGeom>
              <a:avLst/>
              <a:gdLst>
                <a:gd name="T0" fmla="*/ 23 w 23"/>
                <a:gd name="T1" fmla="*/ 23 h 23"/>
                <a:gd name="T2" fmla="*/ 7 w 23"/>
                <a:gd name="T3" fmla="*/ 23 h 23"/>
                <a:gd name="T4" fmla="*/ 0 w 23"/>
                <a:gd name="T5" fmla="*/ 15 h 23"/>
                <a:gd name="T6" fmla="*/ 7 w 23"/>
                <a:gd name="T7" fmla="*/ 7 h 23"/>
                <a:gd name="T8" fmla="*/ 15 w 23"/>
                <a:gd name="T9" fmla="*/ 0 h 23"/>
                <a:gd name="T10" fmla="*/ 23 w 23"/>
                <a:gd name="T11" fmla="*/ 7 h 23"/>
                <a:gd name="T12" fmla="*/ 23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23" y="23"/>
                  </a:moveTo>
                  <a:cubicBezTo>
                    <a:pt x="7" y="23"/>
                    <a:pt x="7" y="23"/>
                    <a:pt x="7" y="23"/>
                  </a:cubicBezTo>
                  <a:cubicBezTo>
                    <a:pt x="3" y="23"/>
                    <a:pt x="0" y="19"/>
                    <a:pt x="0" y="15"/>
                  </a:cubicBezTo>
                  <a:cubicBezTo>
                    <a:pt x="0" y="11"/>
                    <a:pt x="3" y="7"/>
                    <a:pt x="7" y="7"/>
                  </a:cubicBezTo>
                  <a:cubicBezTo>
                    <a:pt x="7" y="3"/>
                    <a:pt x="11" y="0"/>
                    <a:pt x="15" y="0"/>
                  </a:cubicBezTo>
                  <a:cubicBezTo>
                    <a:pt x="19" y="0"/>
                    <a:pt x="23" y="3"/>
                    <a:pt x="23" y="7"/>
                  </a:cubicBezTo>
                  <a:lnTo>
                    <a:pt x="23"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8" name="Freeform 319">
              <a:extLst>
                <a:ext uri="{FF2B5EF4-FFF2-40B4-BE49-F238E27FC236}">
                  <a16:creationId xmlns:a16="http://schemas.microsoft.com/office/drawing/2014/main" id="{0687BF4C-508C-F04C-A7F4-E75DB5010BA8}"/>
                </a:ext>
              </a:extLst>
            </p:cNvPr>
            <p:cNvSpPr>
              <a:spLocks noEditPoints="1"/>
            </p:cNvSpPr>
            <p:nvPr/>
          </p:nvSpPr>
          <p:spPr bwMode="auto">
            <a:xfrm>
              <a:off x="11209338" y="5073681"/>
              <a:ext cx="33338" cy="768355"/>
            </a:xfrm>
            <a:custGeom>
              <a:avLst/>
              <a:gdLst>
                <a:gd name="T0" fmla="*/ 8 w 16"/>
                <a:gd name="T1" fmla="*/ 369 h 369"/>
                <a:gd name="T2" fmla="*/ 0 w 16"/>
                <a:gd name="T3" fmla="*/ 361 h 369"/>
                <a:gd name="T4" fmla="*/ 0 w 16"/>
                <a:gd name="T5" fmla="*/ 346 h 369"/>
                <a:gd name="T6" fmla="*/ 8 w 16"/>
                <a:gd name="T7" fmla="*/ 338 h 369"/>
                <a:gd name="T8" fmla="*/ 16 w 16"/>
                <a:gd name="T9" fmla="*/ 346 h 369"/>
                <a:gd name="T10" fmla="*/ 16 w 16"/>
                <a:gd name="T11" fmla="*/ 361 h 369"/>
                <a:gd name="T12" fmla="*/ 8 w 16"/>
                <a:gd name="T13" fmla="*/ 369 h 369"/>
                <a:gd name="T14" fmla="*/ 8 w 16"/>
                <a:gd name="T15" fmla="*/ 320 h 369"/>
                <a:gd name="T16" fmla="*/ 0 w 16"/>
                <a:gd name="T17" fmla="*/ 313 h 369"/>
                <a:gd name="T18" fmla="*/ 0 w 16"/>
                <a:gd name="T19" fmla="*/ 298 h 369"/>
                <a:gd name="T20" fmla="*/ 8 w 16"/>
                <a:gd name="T21" fmla="*/ 290 h 369"/>
                <a:gd name="T22" fmla="*/ 16 w 16"/>
                <a:gd name="T23" fmla="*/ 298 h 369"/>
                <a:gd name="T24" fmla="*/ 16 w 16"/>
                <a:gd name="T25" fmla="*/ 313 h 369"/>
                <a:gd name="T26" fmla="*/ 8 w 16"/>
                <a:gd name="T27" fmla="*/ 320 h 369"/>
                <a:gd name="T28" fmla="*/ 8 w 16"/>
                <a:gd name="T29" fmla="*/ 272 h 369"/>
                <a:gd name="T30" fmla="*/ 0 w 16"/>
                <a:gd name="T31" fmla="*/ 264 h 369"/>
                <a:gd name="T32" fmla="*/ 0 w 16"/>
                <a:gd name="T33" fmla="*/ 249 h 369"/>
                <a:gd name="T34" fmla="*/ 8 w 16"/>
                <a:gd name="T35" fmla="*/ 242 h 369"/>
                <a:gd name="T36" fmla="*/ 16 w 16"/>
                <a:gd name="T37" fmla="*/ 249 h 369"/>
                <a:gd name="T38" fmla="*/ 16 w 16"/>
                <a:gd name="T39" fmla="*/ 264 h 369"/>
                <a:gd name="T40" fmla="*/ 8 w 16"/>
                <a:gd name="T41" fmla="*/ 272 h 369"/>
                <a:gd name="T42" fmla="*/ 8 w 16"/>
                <a:gd name="T43" fmla="*/ 224 h 369"/>
                <a:gd name="T44" fmla="*/ 0 w 16"/>
                <a:gd name="T45" fmla="*/ 216 h 369"/>
                <a:gd name="T46" fmla="*/ 0 w 16"/>
                <a:gd name="T47" fmla="*/ 201 h 369"/>
                <a:gd name="T48" fmla="*/ 8 w 16"/>
                <a:gd name="T49" fmla="*/ 193 h 369"/>
                <a:gd name="T50" fmla="*/ 16 w 16"/>
                <a:gd name="T51" fmla="*/ 201 h 369"/>
                <a:gd name="T52" fmla="*/ 16 w 16"/>
                <a:gd name="T53" fmla="*/ 216 h 369"/>
                <a:gd name="T54" fmla="*/ 8 w 16"/>
                <a:gd name="T55" fmla="*/ 224 h 369"/>
                <a:gd name="T56" fmla="*/ 8 w 16"/>
                <a:gd name="T57" fmla="*/ 175 h 369"/>
                <a:gd name="T58" fmla="*/ 0 w 16"/>
                <a:gd name="T59" fmla="*/ 168 h 369"/>
                <a:gd name="T60" fmla="*/ 0 w 16"/>
                <a:gd name="T61" fmla="*/ 153 h 369"/>
                <a:gd name="T62" fmla="*/ 8 w 16"/>
                <a:gd name="T63" fmla="*/ 145 h 369"/>
                <a:gd name="T64" fmla="*/ 16 w 16"/>
                <a:gd name="T65" fmla="*/ 153 h 369"/>
                <a:gd name="T66" fmla="*/ 16 w 16"/>
                <a:gd name="T67" fmla="*/ 168 h 369"/>
                <a:gd name="T68" fmla="*/ 8 w 16"/>
                <a:gd name="T69" fmla="*/ 175 h 369"/>
                <a:gd name="T70" fmla="*/ 8 w 16"/>
                <a:gd name="T71" fmla="*/ 127 h 369"/>
                <a:gd name="T72" fmla="*/ 0 w 16"/>
                <a:gd name="T73" fmla="*/ 119 h 369"/>
                <a:gd name="T74" fmla="*/ 0 w 16"/>
                <a:gd name="T75" fmla="*/ 104 h 369"/>
                <a:gd name="T76" fmla="*/ 8 w 16"/>
                <a:gd name="T77" fmla="*/ 97 h 369"/>
                <a:gd name="T78" fmla="*/ 16 w 16"/>
                <a:gd name="T79" fmla="*/ 104 h 369"/>
                <a:gd name="T80" fmla="*/ 16 w 16"/>
                <a:gd name="T81" fmla="*/ 119 h 369"/>
                <a:gd name="T82" fmla="*/ 8 w 16"/>
                <a:gd name="T83" fmla="*/ 127 h 369"/>
                <a:gd name="T84" fmla="*/ 8 w 16"/>
                <a:gd name="T85" fmla="*/ 79 h 369"/>
                <a:gd name="T86" fmla="*/ 0 w 16"/>
                <a:gd name="T87" fmla="*/ 71 h 369"/>
                <a:gd name="T88" fmla="*/ 0 w 16"/>
                <a:gd name="T89" fmla="*/ 56 h 369"/>
                <a:gd name="T90" fmla="*/ 8 w 16"/>
                <a:gd name="T91" fmla="*/ 48 h 369"/>
                <a:gd name="T92" fmla="*/ 16 w 16"/>
                <a:gd name="T93" fmla="*/ 56 h 369"/>
                <a:gd name="T94" fmla="*/ 16 w 16"/>
                <a:gd name="T95" fmla="*/ 71 h 369"/>
                <a:gd name="T96" fmla="*/ 8 w 16"/>
                <a:gd name="T97" fmla="*/ 79 h 369"/>
                <a:gd name="T98" fmla="*/ 8 w 16"/>
                <a:gd name="T99" fmla="*/ 30 h 369"/>
                <a:gd name="T100" fmla="*/ 0 w 16"/>
                <a:gd name="T101" fmla="*/ 23 h 369"/>
                <a:gd name="T102" fmla="*/ 0 w 16"/>
                <a:gd name="T103" fmla="*/ 8 h 369"/>
                <a:gd name="T104" fmla="*/ 8 w 16"/>
                <a:gd name="T105" fmla="*/ 0 h 369"/>
                <a:gd name="T106" fmla="*/ 16 w 16"/>
                <a:gd name="T107" fmla="*/ 8 h 369"/>
                <a:gd name="T108" fmla="*/ 16 w 16"/>
                <a:gd name="T109" fmla="*/ 23 h 369"/>
                <a:gd name="T110" fmla="*/ 8 w 16"/>
                <a:gd name="T111" fmla="*/ 30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 h="369">
                  <a:moveTo>
                    <a:pt x="8" y="369"/>
                  </a:moveTo>
                  <a:cubicBezTo>
                    <a:pt x="4" y="369"/>
                    <a:pt x="0" y="365"/>
                    <a:pt x="0" y="361"/>
                  </a:cubicBezTo>
                  <a:cubicBezTo>
                    <a:pt x="0" y="346"/>
                    <a:pt x="0" y="346"/>
                    <a:pt x="0" y="346"/>
                  </a:cubicBezTo>
                  <a:cubicBezTo>
                    <a:pt x="0" y="342"/>
                    <a:pt x="4" y="338"/>
                    <a:pt x="8" y="338"/>
                  </a:cubicBezTo>
                  <a:cubicBezTo>
                    <a:pt x="12" y="338"/>
                    <a:pt x="16" y="342"/>
                    <a:pt x="16" y="346"/>
                  </a:cubicBezTo>
                  <a:cubicBezTo>
                    <a:pt x="16" y="361"/>
                    <a:pt x="16" y="361"/>
                    <a:pt x="16" y="361"/>
                  </a:cubicBezTo>
                  <a:cubicBezTo>
                    <a:pt x="16" y="365"/>
                    <a:pt x="12" y="369"/>
                    <a:pt x="8" y="369"/>
                  </a:cubicBezTo>
                  <a:close/>
                  <a:moveTo>
                    <a:pt x="8" y="320"/>
                  </a:moveTo>
                  <a:cubicBezTo>
                    <a:pt x="4" y="320"/>
                    <a:pt x="0" y="317"/>
                    <a:pt x="0" y="313"/>
                  </a:cubicBezTo>
                  <a:cubicBezTo>
                    <a:pt x="0" y="298"/>
                    <a:pt x="0" y="298"/>
                    <a:pt x="0" y="298"/>
                  </a:cubicBezTo>
                  <a:cubicBezTo>
                    <a:pt x="0" y="293"/>
                    <a:pt x="4" y="290"/>
                    <a:pt x="8" y="290"/>
                  </a:cubicBezTo>
                  <a:cubicBezTo>
                    <a:pt x="12" y="290"/>
                    <a:pt x="16" y="293"/>
                    <a:pt x="16" y="298"/>
                  </a:cubicBezTo>
                  <a:cubicBezTo>
                    <a:pt x="16" y="313"/>
                    <a:pt x="16" y="313"/>
                    <a:pt x="16" y="313"/>
                  </a:cubicBezTo>
                  <a:cubicBezTo>
                    <a:pt x="16" y="317"/>
                    <a:pt x="12" y="320"/>
                    <a:pt x="8" y="320"/>
                  </a:cubicBezTo>
                  <a:close/>
                  <a:moveTo>
                    <a:pt x="8" y="272"/>
                  </a:moveTo>
                  <a:cubicBezTo>
                    <a:pt x="4" y="272"/>
                    <a:pt x="0" y="269"/>
                    <a:pt x="0" y="264"/>
                  </a:cubicBezTo>
                  <a:cubicBezTo>
                    <a:pt x="0" y="249"/>
                    <a:pt x="0" y="249"/>
                    <a:pt x="0" y="249"/>
                  </a:cubicBezTo>
                  <a:cubicBezTo>
                    <a:pt x="0" y="245"/>
                    <a:pt x="4" y="242"/>
                    <a:pt x="8" y="242"/>
                  </a:cubicBezTo>
                  <a:cubicBezTo>
                    <a:pt x="12" y="242"/>
                    <a:pt x="16" y="245"/>
                    <a:pt x="16" y="249"/>
                  </a:cubicBezTo>
                  <a:cubicBezTo>
                    <a:pt x="16" y="264"/>
                    <a:pt x="16" y="264"/>
                    <a:pt x="16" y="264"/>
                  </a:cubicBezTo>
                  <a:cubicBezTo>
                    <a:pt x="16" y="269"/>
                    <a:pt x="12" y="272"/>
                    <a:pt x="8" y="272"/>
                  </a:cubicBezTo>
                  <a:close/>
                  <a:moveTo>
                    <a:pt x="8" y="224"/>
                  </a:moveTo>
                  <a:cubicBezTo>
                    <a:pt x="4" y="224"/>
                    <a:pt x="0" y="220"/>
                    <a:pt x="0" y="216"/>
                  </a:cubicBezTo>
                  <a:cubicBezTo>
                    <a:pt x="0" y="201"/>
                    <a:pt x="0" y="201"/>
                    <a:pt x="0" y="201"/>
                  </a:cubicBezTo>
                  <a:cubicBezTo>
                    <a:pt x="0" y="197"/>
                    <a:pt x="4" y="193"/>
                    <a:pt x="8" y="193"/>
                  </a:cubicBezTo>
                  <a:cubicBezTo>
                    <a:pt x="12" y="193"/>
                    <a:pt x="16" y="197"/>
                    <a:pt x="16" y="201"/>
                  </a:cubicBezTo>
                  <a:cubicBezTo>
                    <a:pt x="16" y="216"/>
                    <a:pt x="16" y="216"/>
                    <a:pt x="16" y="216"/>
                  </a:cubicBezTo>
                  <a:cubicBezTo>
                    <a:pt x="16" y="220"/>
                    <a:pt x="12" y="224"/>
                    <a:pt x="8" y="224"/>
                  </a:cubicBezTo>
                  <a:close/>
                  <a:moveTo>
                    <a:pt x="8" y="175"/>
                  </a:moveTo>
                  <a:cubicBezTo>
                    <a:pt x="4" y="175"/>
                    <a:pt x="0" y="172"/>
                    <a:pt x="0" y="168"/>
                  </a:cubicBezTo>
                  <a:cubicBezTo>
                    <a:pt x="0" y="153"/>
                    <a:pt x="0" y="153"/>
                    <a:pt x="0" y="153"/>
                  </a:cubicBezTo>
                  <a:cubicBezTo>
                    <a:pt x="0" y="148"/>
                    <a:pt x="4" y="145"/>
                    <a:pt x="8" y="145"/>
                  </a:cubicBezTo>
                  <a:cubicBezTo>
                    <a:pt x="12" y="145"/>
                    <a:pt x="16" y="148"/>
                    <a:pt x="16" y="153"/>
                  </a:cubicBezTo>
                  <a:cubicBezTo>
                    <a:pt x="16" y="168"/>
                    <a:pt x="16" y="168"/>
                    <a:pt x="16" y="168"/>
                  </a:cubicBezTo>
                  <a:cubicBezTo>
                    <a:pt x="16" y="172"/>
                    <a:pt x="12" y="175"/>
                    <a:pt x="8" y="175"/>
                  </a:cubicBezTo>
                  <a:close/>
                  <a:moveTo>
                    <a:pt x="8" y="127"/>
                  </a:moveTo>
                  <a:cubicBezTo>
                    <a:pt x="4" y="127"/>
                    <a:pt x="0" y="124"/>
                    <a:pt x="0" y="119"/>
                  </a:cubicBezTo>
                  <a:cubicBezTo>
                    <a:pt x="0" y="104"/>
                    <a:pt x="0" y="104"/>
                    <a:pt x="0" y="104"/>
                  </a:cubicBezTo>
                  <a:cubicBezTo>
                    <a:pt x="0" y="100"/>
                    <a:pt x="4" y="97"/>
                    <a:pt x="8" y="97"/>
                  </a:cubicBezTo>
                  <a:cubicBezTo>
                    <a:pt x="12" y="97"/>
                    <a:pt x="16" y="100"/>
                    <a:pt x="16" y="104"/>
                  </a:cubicBezTo>
                  <a:cubicBezTo>
                    <a:pt x="16" y="119"/>
                    <a:pt x="16" y="119"/>
                    <a:pt x="16" y="119"/>
                  </a:cubicBezTo>
                  <a:cubicBezTo>
                    <a:pt x="16" y="124"/>
                    <a:pt x="12" y="127"/>
                    <a:pt x="8" y="127"/>
                  </a:cubicBezTo>
                  <a:close/>
                  <a:moveTo>
                    <a:pt x="8" y="79"/>
                  </a:moveTo>
                  <a:cubicBezTo>
                    <a:pt x="4" y="79"/>
                    <a:pt x="0" y="75"/>
                    <a:pt x="0" y="71"/>
                  </a:cubicBezTo>
                  <a:cubicBezTo>
                    <a:pt x="0" y="56"/>
                    <a:pt x="0" y="56"/>
                    <a:pt x="0" y="56"/>
                  </a:cubicBezTo>
                  <a:cubicBezTo>
                    <a:pt x="0" y="52"/>
                    <a:pt x="4" y="48"/>
                    <a:pt x="8" y="48"/>
                  </a:cubicBezTo>
                  <a:cubicBezTo>
                    <a:pt x="12" y="48"/>
                    <a:pt x="16" y="52"/>
                    <a:pt x="16" y="56"/>
                  </a:cubicBezTo>
                  <a:cubicBezTo>
                    <a:pt x="16" y="71"/>
                    <a:pt x="16" y="71"/>
                    <a:pt x="16" y="71"/>
                  </a:cubicBezTo>
                  <a:cubicBezTo>
                    <a:pt x="16" y="75"/>
                    <a:pt x="12" y="79"/>
                    <a:pt x="8" y="79"/>
                  </a:cubicBezTo>
                  <a:close/>
                  <a:moveTo>
                    <a:pt x="8" y="30"/>
                  </a:moveTo>
                  <a:cubicBezTo>
                    <a:pt x="4" y="30"/>
                    <a:pt x="0" y="27"/>
                    <a:pt x="0" y="23"/>
                  </a:cubicBezTo>
                  <a:cubicBezTo>
                    <a:pt x="0" y="8"/>
                    <a:pt x="0" y="8"/>
                    <a:pt x="0" y="8"/>
                  </a:cubicBezTo>
                  <a:cubicBezTo>
                    <a:pt x="0" y="4"/>
                    <a:pt x="4" y="0"/>
                    <a:pt x="8" y="0"/>
                  </a:cubicBezTo>
                  <a:cubicBezTo>
                    <a:pt x="12" y="0"/>
                    <a:pt x="16" y="4"/>
                    <a:pt x="16" y="8"/>
                  </a:cubicBezTo>
                  <a:cubicBezTo>
                    <a:pt x="16" y="23"/>
                    <a:pt x="16" y="23"/>
                    <a:pt x="16" y="23"/>
                  </a:cubicBezTo>
                  <a:cubicBezTo>
                    <a:pt x="16" y="27"/>
                    <a:pt x="12" y="30"/>
                    <a:pt x="8" y="3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49" name="Freeform 320">
              <a:extLst>
                <a:ext uri="{FF2B5EF4-FFF2-40B4-BE49-F238E27FC236}">
                  <a16:creationId xmlns:a16="http://schemas.microsoft.com/office/drawing/2014/main" id="{1FD434E6-22CF-9843-BAC2-84B9920FE436}"/>
                </a:ext>
              </a:extLst>
            </p:cNvPr>
            <p:cNvSpPr>
              <a:spLocks/>
            </p:cNvSpPr>
            <p:nvPr/>
          </p:nvSpPr>
          <p:spPr bwMode="auto">
            <a:xfrm>
              <a:off x="11193463" y="4987956"/>
              <a:ext cx="49213" cy="47625"/>
            </a:xfrm>
            <a:custGeom>
              <a:avLst/>
              <a:gdLst>
                <a:gd name="T0" fmla="*/ 15 w 23"/>
                <a:gd name="T1" fmla="*/ 23 h 23"/>
                <a:gd name="T2" fmla="*/ 7 w 23"/>
                <a:gd name="T3" fmla="*/ 15 h 23"/>
                <a:gd name="T4" fmla="*/ 0 w 23"/>
                <a:gd name="T5" fmla="*/ 8 h 23"/>
                <a:gd name="T6" fmla="*/ 7 w 23"/>
                <a:gd name="T7" fmla="*/ 0 h 23"/>
                <a:gd name="T8" fmla="*/ 23 w 23"/>
                <a:gd name="T9" fmla="*/ 0 h 23"/>
                <a:gd name="T10" fmla="*/ 23 w 23"/>
                <a:gd name="T11" fmla="*/ 15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11" y="23"/>
                    <a:pt x="7" y="20"/>
                    <a:pt x="7" y="15"/>
                  </a:cubicBezTo>
                  <a:cubicBezTo>
                    <a:pt x="3" y="15"/>
                    <a:pt x="0" y="12"/>
                    <a:pt x="0" y="8"/>
                  </a:cubicBezTo>
                  <a:cubicBezTo>
                    <a:pt x="0" y="3"/>
                    <a:pt x="3" y="0"/>
                    <a:pt x="7" y="0"/>
                  </a:cubicBezTo>
                  <a:cubicBezTo>
                    <a:pt x="23" y="0"/>
                    <a:pt x="23" y="0"/>
                    <a:pt x="23" y="0"/>
                  </a:cubicBezTo>
                  <a:cubicBezTo>
                    <a:pt x="23" y="15"/>
                    <a:pt x="23" y="15"/>
                    <a:pt x="23" y="15"/>
                  </a:cubicBezTo>
                  <a:cubicBezTo>
                    <a:pt x="23" y="20"/>
                    <a:pt x="19" y="23"/>
                    <a:pt x="15"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0" name="Freeform 321">
              <a:extLst>
                <a:ext uri="{FF2B5EF4-FFF2-40B4-BE49-F238E27FC236}">
                  <a16:creationId xmlns:a16="http://schemas.microsoft.com/office/drawing/2014/main" id="{25A3BE05-321A-0442-9F2F-68901FC0B51A}"/>
                </a:ext>
              </a:extLst>
            </p:cNvPr>
            <p:cNvSpPr>
              <a:spLocks noEditPoints="1"/>
            </p:cNvSpPr>
            <p:nvPr/>
          </p:nvSpPr>
          <p:spPr bwMode="auto">
            <a:xfrm>
              <a:off x="9015413" y="4987956"/>
              <a:ext cx="2139950" cy="31750"/>
            </a:xfrm>
            <a:custGeom>
              <a:avLst/>
              <a:gdLst>
                <a:gd name="T0" fmla="*/ 996 w 1027"/>
                <a:gd name="T1" fmla="*/ 8 h 15"/>
                <a:gd name="T2" fmla="*/ 1027 w 1027"/>
                <a:gd name="T3" fmla="*/ 8 h 15"/>
                <a:gd name="T4" fmla="*/ 954 w 1027"/>
                <a:gd name="T5" fmla="*/ 15 h 15"/>
                <a:gd name="T6" fmla="*/ 969 w 1027"/>
                <a:gd name="T7" fmla="*/ 0 h 15"/>
                <a:gd name="T8" fmla="*/ 919 w 1027"/>
                <a:gd name="T9" fmla="*/ 15 h 15"/>
                <a:gd name="T10" fmla="*/ 904 w 1027"/>
                <a:gd name="T11" fmla="*/ 0 h 15"/>
                <a:gd name="T12" fmla="*/ 919 w 1027"/>
                <a:gd name="T13" fmla="*/ 15 h 15"/>
                <a:gd name="T14" fmla="*/ 846 w 1027"/>
                <a:gd name="T15" fmla="*/ 8 h 15"/>
                <a:gd name="T16" fmla="*/ 877 w 1027"/>
                <a:gd name="T17" fmla="*/ 8 h 15"/>
                <a:gd name="T18" fmla="*/ 804 w 1027"/>
                <a:gd name="T19" fmla="*/ 15 h 15"/>
                <a:gd name="T20" fmla="*/ 820 w 1027"/>
                <a:gd name="T21" fmla="*/ 0 h 15"/>
                <a:gd name="T22" fmla="*/ 770 w 1027"/>
                <a:gd name="T23" fmla="*/ 15 h 15"/>
                <a:gd name="T24" fmla="*/ 755 w 1027"/>
                <a:gd name="T25" fmla="*/ 0 h 15"/>
                <a:gd name="T26" fmla="*/ 770 w 1027"/>
                <a:gd name="T27" fmla="*/ 15 h 15"/>
                <a:gd name="T28" fmla="*/ 697 w 1027"/>
                <a:gd name="T29" fmla="*/ 8 h 15"/>
                <a:gd name="T30" fmla="*/ 728 w 1027"/>
                <a:gd name="T31" fmla="*/ 8 h 15"/>
                <a:gd name="T32" fmla="*/ 655 w 1027"/>
                <a:gd name="T33" fmla="*/ 15 h 15"/>
                <a:gd name="T34" fmla="*/ 670 w 1027"/>
                <a:gd name="T35" fmla="*/ 0 h 15"/>
                <a:gd name="T36" fmla="*/ 620 w 1027"/>
                <a:gd name="T37" fmla="*/ 15 h 15"/>
                <a:gd name="T38" fmla="*/ 605 w 1027"/>
                <a:gd name="T39" fmla="*/ 0 h 15"/>
                <a:gd name="T40" fmla="*/ 620 w 1027"/>
                <a:gd name="T41" fmla="*/ 15 h 15"/>
                <a:gd name="T42" fmla="*/ 548 w 1027"/>
                <a:gd name="T43" fmla="*/ 8 h 15"/>
                <a:gd name="T44" fmla="*/ 578 w 1027"/>
                <a:gd name="T45" fmla="*/ 8 h 15"/>
                <a:gd name="T46" fmla="*/ 506 w 1027"/>
                <a:gd name="T47" fmla="*/ 15 h 15"/>
                <a:gd name="T48" fmla="*/ 521 w 1027"/>
                <a:gd name="T49" fmla="*/ 0 h 15"/>
                <a:gd name="T50" fmla="*/ 471 w 1027"/>
                <a:gd name="T51" fmla="*/ 15 h 15"/>
                <a:gd name="T52" fmla="*/ 456 w 1027"/>
                <a:gd name="T53" fmla="*/ 0 h 15"/>
                <a:gd name="T54" fmla="*/ 471 w 1027"/>
                <a:gd name="T55" fmla="*/ 15 h 15"/>
                <a:gd name="T56" fmla="*/ 398 w 1027"/>
                <a:gd name="T57" fmla="*/ 8 h 15"/>
                <a:gd name="T58" fmla="*/ 429 w 1027"/>
                <a:gd name="T59" fmla="*/ 8 h 15"/>
                <a:gd name="T60" fmla="*/ 356 w 1027"/>
                <a:gd name="T61" fmla="*/ 15 h 15"/>
                <a:gd name="T62" fmla="*/ 371 w 1027"/>
                <a:gd name="T63" fmla="*/ 0 h 15"/>
                <a:gd name="T64" fmla="*/ 322 w 1027"/>
                <a:gd name="T65" fmla="*/ 15 h 15"/>
                <a:gd name="T66" fmla="*/ 306 w 1027"/>
                <a:gd name="T67" fmla="*/ 0 h 15"/>
                <a:gd name="T68" fmla="*/ 322 w 1027"/>
                <a:gd name="T69" fmla="*/ 15 h 15"/>
                <a:gd name="T70" fmla="*/ 249 w 1027"/>
                <a:gd name="T71" fmla="*/ 8 h 15"/>
                <a:gd name="T72" fmla="*/ 280 w 1027"/>
                <a:gd name="T73" fmla="*/ 8 h 15"/>
                <a:gd name="T74" fmla="*/ 207 w 1027"/>
                <a:gd name="T75" fmla="*/ 15 h 15"/>
                <a:gd name="T76" fmla="*/ 222 w 1027"/>
                <a:gd name="T77" fmla="*/ 0 h 15"/>
                <a:gd name="T78" fmla="*/ 172 w 1027"/>
                <a:gd name="T79" fmla="*/ 15 h 15"/>
                <a:gd name="T80" fmla="*/ 157 w 1027"/>
                <a:gd name="T81" fmla="*/ 0 h 15"/>
                <a:gd name="T82" fmla="*/ 172 w 1027"/>
                <a:gd name="T83" fmla="*/ 15 h 15"/>
                <a:gd name="T84" fmla="*/ 99 w 1027"/>
                <a:gd name="T85" fmla="*/ 8 h 15"/>
                <a:gd name="T86" fmla="*/ 130 w 1027"/>
                <a:gd name="T87" fmla="*/ 8 h 15"/>
                <a:gd name="T88" fmla="*/ 57 w 1027"/>
                <a:gd name="T89" fmla="*/ 15 h 15"/>
                <a:gd name="T90" fmla="*/ 73 w 1027"/>
                <a:gd name="T91" fmla="*/ 0 h 15"/>
                <a:gd name="T92" fmla="*/ 23 w 1027"/>
                <a:gd name="T93" fmla="*/ 15 h 15"/>
                <a:gd name="T94" fmla="*/ 8 w 1027"/>
                <a:gd name="T95" fmla="*/ 0 h 15"/>
                <a:gd name="T96" fmla="*/ 23 w 1027"/>
                <a:gd name="T9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27" h="15">
                  <a:moveTo>
                    <a:pt x="1019" y="15"/>
                  </a:moveTo>
                  <a:cubicBezTo>
                    <a:pt x="1004" y="15"/>
                    <a:pt x="1004" y="15"/>
                    <a:pt x="1004" y="15"/>
                  </a:cubicBezTo>
                  <a:cubicBezTo>
                    <a:pt x="999" y="15"/>
                    <a:pt x="996" y="12"/>
                    <a:pt x="996" y="8"/>
                  </a:cubicBezTo>
                  <a:cubicBezTo>
                    <a:pt x="996" y="3"/>
                    <a:pt x="999" y="0"/>
                    <a:pt x="1004" y="0"/>
                  </a:cubicBezTo>
                  <a:cubicBezTo>
                    <a:pt x="1019" y="0"/>
                    <a:pt x="1019" y="0"/>
                    <a:pt x="1019" y="0"/>
                  </a:cubicBezTo>
                  <a:cubicBezTo>
                    <a:pt x="1023" y="0"/>
                    <a:pt x="1027" y="3"/>
                    <a:pt x="1027" y="8"/>
                  </a:cubicBezTo>
                  <a:cubicBezTo>
                    <a:pt x="1027" y="12"/>
                    <a:pt x="1023" y="15"/>
                    <a:pt x="1019" y="15"/>
                  </a:cubicBezTo>
                  <a:moveTo>
                    <a:pt x="969" y="15"/>
                  </a:moveTo>
                  <a:cubicBezTo>
                    <a:pt x="954" y="15"/>
                    <a:pt x="954" y="15"/>
                    <a:pt x="954" y="15"/>
                  </a:cubicBezTo>
                  <a:cubicBezTo>
                    <a:pt x="949" y="15"/>
                    <a:pt x="946" y="12"/>
                    <a:pt x="946" y="8"/>
                  </a:cubicBezTo>
                  <a:cubicBezTo>
                    <a:pt x="946" y="3"/>
                    <a:pt x="949" y="0"/>
                    <a:pt x="954" y="0"/>
                  </a:cubicBezTo>
                  <a:cubicBezTo>
                    <a:pt x="969" y="0"/>
                    <a:pt x="969" y="0"/>
                    <a:pt x="969" y="0"/>
                  </a:cubicBezTo>
                  <a:cubicBezTo>
                    <a:pt x="973" y="0"/>
                    <a:pt x="977" y="3"/>
                    <a:pt x="977" y="8"/>
                  </a:cubicBezTo>
                  <a:cubicBezTo>
                    <a:pt x="977" y="12"/>
                    <a:pt x="973" y="15"/>
                    <a:pt x="969" y="15"/>
                  </a:cubicBezTo>
                  <a:moveTo>
                    <a:pt x="919" y="15"/>
                  </a:moveTo>
                  <a:cubicBezTo>
                    <a:pt x="904" y="15"/>
                    <a:pt x="904" y="15"/>
                    <a:pt x="904" y="15"/>
                  </a:cubicBezTo>
                  <a:cubicBezTo>
                    <a:pt x="900" y="15"/>
                    <a:pt x="896" y="12"/>
                    <a:pt x="896" y="8"/>
                  </a:cubicBezTo>
                  <a:cubicBezTo>
                    <a:pt x="896" y="3"/>
                    <a:pt x="900" y="0"/>
                    <a:pt x="904" y="0"/>
                  </a:cubicBezTo>
                  <a:cubicBezTo>
                    <a:pt x="919" y="0"/>
                    <a:pt x="919" y="0"/>
                    <a:pt x="919" y="0"/>
                  </a:cubicBezTo>
                  <a:cubicBezTo>
                    <a:pt x="924" y="0"/>
                    <a:pt x="927" y="3"/>
                    <a:pt x="927" y="8"/>
                  </a:cubicBezTo>
                  <a:cubicBezTo>
                    <a:pt x="927" y="12"/>
                    <a:pt x="924" y="15"/>
                    <a:pt x="919" y="15"/>
                  </a:cubicBezTo>
                  <a:moveTo>
                    <a:pt x="869" y="15"/>
                  </a:moveTo>
                  <a:cubicBezTo>
                    <a:pt x="854" y="15"/>
                    <a:pt x="854" y="15"/>
                    <a:pt x="854" y="15"/>
                  </a:cubicBezTo>
                  <a:cubicBezTo>
                    <a:pt x="850" y="15"/>
                    <a:pt x="846" y="12"/>
                    <a:pt x="846" y="8"/>
                  </a:cubicBezTo>
                  <a:cubicBezTo>
                    <a:pt x="846" y="3"/>
                    <a:pt x="850" y="0"/>
                    <a:pt x="854" y="0"/>
                  </a:cubicBezTo>
                  <a:cubicBezTo>
                    <a:pt x="869" y="0"/>
                    <a:pt x="869" y="0"/>
                    <a:pt x="869" y="0"/>
                  </a:cubicBezTo>
                  <a:cubicBezTo>
                    <a:pt x="874" y="0"/>
                    <a:pt x="877" y="3"/>
                    <a:pt x="877" y="8"/>
                  </a:cubicBezTo>
                  <a:cubicBezTo>
                    <a:pt x="877" y="12"/>
                    <a:pt x="874" y="15"/>
                    <a:pt x="869" y="15"/>
                  </a:cubicBezTo>
                  <a:moveTo>
                    <a:pt x="820" y="15"/>
                  </a:moveTo>
                  <a:cubicBezTo>
                    <a:pt x="804" y="15"/>
                    <a:pt x="804" y="15"/>
                    <a:pt x="804" y="15"/>
                  </a:cubicBezTo>
                  <a:cubicBezTo>
                    <a:pt x="800" y="15"/>
                    <a:pt x="797" y="12"/>
                    <a:pt x="797" y="8"/>
                  </a:cubicBezTo>
                  <a:cubicBezTo>
                    <a:pt x="797" y="3"/>
                    <a:pt x="800" y="0"/>
                    <a:pt x="804" y="0"/>
                  </a:cubicBezTo>
                  <a:cubicBezTo>
                    <a:pt x="820" y="0"/>
                    <a:pt x="820" y="0"/>
                    <a:pt x="820" y="0"/>
                  </a:cubicBezTo>
                  <a:cubicBezTo>
                    <a:pt x="824" y="0"/>
                    <a:pt x="827" y="3"/>
                    <a:pt x="827" y="8"/>
                  </a:cubicBezTo>
                  <a:cubicBezTo>
                    <a:pt x="827" y="12"/>
                    <a:pt x="824" y="15"/>
                    <a:pt x="820" y="15"/>
                  </a:cubicBezTo>
                  <a:moveTo>
                    <a:pt x="770" y="15"/>
                  </a:moveTo>
                  <a:cubicBezTo>
                    <a:pt x="755" y="15"/>
                    <a:pt x="755" y="15"/>
                    <a:pt x="755" y="15"/>
                  </a:cubicBezTo>
                  <a:cubicBezTo>
                    <a:pt x="750" y="15"/>
                    <a:pt x="747" y="12"/>
                    <a:pt x="747" y="8"/>
                  </a:cubicBezTo>
                  <a:cubicBezTo>
                    <a:pt x="747" y="3"/>
                    <a:pt x="750" y="0"/>
                    <a:pt x="755" y="0"/>
                  </a:cubicBezTo>
                  <a:cubicBezTo>
                    <a:pt x="770" y="0"/>
                    <a:pt x="770" y="0"/>
                    <a:pt x="770" y="0"/>
                  </a:cubicBezTo>
                  <a:cubicBezTo>
                    <a:pt x="774" y="0"/>
                    <a:pt x="778" y="3"/>
                    <a:pt x="778" y="8"/>
                  </a:cubicBezTo>
                  <a:cubicBezTo>
                    <a:pt x="778" y="12"/>
                    <a:pt x="774" y="15"/>
                    <a:pt x="770" y="15"/>
                  </a:cubicBezTo>
                  <a:moveTo>
                    <a:pt x="720" y="15"/>
                  </a:moveTo>
                  <a:cubicBezTo>
                    <a:pt x="705" y="15"/>
                    <a:pt x="705" y="15"/>
                    <a:pt x="705" y="15"/>
                  </a:cubicBezTo>
                  <a:cubicBezTo>
                    <a:pt x="700" y="15"/>
                    <a:pt x="697" y="12"/>
                    <a:pt x="697" y="8"/>
                  </a:cubicBezTo>
                  <a:cubicBezTo>
                    <a:pt x="697" y="3"/>
                    <a:pt x="700" y="0"/>
                    <a:pt x="705" y="0"/>
                  </a:cubicBezTo>
                  <a:cubicBezTo>
                    <a:pt x="720" y="0"/>
                    <a:pt x="720" y="0"/>
                    <a:pt x="720" y="0"/>
                  </a:cubicBezTo>
                  <a:cubicBezTo>
                    <a:pt x="724" y="0"/>
                    <a:pt x="728" y="3"/>
                    <a:pt x="728" y="8"/>
                  </a:cubicBezTo>
                  <a:cubicBezTo>
                    <a:pt x="728" y="12"/>
                    <a:pt x="724" y="15"/>
                    <a:pt x="720" y="15"/>
                  </a:cubicBezTo>
                  <a:moveTo>
                    <a:pt x="670" y="15"/>
                  </a:moveTo>
                  <a:cubicBezTo>
                    <a:pt x="655" y="15"/>
                    <a:pt x="655" y="15"/>
                    <a:pt x="655" y="15"/>
                  </a:cubicBezTo>
                  <a:cubicBezTo>
                    <a:pt x="651" y="15"/>
                    <a:pt x="647" y="12"/>
                    <a:pt x="647" y="8"/>
                  </a:cubicBezTo>
                  <a:cubicBezTo>
                    <a:pt x="647" y="3"/>
                    <a:pt x="651" y="0"/>
                    <a:pt x="655" y="0"/>
                  </a:cubicBezTo>
                  <a:cubicBezTo>
                    <a:pt x="670" y="0"/>
                    <a:pt x="670" y="0"/>
                    <a:pt x="670" y="0"/>
                  </a:cubicBezTo>
                  <a:cubicBezTo>
                    <a:pt x="675" y="0"/>
                    <a:pt x="678" y="3"/>
                    <a:pt x="678" y="8"/>
                  </a:cubicBezTo>
                  <a:cubicBezTo>
                    <a:pt x="678" y="12"/>
                    <a:pt x="675" y="15"/>
                    <a:pt x="670" y="15"/>
                  </a:cubicBezTo>
                  <a:moveTo>
                    <a:pt x="620" y="15"/>
                  </a:moveTo>
                  <a:cubicBezTo>
                    <a:pt x="605" y="15"/>
                    <a:pt x="605" y="15"/>
                    <a:pt x="605" y="15"/>
                  </a:cubicBezTo>
                  <a:cubicBezTo>
                    <a:pt x="601" y="15"/>
                    <a:pt x="597" y="12"/>
                    <a:pt x="597" y="8"/>
                  </a:cubicBezTo>
                  <a:cubicBezTo>
                    <a:pt x="597" y="3"/>
                    <a:pt x="601" y="0"/>
                    <a:pt x="605" y="0"/>
                  </a:cubicBezTo>
                  <a:cubicBezTo>
                    <a:pt x="620" y="0"/>
                    <a:pt x="620" y="0"/>
                    <a:pt x="620" y="0"/>
                  </a:cubicBezTo>
                  <a:cubicBezTo>
                    <a:pt x="625" y="0"/>
                    <a:pt x="628" y="3"/>
                    <a:pt x="628" y="8"/>
                  </a:cubicBezTo>
                  <a:cubicBezTo>
                    <a:pt x="628" y="12"/>
                    <a:pt x="625" y="15"/>
                    <a:pt x="620" y="15"/>
                  </a:cubicBezTo>
                  <a:moveTo>
                    <a:pt x="571" y="15"/>
                  </a:moveTo>
                  <a:cubicBezTo>
                    <a:pt x="555" y="15"/>
                    <a:pt x="555" y="15"/>
                    <a:pt x="555" y="15"/>
                  </a:cubicBezTo>
                  <a:cubicBezTo>
                    <a:pt x="551" y="15"/>
                    <a:pt x="548" y="12"/>
                    <a:pt x="548" y="8"/>
                  </a:cubicBezTo>
                  <a:cubicBezTo>
                    <a:pt x="548" y="3"/>
                    <a:pt x="551" y="0"/>
                    <a:pt x="555" y="0"/>
                  </a:cubicBezTo>
                  <a:cubicBezTo>
                    <a:pt x="571" y="0"/>
                    <a:pt x="571" y="0"/>
                    <a:pt x="571" y="0"/>
                  </a:cubicBezTo>
                  <a:cubicBezTo>
                    <a:pt x="575" y="0"/>
                    <a:pt x="578" y="3"/>
                    <a:pt x="578" y="8"/>
                  </a:cubicBezTo>
                  <a:cubicBezTo>
                    <a:pt x="578" y="12"/>
                    <a:pt x="575" y="15"/>
                    <a:pt x="571" y="15"/>
                  </a:cubicBezTo>
                  <a:moveTo>
                    <a:pt x="521" y="15"/>
                  </a:moveTo>
                  <a:cubicBezTo>
                    <a:pt x="506" y="15"/>
                    <a:pt x="506" y="15"/>
                    <a:pt x="506" y="15"/>
                  </a:cubicBezTo>
                  <a:cubicBezTo>
                    <a:pt x="501" y="15"/>
                    <a:pt x="498" y="12"/>
                    <a:pt x="498" y="8"/>
                  </a:cubicBezTo>
                  <a:cubicBezTo>
                    <a:pt x="498" y="3"/>
                    <a:pt x="501" y="0"/>
                    <a:pt x="506" y="0"/>
                  </a:cubicBezTo>
                  <a:cubicBezTo>
                    <a:pt x="521" y="0"/>
                    <a:pt x="521" y="0"/>
                    <a:pt x="521" y="0"/>
                  </a:cubicBezTo>
                  <a:cubicBezTo>
                    <a:pt x="525" y="0"/>
                    <a:pt x="529" y="3"/>
                    <a:pt x="529" y="8"/>
                  </a:cubicBezTo>
                  <a:cubicBezTo>
                    <a:pt x="529" y="12"/>
                    <a:pt x="525" y="15"/>
                    <a:pt x="521" y="15"/>
                  </a:cubicBezTo>
                  <a:moveTo>
                    <a:pt x="471" y="15"/>
                  </a:moveTo>
                  <a:cubicBezTo>
                    <a:pt x="456" y="15"/>
                    <a:pt x="456" y="15"/>
                    <a:pt x="456" y="15"/>
                  </a:cubicBezTo>
                  <a:cubicBezTo>
                    <a:pt x="451" y="15"/>
                    <a:pt x="448" y="12"/>
                    <a:pt x="448" y="8"/>
                  </a:cubicBezTo>
                  <a:cubicBezTo>
                    <a:pt x="448" y="3"/>
                    <a:pt x="451" y="0"/>
                    <a:pt x="456" y="0"/>
                  </a:cubicBezTo>
                  <a:cubicBezTo>
                    <a:pt x="471" y="0"/>
                    <a:pt x="471" y="0"/>
                    <a:pt x="471" y="0"/>
                  </a:cubicBezTo>
                  <a:cubicBezTo>
                    <a:pt x="475" y="0"/>
                    <a:pt x="479" y="3"/>
                    <a:pt x="479" y="8"/>
                  </a:cubicBezTo>
                  <a:cubicBezTo>
                    <a:pt x="479" y="12"/>
                    <a:pt x="475" y="15"/>
                    <a:pt x="471" y="15"/>
                  </a:cubicBezTo>
                  <a:moveTo>
                    <a:pt x="421" y="15"/>
                  </a:moveTo>
                  <a:cubicBezTo>
                    <a:pt x="406" y="15"/>
                    <a:pt x="406" y="15"/>
                    <a:pt x="406" y="15"/>
                  </a:cubicBezTo>
                  <a:cubicBezTo>
                    <a:pt x="402" y="15"/>
                    <a:pt x="398" y="12"/>
                    <a:pt x="398" y="8"/>
                  </a:cubicBezTo>
                  <a:cubicBezTo>
                    <a:pt x="398" y="3"/>
                    <a:pt x="402" y="0"/>
                    <a:pt x="406" y="0"/>
                  </a:cubicBezTo>
                  <a:cubicBezTo>
                    <a:pt x="421" y="0"/>
                    <a:pt x="421" y="0"/>
                    <a:pt x="421" y="0"/>
                  </a:cubicBezTo>
                  <a:cubicBezTo>
                    <a:pt x="426" y="0"/>
                    <a:pt x="429" y="3"/>
                    <a:pt x="429" y="8"/>
                  </a:cubicBezTo>
                  <a:cubicBezTo>
                    <a:pt x="429" y="12"/>
                    <a:pt x="426" y="15"/>
                    <a:pt x="421" y="15"/>
                  </a:cubicBezTo>
                  <a:moveTo>
                    <a:pt x="371" y="15"/>
                  </a:moveTo>
                  <a:cubicBezTo>
                    <a:pt x="356" y="15"/>
                    <a:pt x="356" y="15"/>
                    <a:pt x="356" y="15"/>
                  </a:cubicBezTo>
                  <a:cubicBezTo>
                    <a:pt x="352" y="15"/>
                    <a:pt x="348" y="12"/>
                    <a:pt x="348" y="8"/>
                  </a:cubicBezTo>
                  <a:cubicBezTo>
                    <a:pt x="348" y="3"/>
                    <a:pt x="352" y="0"/>
                    <a:pt x="356" y="0"/>
                  </a:cubicBezTo>
                  <a:cubicBezTo>
                    <a:pt x="371" y="0"/>
                    <a:pt x="371" y="0"/>
                    <a:pt x="371" y="0"/>
                  </a:cubicBezTo>
                  <a:cubicBezTo>
                    <a:pt x="376" y="0"/>
                    <a:pt x="379" y="3"/>
                    <a:pt x="379" y="8"/>
                  </a:cubicBezTo>
                  <a:cubicBezTo>
                    <a:pt x="379" y="12"/>
                    <a:pt x="376" y="15"/>
                    <a:pt x="371" y="15"/>
                  </a:cubicBezTo>
                  <a:moveTo>
                    <a:pt x="322" y="15"/>
                  </a:moveTo>
                  <a:cubicBezTo>
                    <a:pt x="306" y="15"/>
                    <a:pt x="306" y="15"/>
                    <a:pt x="306" y="15"/>
                  </a:cubicBezTo>
                  <a:cubicBezTo>
                    <a:pt x="302" y="15"/>
                    <a:pt x="299" y="12"/>
                    <a:pt x="299" y="8"/>
                  </a:cubicBezTo>
                  <a:cubicBezTo>
                    <a:pt x="299" y="3"/>
                    <a:pt x="302" y="0"/>
                    <a:pt x="306" y="0"/>
                  </a:cubicBezTo>
                  <a:cubicBezTo>
                    <a:pt x="322" y="0"/>
                    <a:pt x="322" y="0"/>
                    <a:pt x="322" y="0"/>
                  </a:cubicBezTo>
                  <a:cubicBezTo>
                    <a:pt x="326" y="0"/>
                    <a:pt x="329" y="3"/>
                    <a:pt x="329" y="8"/>
                  </a:cubicBezTo>
                  <a:cubicBezTo>
                    <a:pt x="329" y="12"/>
                    <a:pt x="326" y="15"/>
                    <a:pt x="322" y="15"/>
                  </a:cubicBezTo>
                  <a:moveTo>
                    <a:pt x="272" y="15"/>
                  </a:moveTo>
                  <a:cubicBezTo>
                    <a:pt x="257" y="15"/>
                    <a:pt x="257" y="15"/>
                    <a:pt x="257" y="15"/>
                  </a:cubicBezTo>
                  <a:cubicBezTo>
                    <a:pt x="252" y="15"/>
                    <a:pt x="249" y="12"/>
                    <a:pt x="249" y="8"/>
                  </a:cubicBezTo>
                  <a:cubicBezTo>
                    <a:pt x="249" y="3"/>
                    <a:pt x="252" y="0"/>
                    <a:pt x="257" y="0"/>
                  </a:cubicBezTo>
                  <a:cubicBezTo>
                    <a:pt x="272" y="0"/>
                    <a:pt x="272" y="0"/>
                    <a:pt x="272" y="0"/>
                  </a:cubicBezTo>
                  <a:cubicBezTo>
                    <a:pt x="276" y="0"/>
                    <a:pt x="280" y="3"/>
                    <a:pt x="280" y="8"/>
                  </a:cubicBezTo>
                  <a:cubicBezTo>
                    <a:pt x="280" y="12"/>
                    <a:pt x="276" y="15"/>
                    <a:pt x="272" y="15"/>
                  </a:cubicBezTo>
                  <a:moveTo>
                    <a:pt x="222" y="15"/>
                  </a:moveTo>
                  <a:cubicBezTo>
                    <a:pt x="207" y="15"/>
                    <a:pt x="207" y="15"/>
                    <a:pt x="207" y="15"/>
                  </a:cubicBezTo>
                  <a:cubicBezTo>
                    <a:pt x="202" y="15"/>
                    <a:pt x="199" y="12"/>
                    <a:pt x="199" y="8"/>
                  </a:cubicBezTo>
                  <a:cubicBezTo>
                    <a:pt x="199" y="3"/>
                    <a:pt x="202" y="0"/>
                    <a:pt x="207" y="0"/>
                  </a:cubicBezTo>
                  <a:cubicBezTo>
                    <a:pt x="222" y="0"/>
                    <a:pt x="222" y="0"/>
                    <a:pt x="222" y="0"/>
                  </a:cubicBezTo>
                  <a:cubicBezTo>
                    <a:pt x="226" y="0"/>
                    <a:pt x="230" y="3"/>
                    <a:pt x="230" y="8"/>
                  </a:cubicBezTo>
                  <a:cubicBezTo>
                    <a:pt x="230" y="12"/>
                    <a:pt x="226" y="15"/>
                    <a:pt x="222" y="15"/>
                  </a:cubicBezTo>
                  <a:moveTo>
                    <a:pt x="172" y="15"/>
                  </a:moveTo>
                  <a:cubicBezTo>
                    <a:pt x="157" y="15"/>
                    <a:pt x="157" y="15"/>
                    <a:pt x="157" y="15"/>
                  </a:cubicBezTo>
                  <a:cubicBezTo>
                    <a:pt x="153" y="15"/>
                    <a:pt x="149" y="12"/>
                    <a:pt x="149" y="8"/>
                  </a:cubicBezTo>
                  <a:cubicBezTo>
                    <a:pt x="149" y="3"/>
                    <a:pt x="153" y="0"/>
                    <a:pt x="157" y="0"/>
                  </a:cubicBezTo>
                  <a:cubicBezTo>
                    <a:pt x="172" y="0"/>
                    <a:pt x="172" y="0"/>
                    <a:pt x="172" y="0"/>
                  </a:cubicBezTo>
                  <a:cubicBezTo>
                    <a:pt x="177" y="0"/>
                    <a:pt x="180" y="3"/>
                    <a:pt x="180" y="8"/>
                  </a:cubicBezTo>
                  <a:cubicBezTo>
                    <a:pt x="180" y="12"/>
                    <a:pt x="177" y="15"/>
                    <a:pt x="172" y="15"/>
                  </a:cubicBezTo>
                  <a:moveTo>
                    <a:pt x="122" y="15"/>
                  </a:moveTo>
                  <a:cubicBezTo>
                    <a:pt x="107" y="15"/>
                    <a:pt x="107" y="15"/>
                    <a:pt x="107" y="15"/>
                  </a:cubicBezTo>
                  <a:cubicBezTo>
                    <a:pt x="103" y="15"/>
                    <a:pt x="99" y="12"/>
                    <a:pt x="99" y="8"/>
                  </a:cubicBezTo>
                  <a:cubicBezTo>
                    <a:pt x="99" y="3"/>
                    <a:pt x="103" y="0"/>
                    <a:pt x="107" y="0"/>
                  </a:cubicBezTo>
                  <a:cubicBezTo>
                    <a:pt x="122" y="0"/>
                    <a:pt x="122" y="0"/>
                    <a:pt x="122" y="0"/>
                  </a:cubicBezTo>
                  <a:cubicBezTo>
                    <a:pt x="127" y="0"/>
                    <a:pt x="130" y="3"/>
                    <a:pt x="130" y="8"/>
                  </a:cubicBezTo>
                  <a:cubicBezTo>
                    <a:pt x="130" y="12"/>
                    <a:pt x="127" y="15"/>
                    <a:pt x="122" y="15"/>
                  </a:cubicBezTo>
                  <a:moveTo>
                    <a:pt x="73" y="15"/>
                  </a:moveTo>
                  <a:cubicBezTo>
                    <a:pt x="57" y="15"/>
                    <a:pt x="57" y="15"/>
                    <a:pt x="57" y="15"/>
                  </a:cubicBezTo>
                  <a:cubicBezTo>
                    <a:pt x="53" y="15"/>
                    <a:pt x="50" y="12"/>
                    <a:pt x="50" y="8"/>
                  </a:cubicBezTo>
                  <a:cubicBezTo>
                    <a:pt x="50" y="3"/>
                    <a:pt x="53" y="0"/>
                    <a:pt x="57" y="0"/>
                  </a:cubicBezTo>
                  <a:cubicBezTo>
                    <a:pt x="73" y="0"/>
                    <a:pt x="73" y="0"/>
                    <a:pt x="73" y="0"/>
                  </a:cubicBezTo>
                  <a:cubicBezTo>
                    <a:pt x="77" y="0"/>
                    <a:pt x="80" y="3"/>
                    <a:pt x="80" y="8"/>
                  </a:cubicBezTo>
                  <a:cubicBezTo>
                    <a:pt x="80" y="12"/>
                    <a:pt x="77" y="15"/>
                    <a:pt x="73" y="15"/>
                  </a:cubicBezTo>
                  <a:moveTo>
                    <a:pt x="23" y="15"/>
                  </a:moveTo>
                  <a:cubicBezTo>
                    <a:pt x="8" y="15"/>
                    <a:pt x="8" y="15"/>
                    <a:pt x="8" y="15"/>
                  </a:cubicBezTo>
                  <a:cubicBezTo>
                    <a:pt x="3" y="15"/>
                    <a:pt x="0" y="12"/>
                    <a:pt x="0" y="8"/>
                  </a:cubicBezTo>
                  <a:cubicBezTo>
                    <a:pt x="0" y="3"/>
                    <a:pt x="3" y="0"/>
                    <a:pt x="8" y="0"/>
                  </a:cubicBezTo>
                  <a:cubicBezTo>
                    <a:pt x="23" y="0"/>
                    <a:pt x="23" y="0"/>
                    <a:pt x="23" y="0"/>
                  </a:cubicBezTo>
                  <a:cubicBezTo>
                    <a:pt x="27" y="0"/>
                    <a:pt x="31" y="3"/>
                    <a:pt x="31" y="8"/>
                  </a:cubicBezTo>
                  <a:cubicBezTo>
                    <a:pt x="31" y="12"/>
                    <a:pt x="27" y="15"/>
                    <a:pt x="23" y="1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1" name="Freeform 322">
              <a:extLst>
                <a:ext uri="{FF2B5EF4-FFF2-40B4-BE49-F238E27FC236}">
                  <a16:creationId xmlns:a16="http://schemas.microsoft.com/office/drawing/2014/main" id="{7AB92792-1A10-8647-93EE-A91729B93F7B}"/>
                </a:ext>
              </a:extLst>
            </p:cNvPr>
            <p:cNvSpPr>
              <a:spLocks/>
            </p:cNvSpPr>
            <p:nvPr/>
          </p:nvSpPr>
          <p:spPr bwMode="auto">
            <a:xfrm>
              <a:off x="8928100" y="4972080"/>
              <a:ext cx="47625" cy="47625"/>
            </a:xfrm>
            <a:custGeom>
              <a:avLst/>
              <a:gdLst>
                <a:gd name="T0" fmla="*/ 15 w 23"/>
                <a:gd name="T1" fmla="*/ 23 h 23"/>
                <a:gd name="T2" fmla="*/ 0 w 23"/>
                <a:gd name="T3" fmla="*/ 23 h 23"/>
                <a:gd name="T4" fmla="*/ 0 w 23"/>
                <a:gd name="T5" fmla="*/ 8 h 23"/>
                <a:gd name="T6" fmla="*/ 7 w 23"/>
                <a:gd name="T7" fmla="*/ 0 h 23"/>
                <a:gd name="T8" fmla="*/ 15 w 23"/>
                <a:gd name="T9" fmla="*/ 8 h 23"/>
                <a:gd name="T10" fmla="*/ 23 w 23"/>
                <a:gd name="T11" fmla="*/ 16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0" y="23"/>
                    <a:pt x="0" y="23"/>
                    <a:pt x="0" y="23"/>
                  </a:cubicBezTo>
                  <a:cubicBezTo>
                    <a:pt x="0" y="8"/>
                    <a:pt x="0" y="8"/>
                    <a:pt x="0" y="8"/>
                  </a:cubicBezTo>
                  <a:cubicBezTo>
                    <a:pt x="0" y="4"/>
                    <a:pt x="3" y="0"/>
                    <a:pt x="7" y="0"/>
                  </a:cubicBezTo>
                  <a:cubicBezTo>
                    <a:pt x="12" y="0"/>
                    <a:pt x="15" y="4"/>
                    <a:pt x="15" y="8"/>
                  </a:cubicBezTo>
                  <a:cubicBezTo>
                    <a:pt x="19" y="8"/>
                    <a:pt x="23" y="11"/>
                    <a:pt x="23" y="16"/>
                  </a:cubicBezTo>
                  <a:cubicBezTo>
                    <a:pt x="23" y="20"/>
                    <a:pt x="19" y="23"/>
                    <a:pt x="15" y="2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2" name="Freeform 323">
              <a:extLst>
                <a:ext uri="{FF2B5EF4-FFF2-40B4-BE49-F238E27FC236}">
                  <a16:creationId xmlns:a16="http://schemas.microsoft.com/office/drawing/2014/main" id="{70E6BD17-61DA-9A41-A8C8-EAA93FE78AC4}"/>
                </a:ext>
              </a:extLst>
            </p:cNvPr>
            <p:cNvSpPr>
              <a:spLocks noEditPoints="1"/>
            </p:cNvSpPr>
            <p:nvPr/>
          </p:nvSpPr>
          <p:spPr bwMode="auto">
            <a:xfrm>
              <a:off x="8928100" y="4144988"/>
              <a:ext cx="31750" cy="787405"/>
            </a:xfrm>
            <a:custGeom>
              <a:avLst/>
              <a:gdLst>
                <a:gd name="T0" fmla="*/ 7 w 15"/>
                <a:gd name="T1" fmla="*/ 378 h 378"/>
                <a:gd name="T2" fmla="*/ 0 w 15"/>
                <a:gd name="T3" fmla="*/ 370 h 378"/>
                <a:gd name="T4" fmla="*/ 0 w 15"/>
                <a:gd name="T5" fmla="*/ 355 h 378"/>
                <a:gd name="T6" fmla="*/ 7 w 15"/>
                <a:gd name="T7" fmla="*/ 347 h 378"/>
                <a:gd name="T8" fmla="*/ 15 w 15"/>
                <a:gd name="T9" fmla="*/ 355 h 378"/>
                <a:gd name="T10" fmla="*/ 15 w 15"/>
                <a:gd name="T11" fmla="*/ 370 h 378"/>
                <a:gd name="T12" fmla="*/ 7 w 15"/>
                <a:gd name="T13" fmla="*/ 378 h 378"/>
                <a:gd name="T14" fmla="*/ 7 w 15"/>
                <a:gd name="T15" fmla="*/ 329 h 378"/>
                <a:gd name="T16" fmla="*/ 0 w 15"/>
                <a:gd name="T17" fmla="*/ 321 h 378"/>
                <a:gd name="T18" fmla="*/ 0 w 15"/>
                <a:gd name="T19" fmla="*/ 306 h 378"/>
                <a:gd name="T20" fmla="*/ 7 w 15"/>
                <a:gd name="T21" fmla="*/ 298 h 378"/>
                <a:gd name="T22" fmla="*/ 15 w 15"/>
                <a:gd name="T23" fmla="*/ 306 h 378"/>
                <a:gd name="T24" fmla="*/ 15 w 15"/>
                <a:gd name="T25" fmla="*/ 321 h 378"/>
                <a:gd name="T26" fmla="*/ 7 w 15"/>
                <a:gd name="T27" fmla="*/ 329 h 378"/>
                <a:gd name="T28" fmla="*/ 7 w 15"/>
                <a:gd name="T29" fmla="*/ 279 h 378"/>
                <a:gd name="T30" fmla="*/ 0 w 15"/>
                <a:gd name="T31" fmla="*/ 271 h 378"/>
                <a:gd name="T32" fmla="*/ 0 w 15"/>
                <a:gd name="T33" fmla="*/ 256 h 378"/>
                <a:gd name="T34" fmla="*/ 7 w 15"/>
                <a:gd name="T35" fmla="*/ 248 h 378"/>
                <a:gd name="T36" fmla="*/ 15 w 15"/>
                <a:gd name="T37" fmla="*/ 256 h 378"/>
                <a:gd name="T38" fmla="*/ 15 w 15"/>
                <a:gd name="T39" fmla="*/ 271 h 378"/>
                <a:gd name="T40" fmla="*/ 7 w 15"/>
                <a:gd name="T41" fmla="*/ 279 h 378"/>
                <a:gd name="T42" fmla="*/ 7 w 15"/>
                <a:gd name="T43" fmla="*/ 229 h 378"/>
                <a:gd name="T44" fmla="*/ 0 w 15"/>
                <a:gd name="T45" fmla="*/ 222 h 378"/>
                <a:gd name="T46" fmla="*/ 0 w 15"/>
                <a:gd name="T47" fmla="*/ 206 h 378"/>
                <a:gd name="T48" fmla="*/ 7 w 15"/>
                <a:gd name="T49" fmla="*/ 199 h 378"/>
                <a:gd name="T50" fmla="*/ 15 w 15"/>
                <a:gd name="T51" fmla="*/ 206 h 378"/>
                <a:gd name="T52" fmla="*/ 15 w 15"/>
                <a:gd name="T53" fmla="*/ 222 h 378"/>
                <a:gd name="T54" fmla="*/ 7 w 15"/>
                <a:gd name="T55" fmla="*/ 229 h 378"/>
                <a:gd name="T56" fmla="*/ 7 w 15"/>
                <a:gd name="T57" fmla="*/ 180 h 378"/>
                <a:gd name="T58" fmla="*/ 0 w 15"/>
                <a:gd name="T59" fmla="*/ 172 h 378"/>
                <a:gd name="T60" fmla="*/ 0 w 15"/>
                <a:gd name="T61" fmla="*/ 157 h 378"/>
                <a:gd name="T62" fmla="*/ 7 w 15"/>
                <a:gd name="T63" fmla="*/ 149 h 378"/>
                <a:gd name="T64" fmla="*/ 15 w 15"/>
                <a:gd name="T65" fmla="*/ 157 h 378"/>
                <a:gd name="T66" fmla="*/ 15 w 15"/>
                <a:gd name="T67" fmla="*/ 172 h 378"/>
                <a:gd name="T68" fmla="*/ 7 w 15"/>
                <a:gd name="T69" fmla="*/ 180 h 378"/>
                <a:gd name="T70" fmla="*/ 7 w 15"/>
                <a:gd name="T71" fmla="*/ 130 h 378"/>
                <a:gd name="T72" fmla="*/ 0 w 15"/>
                <a:gd name="T73" fmla="*/ 122 h 378"/>
                <a:gd name="T74" fmla="*/ 0 w 15"/>
                <a:gd name="T75" fmla="*/ 107 h 378"/>
                <a:gd name="T76" fmla="*/ 7 w 15"/>
                <a:gd name="T77" fmla="*/ 99 h 378"/>
                <a:gd name="T78" fmla="*/ 15 w 15"/>
                <a:gd name="T79" fmla="*/ 107 h 378"/>
                <a:gd name="T80" fmla="*/ 15 w 15"/>
                <a:gd name="T81" fmla="*/ 122 h 378"/>
                <a:gd name="T82" fmla="*/ 7 w 15"/>
                <a:gd name="T83" fmla="*/ 130 h 378"/>
                <a:gd name="T84" fmla="*/ 7 w 15"/>
                <a:gd name="T85" fmla="*/ 80 h 378"/>
                <a:gd name="T86" fmla="*/ 0 w 15"/>
                <a:gd name="T87" fmla="*/ 73 h 378"/>
                <a:gd name="T88" fmla="*/ 0 w 15"/>
                <a:gd name="T89" fmla="*/ 57 h 378"/>
                <a:gd name="T90" fmla="*/ 7 w 15"/>
                <a:gd name="T91" fmla="*/ 50 h 378"/>
                <a:gd name="T92" fmla="*/ 15 w 15"/>
                <a:gd name="T93" fmla="*/ 57 h 378"/>
                <a:gd name="T94" fmla="*/ 15 w 15"/>
                <a:gd name="T95" fmla="*/ 73 h 378"/>
                <a:gd name="T96" fmla="*/ 7 w 15"/>
                <a:gd name="T97" fmla="*/ 80 h 378"/>
                <a:gd name="T98" fmla="*/ 7 w 15"/>
                <a:gd name="T99" fmla="*/ 31 h 378"/>
                <a:gd name="T100" fmla="*/ 0 w 15"/>
                <a:gd name="T101" fmla="*/ 23 h 378"/>
                <a:gd name="T102" fmla="*/ 0 w 15"/>
                <a:gd name="T103" fmla="*/ 8 h 378"/>
                <a:gd name="T104" fmla="*/ 7 w 15"/>
                <a:gd name="T105" fmla="*/ 0 h 378"/>
                <a:gd name="T106" fmla="*/ 15 w 15"/>
                <a:gd name="T107" fmla="*/ 8 h 378"/>
                <a:gd name="T108" fmla="*/ 15 w 15"/>
                <a:gd name="T109" fmla="*/ 23 h 378"/>
                <a:gd name="T110" fmla="*/ 7 w 15"/>
                <a:gd name="T111" fmla="*/ 31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 h="378">
                  <a:moveTo>
                    <a:pt x="7" y="378"/>
                  </a:moveTo>
                  <a:cubicBezTo>
                    <a:pt x="3" y="378"/>
                    <a:pt x="0" y="375"/>
                    <a:pt x="0" y="370"/>
                  </a:cubicBezTo>
                  <a:cubicBezTo>
                    <a:pt x="0" y="355"/>
                    <a:pt x="0" y="355"/>
                    <a:pt x="0" y="355"/>
                  </a:cubicBezTo>
                  <a:cubicBezTo>
                    <a:pt x="0" y="351"/>
                    <a:pt x="3" y="347"/>
                    <a:pt x="7" y="347"/>
                  </a:cubicBezTo>
                  <a:cubicBezTo>
                    <a:pt x="12" y="347"/>
                    <a:pt x="15" y="351"/>
                    <a:pt x="15" y="355"/>
                  </a:cubicBezTo>
                  <a:cubicBezTo>
                    <a:pt x="15" y="370"/>
                    <a:pt x="15" y="370"/>
                    <a:pt x="15" y="370"/>
                  </a:cubicBezTo>
                  <a:cubicBezTo>
                    <a:pt x="15" y="375"/>
                    <a:pt x="12" y="378"/>
                    <a:pt x="7" y="378"/>
                  </a:cubicBezTo>
                  <a:moveTo>
                    <a:pt x="7" y="329"/>
                  </a:moveTo>
                  <a:cubicBezTo>
                    <a:pt x="3" y="329"/>
                    <a:pt x="0" y="325"/>
                    <a:pt x="0" y="321"/>
                  </a:cubicBezTo>
                  <a:cubicBezTo>
                    <a:pt x="0" y="306"/>
                    <a:pt x="0" y="306"/>
                    <a:pt x="0" y="306"/>
                  </a:cubicBezTo>
                  <a:cubicBezTo>
                    <a:pt x="0" y="301"/>
                    <a:pt x="3" y="298"/>
                    <a:pt x="7" y="298"/>
                  </a:cubicBezTo>
                  <a:cubicBezTo>
                    <a:pt x="12" y="298"/>
                    <a:pt x="15" y="301"/>
                    <a:pt x="15" y="306"/>
                  </a:cubicBezTo>
                  <a:cubicBezTo>
                    <a:pt x="15" y="321"/>
                    <a:pt x="15" y="321"/>
                    <a:pt x="15" y="321"/>
                  </a:cubicBezTo>
                  <a:cubicBezTo>
                    <a:pt x="15" y="325"/>
                    <a:pt x="12" y="329"/>
                    <a:pt x="7" y="329"/>
                  </a:cubicBezTo>
                  <a:moveTo>
                    <a:pt x="7" y="279"/>
                  </a:moveTo>
                  <a:cubicBezTo>
                    <a:pt x="3" y="279"/>
                    <a:pt x="0" y="275"/>
                    <a:pt x="0" y="271"/>
                  </a:cubicBezTo>
                  <a:cubicBezTo>
                    <a:pt x="0" y="256"/>
                    <a:pt x="0" y="256"/>
                    <a:pt x="0" y="256"/>
                  </a:cubicBezTo>
                  <a:cubicBezTo>
                    <a:pt x="0" y="252"/>
                    <a:pt x="3" y="248"/>
                    <a:pt x="7" y="248"/>
                  </a:cubicBezTo>
                  <a:cubicBezTo>
                    <a:pt x="12" y="248"/>
                    <a:pt x="15" y="252"/>
                    <a:pt x="15" y="256"/>
                  </a:cubicBezTo>
                  <a:cubicBezTo>
                    <a:pt x="15" y="271"/>
                    <a:pt x="15" y="271"/>
                    <a:pt x="15" y="271"/>
                  </a:cubicBezTo>
                  <a:cubicBezTo>
                    <a:pt x="15" y="275"/>
                    <a:pt x="12" y="279"/>
                    <a:pt x="7" y="279"/>
                  </a:cubicBezTo>
                  <a:moveTo>
                    <a:pt x="7" y="229"/>
                  </a:moveTo>
                  <a:cubicBezTo>
                    <a:pt x="3" y="229"/>
                    <a:pt x="0" y="226"/>
                    <a:pt x="0" y="222"/>
                  </a:cubicBezTo>
                  <a:cubicBezTo>
                    <a:pt x="0" y="206"/>
                    <a:pt x="0" y="206"/>
                    <a:pt x="0" y="206"/>
                  </a:cubicBezTo>
                  <a:cubicBezTo>
                    <a:pt x="0" y="202"/>
                    <a:pt x="3" y="199"/>
                    <a:pt x="7" y="199"/>
                  </a:cubicBezTo>
                  <a:cubicBezTo>
                    <a:pt x="12" y="199"/>
                    <a:pt x="15" y="202"/>
                    <a:pt x="15" y="206"/>
                  </a:cubicBezTo>
                  <a:cubicBezTo>
                    <a:pt x="15" y="222"/>
                    <a:pt x="15" y="222"/>
                    <a:pt x="15" y="222"/>
                  </a:cubicBezTo>
                  <a:cubicBezTo>
                    <a:pt x="15" y="226"/>
                    <a:pt x="12" y="229"/>
                    <a:pt x="7" y="229"/>
                  </a:cubicBezTo>
                  <a:moveTo>
                    <a:pt x="7" y="180"/>
                  </a:moveTo>
                  <a:cubicBezTo>
                    <a:pt x="3" y="180"/>
                    <a:pt x="0" y="176"/>
                    <a:pt x="0" y="172"/>
                  </a:cubicBezTo>
                  <a:cubicBezTo>
                    <a:pt x="0" y="157"/>
                    <a:pt x="0" y="157"/>
                    <a:pt x="0" y="157"/>
                  </a:cubicBezTo>
                  <a:cubicBezTo>
                    <a:pt x="0" y="152"/>
                    <a:pt x="3" y="149"/>
                    <a:pt x="7" y="149"/>
                  </a:cubicBezTo>
                  <a:cubicBezTo>
                    <a:pt x="12" y="149"/>
                    <a:pt x="15" y="152"/>
                    <a:pt x="15" y="157"/>
                  </a:cubicBezTo>
                  <a:cubicBezTo>
                    <a:pt x="15" y="172"/>
                    <a:pt x="15" y="172"/>
                    <a:pt x="15" y="172"/>
                  </a:cubicBezTo>
                  <a:cubicBezTo>
                    <a:pt x="15" y="176"/>
                    <a:pt x="12" y="180"/>
                    <a:pt x="7" y="180"/>
                  </a:cubicBezTo>
                  <a:moveTo>
                    <a:pt x="7" y="130"/>
                  </a:moveTo>
                  <a:cubicBezTo>
                    <a:pt x="3" y="130"/>
                    <a:pt x="0" y="127"/>
                    <a:pt x="0" y="122"/>
                  </a:cubicBezTo>
                  <a:cubicBezTo>
                    <a:pt x="0" y="107"/>
                    <a:pt x="0" y="107"/>
                    <a:pt x="0" y="107"/>
                  </a:cubicBezTo>
                  <a:cubicBezTo>
                    <a:pt x="0" y="103"/>
                    <a:pt x="3" y="99"/>
                    <a:pt x="7" y="99"/>
                  </a:cubicBezTo>
                  <a:cubicBezTo>
                    <a:pt x="12" y="99"/>
                    <a:pt x="15" y="103"/>
                    <a:pt x="15" y="107"/>
                  </a:cubicBezTo>
                  <a:cubicBezTo>
                    <a:pt x="15" y="122"/>
                    <a:pt x="15" y="122"/>
                    <a:pt x="15" y="122"/>
                  </a:cubicBezTo>
                  <a:cubicBezTo>
                    <a:pt x="15" y="127"/>
                    <a:pt x="12" y="130"/>
                    <a:pt x="7" y="130"/>
                  </a:cubicBezTo>
                  <a:moveTo>
                    <a:pt x="7" y="80"/>
                  </a:moveTo>
                  <a:cubicBezTo>
                    <a:pt x="3" y="80"/>
                    <a:pt x="0" y="77"/>
                    <a:pt x="0" y="73"/>
                  </a:cubicBezTo>
                  <a:cubicBezTo>
                    <a:pt x="0" y="57"/>
                    <a:pt x="0" y="57"/>
                    <a:pt x="0" y="57"/>
                  </a:cubicBezTo>
                  <a:cubicBezTo>
                    <a:pt x="0" y="53"/>
                    <a:pt x="3" y="50"/>
                    <a:pt x="7" y="50"/>
                  </a:cubicBezTo>
                  <a:cubicBezTo>
                    <a:pt x="12" y="50"/>
                    <a:pt x="15" y="53"/>
                    <a:pt x="15" y="57"/>
                  </a:cubicBezTo>
                  <a:cubicBezTo>
                    <a:pt x="15" y="73"/>
                    <a:pt x="15" y="73"/>
                    <a:pt x="15" y="73"/>
                  </a:cubicBezTo>
                  <a:cubicBezTo>
                    <a:pt x="15" y="77"/>
                    <a:pt x="12" y="80"/>
                    <a:pt x="7" y="80"/>
                  </a:cubicBezTo>
                  <a:moveTo>
                    <a:pt x="7" y="31"/>
                  </a:moveTo>
                  <a:cubicBezTo>
                    <a:pt x="3" y="31"/>
                    <a:pt x="0" y="27"/>
                    <a:pt x="0" y="23"/>
                  </a:cubicBezTo>
                  <a:cubicBezTo>
                    <a:pt x="0" y="8"/>
                    <a:pt x="0" y="8"/>
                    <a:pt x="0" y="8"/>
                  </a:cubicBezTo>
                  <a:cubicBezTo>
                    <a:pt x="0" y="3"/>
                    <a:pt x="3" y="0"/>
                    <a:pt x="7" y="0"/>
                  </a:cubicBezTo>
                  <a:cubicBezTo>
                    <a:pt x="12" y="0"/>
                    <a:pt x="15" y="3"/>
                    <a:pt x="15" y="8"/>
                  </a:cubicBezTo>
                  <a:cubicBezTo>
                    <a:pt x="15" y="23"/>
                    <a:pt x="15" y="23"/>
                    <a:pt x="15" y="23"/>
                  </a:cubicBezTo>
                  <a:cubicBezTo>
                    <a:pt x="15" y="27"/>
                    <a:pt x="12" y="31"/>
                    <a:pt x="7" y="3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3" name="Freeform 324">
              <a:extLst>
                <a:ext uri="{FF2B5EF4-FFF2-40B4-BE49-F238E27FC236}">
                  <a16:creationId xmlns:a16="http://schemas.microsoft.com/office/drawing/2014/main" id="{0424867D-161E-9B42-B4EC-DD063AE45B9E}"/>
                </a:ext>
              </a:extLst>
            </p:cNvPr>
            <p:cNvSpPr>
              <a:spLocks/>
            </p:cNvSpPr>
            <p:nvPr/>
          </p:nvSpPr>
          <p:spPr bwMode="auto">
            <a:xfrm>
              <a:off x="8928100" y="4057675"/>
              <a:ext cx="47625" cy="47625"/>
            </a:xfrm>
            <a:custGeom>
              <a:avLst/>
              <a:gdLst>
                <a:gd name="T0" fmla="*/ 7 w 23"/>
                <a:gd name="T1" fmla="*/ 23 h 23"/>
                <a:gd name="T2" fmla="*/ 0 w 23"/>
                <a:gd name="T3" fmla="*/ 15 h 23"/>
                <a:gd name="T4" fmla="*/ 0 w 23"/>
                <a:gd name="T5" fmla="*/ 0 h 23"/>
                <a:gd name="T6" fmla="*/ 15 w 23"/>
                <a:gd name="T7" fmla="*/ 0 h 23"/>
                <a:gd name="T8" fmla="*/ 23 w 23"/>
                <a:gd name="T9" fmla="*/ 8 h 23"/>
                <a:gd name="T10" fmla="*/ 15 w 23"/>
                <a:gd name="T11" fmla="*/ 15 h 23"/>
                <a:gd name="T12" fmla="*/ 7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7" y="23"/>
                  </a:moveTo>
                  <a:cubicBezTo>
                    <a:pt x="3" y="23"/>
                    <a:pt x="0" y="20"/>
                    <a:pt x="0" y="15"/>
                  </a:cubicBezTo>
                  <a:cubicBezTo>
                    <a:pt x="0" y="0"/>
                    <a:pt x="0" y="0"/>
                    <a:pt x="0" y="0"/>
                  </a:cubicBezTo>
                  <a:cubicBezTo>
                    <a:pt x="15" y="0"/>
                    <a:pt x="15" y="0"/>
                    <a:pt x="15" y="0"/>
                  </a:cubicBezTo>
                  <a:cubicBezTo>
                    <a:pt x="19" y="0"/>
                    <a:pt x="23" y="3"/>
                    <a:pt x="23" y="8"/>
                  </a:cubicBezTo>
                  <a:cubicBezTo>
                    <a:pt x="23" y="12"/>
                    <a:pt x="19" y="15"/>
                    <a:pt x="15" y="15"/>
                  </a:cubicBezTo>
                  <a:cubicBezTo>
                    <a:pt x="15" y="20"/>
                    <a:pt x="12" y="23"/>
                    <a:pt x="7"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4" name="Freeform 325">
              <a:extLst>
                <a:ext uri="{FF2B5EF4-FFF2-40B4-BE49-F238E27FC236}">
                  <a16:creationId xmlns:a16="http://schemas.microsoft.com/office/drawing/2014/main" id="{D9918F53-EAAB-8F4F-85E0-C513DA9B188C}"/>
                </a:ext>
              </a:extLst>
            </p:cNvPr>
            <p:cNvSpPr>
              <a:spLocks noEditPoints="1"/>
            </p:cNvSpPr>
            <p:nvPr/>
          </p:nvSpPr>
          <p:spPr bwMode="auto">
            <a:xfrm>
              <a:off x="9017000" y="4057675"/>
              <a:ext cx="2312988" cy="30163"/>
            </a:xfrm>
            <a:custGeom>
              <a:avLst/>
              <a:gdLst>
                <a:gd name="T0" fmla="*/ 1078 w 1110"/>
                <a:gd name="T1" fmla="*/ 8 h 15"/>
                <a:gd name="T2" fmla="*/ 1110 w 1110"/>
                <a:gd name="T3" fmla="*/ 8 h 15"/>
                <a:gd name="T4" fmla="*/ 1035 w 1110"/>
                <a:gd name="T5" fmla="*/ 15 h 15"/>
                <a:gd name="T6" fmla="*/ 1051 w 1110"/>
                <a:gd name="T7" fmla="*/ 0 h 15"/>
                <a:gd name="T8" fmla="*/ 999 w 1110"/>
                <a:gd name="T9" fmla="*/ 15 h 15"/>
                <a:gd name="T10" fmla="*/ 983 w 1110"/>
                <a:gd name="T11" fmla="*/ 0 h 15"/>
                <a:gd name="T12" fmla="*/ 999 w 1110"/>
                <a:gd name="T13" fmla="*/ 15 h 15"/>
                <a:gd name="T14" fmla="*/ 924 w 1110"/>
                <a:gd name="T15" fmla="*/ 8 h 15"/>
                <a:gd name="T16" fmla="*/ 956 w 1110"/>
                <a:gd name="T17" fmla="*/ 8 h 15"/>
                <a:gd name="T18" fmla="*/ 881 w 1110"/>
                <a:gd name="T19" fmla="*/ 15 h 15"/>
                <a:gd name="T20" fmla="*/ 897 w 1110"/>
                <a:gd name="T21" fmla="*/ 0 h 15"/>
                <a:gd name="T22" fmla="*/ 845 w 1110"/>
                <a:gd name="T23" fmla="*/ 15 h 15"/>
                <a:gd name="T24" fmla="*/ 829 w 1110"/>
                <a:gd name="T25" fmla="*/ 0 h 15"/>
                <a:gd name="T26" fmla="*/ 845 w 1110"/>
                <a:gd name="T27" fmla="*/ 15 h 15"/>
                <a:gd name="T28" fmla="*/ 770 w 1110"/>
                <a:gd name="T29" fmla="*/ 8 h 15"/>
                <a:gd name="T30" fmla="*/ 802 w 1110"/>
                <a:gd name="T31" fmla="*/ 8 h 15"/>
                <a:gd name="T32" fmla="*/ 727 w 1110"/>
                <a:gd name="T33" fmla="*/ 15 h 15"/>
                <a:gd name="T34" fmla="*/ 742 w 1110"/>
                <a:gd name="T35" fmla="*/ 0 h 15"/>
                <a:gd name="T36" fmla="*/ 691 w 1110"/>
                <a:gd name="T37" fmla="*/ 15 h 15"/>
                <a:gd name="T38" fmla="*/ 675 w 1110"/>
                <a:gd name="T39" fmla="*/ 0 h 15"/>
                <a:gd name="T40" fmla="*/ 691 w 1110"/>
                <a:gd name="T41" fmla="*/ 15 h 15"/>
                <a:gd name="T42" fmla="*/ 616 w 1110"/>
                <a:gd name="T43" fmla="*/ 8 h 15"/>
                <a:gd name="T44" fmla="*/ 647 w 1110"/>
                <a:gd name="T45" fmla="*/ 8 h 15"/>
                <a:gd name="T46" fmla="*/ 573 w 1110"/>
                <a:gd name="T47" fmla="*/ 15 h 15"/>
                <a:gd name="T48" fmla="*/ 588 w 1110"/>
                <a:gd name="T49" fmla="*/ 0 h 15"/>
                <a:gd name="T50" fmla="*/ 537 w 1110"/>
                <a:gd name="T51" fmla="*/ 15 h 15"/>
                <a:gd name="T52" fmla="*/ 521 w 1110"/>
                <a:gd name="T53" fmla="*/ 0 h 15"/>
                <a:gd name="T54" fmla="*/ 537 w 1110"/>
                <a:gd name="T55" fmla="*/ 15 h 15"/>
                <a:gd name="T56" fmla="*/ 462 w 1110"/>
                <a:gd name="T57" fmla="*/ 8 h 15"/>
                <a:gd name="T58" fmla="*/ 493 w 1110"/>
                <a:gd name="T59" fmla="*/ 8 h 15"/>
                <a:gd name="T60" fmla="*/ 418 w 1110"/>
                <a:gd name="T61" fmla="*/ 15 h 15"/>
                <a:gd name="T62" fmla="*/ 434 w 1110"/>
                <a:gd name="T63" fmla="*/ 0 h 15"/>
                <a:gd name="T64" fmla="*/ 383 w 1110"/>
                <a:gd name="T65" fmla="*/ 15 h 15"/>
                <a:gd name="T66" fmla="*/ 367 w 1110"/>
                <a:gd name="T67" fmla="*/ 0 h 15"/>
                <a:gd name="T68" fmla="*/ 383 w 1110"/>
                <a:gd name="T69" fmla="*/ 15 h 15"/>
                <a:gd name="T70" fmla="*/ 308 w 1110"/>
                <a:gd name="T71" fmla="*/ 8 h 15"/>
                <a:gd name="T72" fmla="*/ 339 w 1110"/>
                <a:gd name="T73" fmla="*/ 8 h 15"/>
                <a:gd name="T74" fmla="*/ 264 w 1110"/>
                <a:gd name="T75" fmla="*/ 15 h 15"/>
                <a:gd name="T76" fmla="*/ 280 w 1110"/>
                <a:gd name="T77" fmla="*/ 0 h 15"/>
                <a:gd name="T78" fmla="*/ 229 w 1110"/>
                <a:gd name="T79" fmla="*/ 15 h 15"/>
                <a:gd name="T80" fmla="*/ 213 w 1110"/>
                <a:gd name="T81" fmla="*/ 0 h 15"/>
                <a:gd name="T82" fmla="*/ 229 w 1110"/>
                <a:gd name="T83" fmla="*/ 15 h 15"/>
                <a:gd name="T84" fmla="*/ 154 w 1110"/>
                <a:gd name="T85" fmla="*/ 8 h 15"/>
                <a:gd name="T86" fmla="*/ 185 w 1110"/>
                <a:gd name="T87" fmla="*/ 8 h 15"/>
                <a:gd name="T88" fmla="*/ 110 w 1110"/>
                <a:gd name="T89" fmla="*/ 15 h 15"/>
                <a:gd name="T90" fmla="*/ 126 w 1110"/>
                <a:gd name="T91" fmla="*/ 0 h 15"/>
                <a:gd name="T92" fmla="*/ 75 w 1110"/>
                <a:gd name="T93" fmla="*/ 15 h 15"/>
                <a:gd name="T94" fmla="*/ 59 w 1110"/>
                <a:gd name="T95" fmla="*/ 0 h 15"/>
                <a:gd name="T96" fmla="*/ 75 w 1110"/>
                <a:gd name="T97" fmla="*/ 15 h 15"/>
                <a:gd name="T98" fmla="*/ 0 w 1110"/>
                <a:gd name="T99" fmla="*/ 8 h 15"/>
                <a:gd name="T100" fmla="*/ 31 w 1110"/>
                <a:gd name="T101"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10" h="15">
                  <a:moveTo>
                    <a:pt x="1102" y="15"/>
                  </a:moveTo>
                  <a:cubicBezTo>
                    <a:pt x="1086" y="15"/>
                    <a:pt x="1086" y="15"/>
                    <a:pt x="1086" y="15"/>
                  </a:cubicBezTo>
                  <a:cubicBezTo>
                    <a:pt x="1082" y="15"/>
                    <a:pt x="1078" y="12"/>
                    <a:pt x="1078" y="8"/>
                  </a:cubicBezTo>
                  <a:cubicBezTo>
                    <a:pt x="1078" y="3"/>
                    <a:pt x="1082" y="0"/>
                    <a:pt x="1086" y="0"/>
                  </a:cubicBezTo>
                  <a:cubicBezTo>
                    <a:pt x="1102" y="0"/>
                    <a:pt x="1102" y="0"/>
                    <a:pt x="1102" y="0"/>
                  </a:cubicBezTo>
                  <a:cubicBezTo>
                    <a:pt x="1106" y="0"/>
                    <a:pt x="1110" y="3"/>
                    <a:pt x="1110" y="8"/>
                  </a:cubicBezTo>
                  <a:cubicBezTo>
                    <a:pt x="1110" y="12"/>
                    <a:pt x="1106" y="15"/>
                    <a:pt x="1102" y="15"/>
                  </a:cubicBezTo>
                  <a:close/>
                  <a:moveTo>
                    <a:pt x="1051" y="15"/>
                  </a:moveTo>
                  <a:cubicBezTo>
                    <a:pt x="1035" y="15"/>
                    <a:pt x="1035" y="15"/>
                    <a:pt x="1035" y="15"/>
                  </a:cubicBezTo>
                  <a:cubicBezTo>
                    <a:pt x="1031" y="15"/>
                    <a:pt x="1027" y="12"/>
                    <a:pt x="1027" y="8"/>
                  </a:cubicBezTo>
                  <a:cubicBezTo>
                    <a:pt x="1027" y="3"/>
                    <a:pt x="1031" y="0"/>
                    <a:pt x="1035" y="0"/>
                  </a:cubicBezTo>
                  <a:cubicBezTo>
                    <a:pt x="1051" y="0"/>
                    <a:pt x="1051" y="0"/>
                    <a:pt x="1051" y="0"/>
                  </a:cubicBezTo>
                  <a:cubicBezTo>
                    <a:pt x="1055" y="0"/>
                    <a:pt x="1058" y="3"/>
                    <a:pt x="1058" y="8"/>
                  </a:cubicBezTo>
                  <a:cubicBezTo>
                    <a:pt x="1058" y="12"/>
                    <a:pt x="1055" y="15"/>
                    <a:pt x="1051" y="15"/>
                  </a:cubicBezTo>
                  <a:close/>
                  <a:moveTo>
                    <a:pt x="999" y="15"/>
                  </a:moveTo>
                  <a:cubicBezTo>
                    <a:pt x="983" y="15"/>
                    <a:pt x="983" y="15"/>
                    <a:pt x="983" y="15"/>
                  </a:cubicBezTo>
                  <a:cubicBezTo>
                    <a:pt x="979" y="15"/>
                    <a:pt x="976" y="12"/>
                    <a:pt x="976" y="8"/>
                  </a:cubicBezTo>
                  <a:cubicBezTo>
                    <a:pt x="976" y="3"/>
                    <a:pt x="979" y="0"/>
                    <a:pt x="983" y="0"/>
                  </a:cubicBezTo>
                  <a:cubicBezTo>
                    <a:pt x="999" y="0"/>
                    <a:pt x="999" y="0"/>
                    <a:pt x="999" y="0"/>
                  </a:cubicBezTo>
                  <a:cubicBezTo>
                    <a:pt x="1004" y="0"/>
                    <a:pt x="1007" y="3"/>
                    <a:pt x="1007" y="8"/>
                  </a:cubicBezTo>
                  <a:cubicBezTo>
                    <a:pt x="1007" y="12"/>
                    <a:pt x="1004" y="15"/>
                    <a:pt x="999" y="15"/>
                  </a:cubicBezTo>
                  <a:close/>
                  <a:moveTo>
                    <a:pt x="948" y="15"/>
                  </a:moveTo>
                  <a:cubicBezTo>
                    <a:pt x="932" y="15"/>
                    <a:pt x="932" y="15"/>
                    <a:pt x="932" y="15"/>
                  </a:cubicBezTo>
                  <a:cubicBezTo>
                    <a:pt x="928" y="15"/>
                    <a:pt x="924" y="12"/>
                    <a:pt x="924" y="8"/>
                  </a:cubicBezTo>
                  <a:cubicBezTo>
                    <a:pt x="924" y="3"/>
                    <a:pt x="928" y="0"/>
                    <a:pt x="932" y="0"/>
                  </a:cubicBezTo>
                  <a:cubicBezTo>
                    <a:pt x="948" y="0"/>
                    <a:pt x="948" y="0"/>
                    <a:pt x="948" y="0"/>
                  </a:cubicBezTo>
                  <a:cubicBezTo>
                    <a:pt x="952" y="0"/>
                    <a:pt x="956" y="3"/>
                    <a:pt x="956" y="8"/>
                  </a:cubicBezTo>
                  <a:cubicBezTo>
                    <a:pt x="956" y="12"/>
                    <a:pt x="952" y="15"/>
                    <a:pt x="948" y="15"/>
                  </a:cubicBezTo>
                  <a:close/>
                  <a:moveTo>
                    <a:pt x="897" y="15"/>
                  </a:moveTo>
                  <a:cubicBezTo>
                    <a:pt x="881" y="15"/>
                    <a:pt x="881" y="15"/>
                    <a:pt x="881" y="15"/>
                  </a:cubicBezTo>
                  <a:cubicBezTo>
                    <a:pt x="876" y="15"/>
                    <a:pt x="873" y="12"/>
                    <a:pt x="873" y="8"/>
                  </a:cubicBezTo>
                  <a:cubicBezTo>
                    <a:pt x="873" y="3"/>
                    <a:pt x="876" y="0"/>
                    <a:pt x="881" y="0"/>
                  </a:cubicBezTo>
                  <a:cubicBezTo>
                    <a:pt x="897" y="0"/>
                    <a:pt x="897" y="0"/>
                    <a:pt x="897" y="0"/>
                  </a:cubicBezTo>
                  <a:cubicBezTo>
                    <a:pt x="901" y="0"/>
                    <a:pt x="904" y="3"/>
                    <a:pt x="904" y="8"/>
                  </a:cubicBezTo>
                  <a:cubicBezTo>
                    <a:pt x="904" y="12"/>
                    <a:pt x="901" y="15"/>
                    <a:pt x="897" y="15"/>
                  </a:cubicBezTo>
                  <a:close/>
                  <a:moveTo>
                    <a:pt x="845" y="15"/>
                  </a:moveTo>
                  <a:cubicBezTo>
                    <a:pt x="829" y="15"/>
                    <a:pt x="829" y="15"/>
                    <a:pt x="829" y="15"/>
                  </a:cubicBezTo>
                  <a:cubicBezTo>
                    <a:pt x="825" y="15"/>
                    <a:pt x="822" y="12"/>
                    <a:pt x="822" y="8"/>
                  </a:cubicBezTo>
                  <a:cubicBezTo>
                    <a:pt x="822" y="3"/>
                    <a:pt x="825" y="0"/>
                    <a:pt x="829" y="0"/>
                  </a:cubicBezTo>
                  <a:cubicBezTo>
                    <a:pt x="845" y="0"/>
                    <a:pt x="845" y="0"/>
                    <a:pt x="845" y="0"/>
                  </a:cubicBezTo>
                  <a:cubicBezTo>
                    <a:pt x="849" y="0"/>
                    <a:pt x="853" y="3"/>
                    <a:pt x="853" y="8"/>
                  </a:cubicBezTo>
                  <a:cubicBezTo>
                    <a:pt x="853" y="12"/>
                    <a:pt x="849" y="15"/>
                    <a:pt x="845" y="15"/>
                  </a:cubicBezTo>
                  <a:close/>
                  <a:moveTo>
                    <a:pt x="794" y="15"/>
                  </a:moveTo>
                  <a:cubicBezTo>
                    <a:pt x="778" y="15"/>
                    <a:pt x="778" y="15"/>
                    <a:pt x="778" y="15"/>
                  </a:cubicBezTo>
                  <a:cubicBezTo>
                    <a:pt x="774" y="15"/>
                    <a:pt x="770" y="12"/>
                    <a:pt x="770" y="8"/>
                  </a:cubicBezTo>
                  <a:cubicBezTo>
                    <a:pt x="770" y="3"/>
                    <a:pt x="774" y="0"/>
                    <a:pt x="778" y="0"/>
                  </a:cubicBezTo>
                  <a:cubicBezTo>
                    <a:pt x="794" y="0"/>
                    <a:pt x="794" y="0"/>
                    <a:pt x="794" y="0"/>
                  </a:cubicBezTo>
                  <a:cubicBezTo>
                    <a:pt x="798" y="0"/>
                    <a:pt x="802" y="3"/>
                    <a:pt x="802" y="8"/>
                  </a:cubicBezTo>
                  <a:cubicBezTo>
                    <a:pt x="802" y="12"/>
                    <a:pt x="798" y="15"/>
                    <a:pt x="794" y="15"/>
                  </a:cubicBezTo>
                  <a:close/>
                  <a:moveTo>
                    <a:pt x="742" y="15"/>
                  </a:moveTo>
                  <a:cubicBezTo>
                    <a:pt x="727" y="15"/>
                    <a:pt x="727" y="15"/>
                    <a:pt x="727" y="15"/>
                  </a:cubicBezTo>
                  <a:cubicBezTo>
                    <a:pt x="722" y="15"/>
                    <a:pt x="719" y="12"/>
                    <a:pt x="719" y="8"/>
                  </a:cubicBezTo>
                  <a:cubicBezTo>
                    <a:pt x="719" y="3"/>
                    <a:pt x="722" y="0"/>
                    <a:pt x="727" y="0"/>
                  </a:cubicBezTo>
                  <a:cubicBezTo>
                    <a:pt x="742" y="0"/>
                    <a:pt x="742" y="0"/>
                    <a:pt x="742" y="0"/>
                  </a:cubicBezTo>
                  <a:cubicBezTo>
                    <a:pt x="747" y="0"/>
                    <a:pt x="750" y="3"/>
                    <a:pt x="750" y="8"/>
                  </a:cubicBezTo>
                  <a:cubicBezTo>
                    <a:pt x="750" y="12"/>
                    <a:pt x="747" y="15"/>
                    <a:pt x="742" y="15"/>
                  </a:cubicBezTo>
                  <a:close/>
                  <a:moveTo>
                    <a:pt x="691" y="15"/>
                  </a:moveTo>
                  <a:cubicBezTo>
                    <a:pt x="675" y="15"/>
                    <a:pt x="675" y="15"/>
                    <a:pt x="675" y="15"/>
                  </a:cubicBezTo>
                  <a:cubicBezTo>
                    <a:pt x="671" y="15"/>
                    <a:pt x="668" y="12"/>
                    <a:pt x="668" y="8"/>
                  </a:cubicBezTo>
                  <a:cubicBezTo>
                    <a:pt x="668" y="3"/>
                    <a:pt x="671" y="0"/>
                    <a:pt x="675" y="0"/>
                  </a:cubicBezTo>
                  <a:cubicBezTo>
                    <a:pt x="691" y="0"/>
                    <a:pt x="691" y="0"/>
                    <a:pt x="691" y="0"/>
                  </a:cubicBezTo>
                  <a:cubicBezTo>
                    <a:pt x="695" y="0"/>
                    <a:pt x="699" y="3"/>
                    <a:pt x="699" y="8"/>
                  </a:cubicBezTo>
                  <a:cubicBezTo>
                    <a:pt x="699" y="12"/>
                    <a:pt x="695" y="15"/>
                    <a:pt x="691" y="15"/>
                  </a:cubicBezTo>
                  <a:close/>
                  <a:moveTo>
                    <a:pt x="640" y="15"/>
                  </a:moveTo>
                  <a:cubicBezTo>
                    <a:pt x="624" y="15"/>
                    <a:pt x="624" y="15"/>
                    <a:pt x="624" y="15"/>
                  </a:cubicBezTo>
                  <a:cubicBezTo>
                    <a:pt x="620" y="15"/>
                    <a:pt x="616" y="12"/>
                    <a:pt x="616" y="8"/>
                  </a:cubicBezTo>
                  <a:cubicBezTo>
                    <a:pt x="616" y="3"/>
                    <a:pt x="620" y="0"/>
                    <a:pt x="624" y="0"/>
                  </a:cubicBezTo>
                  <a:cubicBezTo>
                    <a:pt x="640" y="0"/>
                    <a:pt x="640" y="0"/>
                    <a:pt x="640" y="0"/>
                  </a:cubicBezTo>
                  <a:cubicBezTo>
                    <a:pt x="644" y="0"/>
                    <a:pt x="647" y="3"/>
                    <a:pt x="647" y="8"/>
                  </a:cubicBezTo>
                  <a:cubicBezTo>
                    <a:pt x="647" y="12"/>
                    <a:pt x="644" y="15"/>
                    <a:pt x="640" y="15"/>
                  </a:cubicBezTo>
                  <a:close/>
                  <a:moveTo>
                    <a:pt x="588" y="15"/>
                  </a:moveTo>
                  <a:cubicBezTo>
                    <a:pt x="573" y="15"/>
                    <a:pt x="573" y="15"/>
                    <a:pt x="573" y="15"/>
                  </a:cubicBezTo>
                  <a:cubicBezTo>
                    <a:pt x="568" y="15"/>
                    <a:pt x="565" y="12"/>
                    <a:pt x="565" y="8"/>
                  </a:cubicBezTo>
                  <a:cubicBezTo>
                    <a:pt x="565" y="3"/>
                    <a:pt x="568" y="0"/>
                    <a:pt x="573" y="0"/>
                  </a:cubicBezTo>
                  <a:cubicBezTo>
                    <a:pt x="588" y="0"/>
                    <a:pt x="588" y="0"/>
                    <a:pt x="588" y="0"/>
                  </a:cubicBezTo>
                  <a:cubicBezTo>
                    <a:pt x="593" y="0"/>
                    <a:pt x="596" y="3"/>
                    <a:pt x="596" y="8"/>
                  </a:cubicBezTo>
                  <a:cubicBezTo>
                    <a:pt x="596" y="12"/>
                    <a:pt x="593" y="15"/>
                    <a:pt x="588" y="15"/>
                  </a:cubicBezTo>
                  <a:close/>
                  <a:moveTo>
                    <a:pt x="537" y="15"/>
                  </a:moveTo>
                  <a:cubicBezTo>
                    <a:pt x="521" y="15"/>
                    <a:pt x="521" y="15"/>
                    <a:pt x="521" y="15"/>
                  </a:cubicBezTo>
                  <a:cubicBezTo>
                    <a:pt x="517" y="15"/>
                    <a:pt x="513" y="12"/>
                    <a:pt x="513" y="8"/>
                  </a:cubicBezTo>
                  <a:cubicBezTo>
                    <a:pt x="513" y="3"/>
                    <a:pt x="517" y="0"/>
                    <a:pt x="521" y="0"/>
                  </a:cubicBezTo>
                  <a:cubicBezTo>
                    <a:pt x="537" y="0"/>
                    <a:pt x="537" y="0"/>
                    <a:pt x="537" y="0"/>
                  </a:cubicBezTo>
                  <a:cubicBezTo>
                    <a:pt x="541" y="0"/>
                    <a:pt x="545" y="3"/>
                    <a:pt x="545" y="8"/>
                  </a:cubicBezTo>
                  <a:cubicBezTo>
                    <a:pt x="545" y="12"/>
                    <a:pt x="541" y="15"/>
                    <a:pt x="537" y="15"/>
                  </a:cubicBezTo>
                  <a:close/>
                  <a:moveTo>
                    <a:pt x="486" y="15"/>
                  </a:moveTo>
                  <a:cubicBezTo>
                    <a:pt x="470" y="15"/>
                    <a:pt x="470" y="15"/>
                    <a:pt x="470" y="15"/>
                  </a:cubicBezTo>
                  <a:cubicBezTo>
                    <a:pt x="466" y="15"/>
                    <a:pt x="462" y="12"/>
                    <a:pt x="462" y="8"/>
                  </a:cubicBezTo>
                  <a:cubicBezTo>
                    <a:pt x="462" y="3"/>
                    <a:pt x="466" y="0"/>
                    <a:pt x="470" y="0"/>
                  </a:cubicBezTo>
                  <a:cubicBezTo>
                    <a:pt x="486" y="0"/>
                    <a:pt x="486" y="0"/>
                    <a:pt x="486" y="0"/>
                  </a:cubicBezTo>
                  <a:cubicBezTo>
                    <a:pt x="490" y="0"/>
                    <a:pt x="493" y="3"/>
                    <a:pt x="493" y="8"/>
                  </a:cubicBezTo>
                  <a:cubicBezTo>
                    <a:pt x="493" y="12"/>
                    <a:pt x="490" y="15"/>
                    <a:pt x="486" y="15"/>
                  </a:cubicBezTo>
                  <a:close/>
                  <a:moveTo>
                    <a:pt x="434" y="15"/>
                  </a:moveTo>
                  <a:cubicBezTo>
                    <a:pt x="418" y="15"/>
                    <a:pt x="418" y="15"/>
                    <a:pt x="418" y="15"/>
                  </a:cubicBezTo>
                  <a:cubicBezTo>
                    <a:pt x="414" y="15"/>
                    <a:pt x="411" y="12"/>
                    <a:pt x="411" y="8"/>
                  </a:cubicBezTo>
                  <a:cubicBezTo>
                    <a:pt x="411" y="3"/>
                    <a:pt x="414" y="0"/>
                    <a:pt x="418" y="0"/>
                  </a:cubicBezTo>
                  <a:cubicBezTo>
                    <a:pt x="434" y="0"/>
                    <a:pt x="434" y="0"/>
                    <a:pt x="434" y="0"/>
                  </a:cubicBezTo>
                  <a:cubicBezTo>
                    <a:pt x="439" y="0"/>
                    <a:pt x="442" y="3"/>
                    <a:pt x="442" y="8"/>
                  </a:cubicBezTo>
                  <a:cubicBezTo>
                    <a:pt x="442" y="12"/>
                    <a:pt x="439" y="15"/>
                    <a:pt x="434" y="15"/>
                  </a:cubicBezTo>
                  <a:close/>
                  <a:moveTo>
                    <a:pt x="383" y="15"/>
                  </a:moveTo>
                  <a:cubicBezTo>
                    <a:pt x="367" y="15"/>
                    <a:pt x="367" y="15"/>
                    <a:pt x="367" y="15"/>
                  </a:cubicBezTo>
                  <a:cubicBezTo>
                    <a:pt x="363" y="15"/>
                    <a:pt x="359" y="12"/>
                    <a:pt x="359" y="8"/>
                  </a:cubicBezTo>
                  <a:cubicBezTo>
                    <a:pt x="359" y="3"/>
                    <a:pt x="363" y="0"/>
                    <a:pt x="367" y="0"/>
                  </a:cubicBezTo>
                  <a:cubicBezTo>
                    <a:pt x="383" y="0"/>
                    <a:pt x="383" y="0"/>
                    <a:pt x="383" y="0"/>
                  </a:cubicBezTo>
                  <a:cubicBezTo>
                    <a:pt x="387" y="0"/>
                    <a:pt x="391" y="3"/>
                    <a:pt x="391" y="8"/>
                  </a:cubicBezTo>
                  <a:cubicBezTo>
                    <a:pt x="391" y="12"/>
                    <a:pt x="387" y="15"/>
                    <a:pt x="383" y="15"/>
                  </a:cubicBezTo>
                  <a:close/>
                  <a:moveTo>
                    <a:pt x="332" y="15"/>
                  </a:moveTo>
                  <a:cubicBezTo>
                    <a:pt x="316" y="15"/>
                    <a:pt x="316" y="15"/>
                    <a:pt x="316" y="15"/>
                  </a:cubicBezTo>
                  <a:cubicBezTo>
                    <a:pt x="311" y="15"/>
                    <a:pt x="308" y="12"/>
                    <a:pt x="308" y="8"/>
                  </a:cubicBezTo>
                  <a:cubicBezTo>
                    <a:pt x="308" y="3"/>
                    <a:pt x="311" y="0"/>
                    <a:pt x="316" y="0"/>
                  </a:cubicBezTo>
                  <a:cubicBezTo>
                    <a:pt x="332" y="0"/>
                    <a:pt x="332" y="0"/>
                    <a:pt x="332" y="0"/>
                  </a:cubicBezTo>
                  <a:cubicBezTo>
                    <a:pt x="336" y="0"/>
                    <a:pt x="339" y="3"/>
                    <a:pt x="339" y="8"/>
                  </a:cubicBezTo>
                  <a:cubicBezTo>
                    <a:pt x="339" y="12"/>
                    <a:pt x="336" y="15"/>
                    <a:pt x="332" y="15"/>
                  </a:cubicBezTo>
                  <a:close/>
                  <a:moveTo>
                    <a:pt x="280" y="15"/>
                  </a:moveTo>
                  <a:cubicBezTo>
                    <a:pt x="264" y="15"/>
                    <a:pt x="264" y="15"/>
                    <a:pt x="264" y="15"/>
                  </a:cubicBezTo>
                  <a:cubicBezTo>
                    <a:pt x="260" y="15"/>
                    <a:pt x="257" y="12"/>
                    <a:pt x="257" y="8"/>
                  </a:cubicBezTo>
                  <a:cubicBezTo>
                    <a:pt x="257" y="3"/>
                    <a:pt x="260" y="0"/>
                    <a:pt x="264" y="0"/>
                  </a:cubicBezTo>
                  <a:cubicBezTo>
                    <a:pt x="280" y="0"/>
                    <a:pt x="280" y="0"/>
                    <a:pt x="280" y="0"/>
                  </a:cubicBezTo>
                  <a:cubicBezTo>
                    <a:pt x="284" y="0"/>
                    <a:pt x="288" y="3"/>
                    <a:pt x="288" y="8"/>
                  </a:cubicBezTo>
                  <a:cubicBezTo>
                    <a:pt x="288" y="12"/>
                    <a:pt x="284" y="15"/>
                    <a:pt x="280" y="15"/>
                  </a:cubicBezTo>
                  <a:close/>
                  <a:moveTo>
                    <a:pt x="229" y="15"/>
                  </a:moveTo>
                  <a:cubicBezTo>
                    <a:pt x="213" y="15"/>
                    <a:pt x="213" y="15"/>
                    <a:pt x="213" y="15"/>
                  </a:cubicBezTo>
                  <a:cubicBezTo>
                    <a:pt x="209" y="15"/>
                    <a:pt x="205" y="12"/>
                    <a:pt x="205" y="8"/>
                  </a:cubicBezTo>
                  <a:cubicBezTo>
                    <a:pt x="205" y="3"/>
                    <a:pt x="209" y="0"/>
                    <a:pt x="213" y="0"/>
                  </a:cubicBezTo>
                  <a:cubicBezTo>
                    <a:pt x="229" y="0"/>
                    <a:pt x="229" y="0"/>
                    <a:pt x="229" y="0"/>
                  </a:cubicBezTo>
                  <a:cubicBezTo>
                    <a:pt x="233" y="0"/>
                    <a:pt x="237" y="3"/>
                    <a:pt x="237" y="8"/>
                  </a:cubicBezTo>
                  <a:cubicBezTo>
                    <a:pt x="237" y="12"/>
                    <a:pt x="233" y="15"/>
                    <a:pt x="229" y="15"/>
                  </a:cubicBezTo>
                  <a:close/>
                  <a:moveTo>
                    <a:pt x="177" y="15"/>
                  </a:moveTo>
                  <a:cubicBezTo>
                    <a:pt x="162" y="15"/>
                    <a:pt x="162" y="15"/>
                    <a:pt x="162" y="15"/>
                  </a:cubicBezTo>
                  <a:cubicBezTo>
                    <a:pt x="157" y="15"/>
                    <a:pt x="154" y="12"/>
                    <a:pt x="154" y="8"/>
                  </a:cubicBezTo>
                  <a:cubicBezTo>
                    <a:pt x="154" y="3"/>
                    <a:pt x="157" y="0"/>
                    <a:pt x="162" y="0"/>
                  </a:cubicBezTo>
                  <a:cubicBezTo>
                    <a:pt x="177" y="0"/>
                    <a:pt x="177" y="0"/>
                    <a:pt x="177" y="0"/>
                  </a:cubicBezTo>
                  <a:cubicBezTo>
                    <a:pt x="182" y="0"/>
                    <a:pt x="185" y="3"/>
                    <a:pt x="185" y="8"/>
                  </a:cubicBezTo>
                  <a:cubicBezTo>
                    <a:pt x="185" y="12"/>
                    <a:pt x="182" y="15"/>
                    <a:pt x="177" y="15"/>
                  </a:cubicBezTo>
                  <a:close/>
                  <a:moveTo>
                    <a:pt x="126" y="15"/>
                  </a:moveTo>
                  <a:cubicBezTo>
                    <a:pt x="110" y="15"/>
                    <a:pt x="110" y="15"/>
                    <a:pt x="110" y="15"/>
                  </a:cubicBezTo>
                  <a:cubicBezTo>
                    <a:pt x="106" y="15"/>
                    <a:pt x="103" y="12"/>
                    <a:pt x="103" y="8"/>
                  </a:cubicBezTo>
                  <a:cubicBezTo>
                    <a:pt x="103" y="3"/>
                    <a:pt x="106" y="0"/>
                    <a:pt x="110" y="0"/>
                  </a:cubicBezTo>
                  <a:cubicBezTo>
                    <a:pt x="126" y="0"/>
                    <a:pt x="126" y="0"/>
                    <a:pt x="126" y="0"/>
                  </a:cubicBezTo>
                  <a:cubicBezTo>
                    <a:pt x="130" y="0"/>
                    <a:pt x="134" y="3"/>
                    <a:pt x="134" y="8"/>
                  </a:cubicBezTo>
                  <a:cubicBezTo>
                    <a:pt x="134" y="12"/>
                    <a:pt x="130" y="15"/>
                    <a:pt x="126" y="15"/>
                  </a:cubicBezTo>
                  <a:close/>
                  <a:moveTo>
                    <a:pt x="75" y="15"/>
                  </a:moveTo>
                  <a:cubicBezTo>
                    <a:pt x="59" y="15"/>
                    <a:pt x="59" y="15"/>
                    <a:pt x="59" y="15"/>
                  </a:cubicBezTo>
                  <a:cubicBezTo>
                    <a:pt x="55" y="15"/>
                    <a:pt x="51" y="12"/>
                    <a:pt x="51" y="8"/>
                  </a:cubicBezTo>
                  <a:cubicBezTo>
                    <a:pt x="51" y="3"/>
                    <a:pt x="55" y="0"/>
                    <a:pt x="59" y="0"/>
                  </a:cubicBezTo>
                  <a:cubicBezTo>
                    <a:pt x="75" y="0"/>
                    <a:pt x="75" y="0"/>
                    <a:pt x="75" y="0"/>
                  </a:cubicBezTo>
                  <a:cubicBezTo>
                    <a:pt x="79" y="0"/>
                    <a:pt x="82" y="3"/>
                    <a:pt x="82" y="8"/>
                  </a:cubicBezTo>
                  <a:cubicBezTo>
                    <a:pt x="82" y="12"/>
                    <a:pt x="79" y="15"/>
                    <a:pt x="75" y="15"/>
                  </a:cubicBezTo>
                  <a:close/>
                  <a:moveTo>
                    <a:pt x="23" y="15"/>
                  </a:moveTo>
                  <a:cubicBezTo>
                    <a:pt x="8" y="15"/>
                    <a:pt x="8" y="15"/>
                    <a:pt x="8" y="15"/>
                  </a:cubicBezTo>
                  <a:cubicBezTo>
                    <a:pt x="3" y="15"/>
                    <a:pt x="0" y="12"/>
                    <a:pt x="0" y="8"/>
                  </a:cubicBezTo>
                  <a:cubicBezTo>
                    <a:pt x="0" y="3"/>
                    <a:pt x="3" y="0"/>
                    <a:pt x="8" y="0"/>
                  </a:cubicBezTo>
                  <a:cubicBezTo>
                    <a:pt x="23" y="0"/>
                    <a:pt x="23" y="0"/>
                    <a:pt x="23" y="0"/>
                  </a:cubicBezTo>
                  <a:cubicBezTo>
                    <a:pt x="28" y="0"/>
                    <a:pt x="31" y="3"/>
                    <a:pt x="31" y="8"/>
                  </a:cubicBezTo>
                  <a:cubicBezTo>
                    <a:pt x="31" y="12"/>
                    <a:pt x="28" y="15"/>
                    <a:pt x="23"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5" name="Freeform 326">
              <a:extLst>
                <a:ext uri="{FF2B5EF4-FFF2-40B4-BE49-F238E27FC236}">
                  <a16:creationId xmlns:a16="http://schemas.microsoft.com/office/drawing/2014/main" id="{745C16C2-9C91-BE4D-AB74-6D532CD31624}"/>
                </a:ext>
              </a:extLst>
            </p:cNvPr>
            <p:cNvSpPr>
              <a:spLocks/>
            </p:cNvSpPr>
            <p:nvPr/>
          </p:nvSpPr>
          <p:spPr bwMode="auto">
            <a:xfrm>
              <a:off x="11371263" y="4040212"/>
              <a:ext cx="47625" cy="47625"/>
            </a:xfrm>
            <a:custGeom>
              <a:avLst/>
              <a:gdLst>
                <a:gd name="T0" fmla="*/ 23 w 23"/>
                <a:gd name="T1" fmla="*/ 23 h 23"/>
                <a:gd name="T2" fmla="*/ 8 w 23"/>
                <a:gd name="T3" fmla="*/ 23 h 23"/>
                <a:gd name="T4" fmla="*/ 0 w 23"/>
                <a:gd name="T5" fmla="*/ 16 h 23"/>
                <a:gd name="T6" fmla="*/ 8 w 23"/>
                <a:gd name="T7" fmla="*/ 8 h 23"/>
                <a:gd name="T8" fmla="*/ 15 w 23"/>
                <a:gd name="T9" fmla="*/ 0 h 23"/>
                <a:gd name="T10" fmla="*/ 23 w 23"/>
                <a:gd name="T11" fmla="*/ 8 h 23"/>
                <a:gd name="T12" fmla="*/ 23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23" y="23"/>
                  </a:moveTo>
                  <a:cubicBezTo>
                    <a:pt x="8" y="23"/>
                    <a:pt x="8" y="23"/>
                    <a:pt x="8" y="23"/>
                  </a:cubicBezTo>
                  <a:cubicBezTo>
                    <a:pt x="3" y="23"/>
                    <a:pt x="0" y="20"/>
                    <a:pt x="0" y="16"/>
                  </a:cubicBezTo>
                  <a:cubicBezTo>
                    <a:pt x="0" y="11"/>
                    <a:pt x="3" y="8"/>
                    <a:pt x="8" y="8"/>
                  </a:cubicBezTo>
                  <a:cubicBezTo>
                    <a:pt x="8" y="4"/>
                    <a:pt x="11" y="0"/>
                    <a:pt x="15" y="0"/>
                  </a:cubicBezTo>
                  <a:cubicBezTo>
                    <a:pt x="20" y="0"/>
                    <a:pt x="23" y="4"/>
                    <a:pt x="23" y="8"/>
                  </a:cubicBezTo>
                  <a:lnTo>
                    <a:pt x="23"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6" name="Freeform 327">
              <a:extLst>
                <a:ext uri="{FF2B5EF4-FFF2-40B4-BE49-F238E27FC236}">
                  <a16:creationId xmlns:a16="http://schemas.microsoft.com/office/drawing/2014/main" id="{AC43F0CA-DB38-154C-993B-18827ADF5847}"/>
                </a:ext>
              </a:extLst>
            </p:cNvPr>
            <p:cNvSpPr>
              <a:spLocks noEditPoints="1"/>
            </p:cNvSpPr>
            <p:nvPr/>
          </p:nvSpPr>
          <p:spPr bwMode="auto">
            <a:xfrm>
              <a:off x="11388725" y="2413015"/>
              <a:ext cx="30163" cy="1589097"/>
            </a:xfrm>
            <a:custGeom>
              <a:avLst/>
              <a:gdLst>
                <a:gd name="T0" fmla="*/ 0 w 15"/>
                <a:gd name="T1" fmla="*/ 755 h 763"/>
                <a:gd name="T2" fmla="*/ 7 w 15"/>
                <a:gd name="T3" fmla="*/ 732 h 763"/>
                <a:gd name="T4" fmla="*/ 15 w 15"/>
                <a:gd name="T5" fmla="*/ 755 h 763"/>
                <a:gd name="T6" fmla="*/ 7 w 15"/>
                <a:gd name="T7" fmla="*/ 714 h 763"/>
                <a:gd name="T8" fmla="*/ 0 w 15"/>
                <a:gd name="T9" fmla="*/ 691 h 763"/>
                <a:gd name="T10" fmla="*/ 15 w 15"/>
                <a:gd name="T11" fmla="*/ 691 h 763"/>
                <a:gd name="T12" fmla="*/ 7 w 15"/>
                <a:gd name="T13" fmla="*/ 714 h 763"/>
                <a:gd name="T14" fmla="*/ 0 w 15"/>
                <a:gd name="T15" fmla="*/ 657 h 763"/>
                <a:gd name="T16" fmla="*/ 7 w 15"/>
                <a:gd name="T17" fmla="*/ 635 h 763"/>
                <a:gd name="T18" fmla="*/ 15 w 15"/>
                <a:gd name="T19" fmla="*/ 657 h 763"/>
                <a:gd name="T20" fmla="*/ 7 w 15"/>
                <a:gd name="T21" fmla="*/ 616 h 763"/>
                <a:gd name="T22" fmla="*/ 0 w 15"/>
                <a:gd name="T23" fmla="*/ 594 h 763"/>
                <a:gd name="T24" fmla="*/ 15 w 15"/>
                <a:gd name="T25" fmla="*/ 594 h 763"/>
                <a:gd name="T26" fmla="*/ 7 w 15"/>
                <a:gd name="T27" fmla="*/ 616 h 763"/>
                <a:gd name="T28" fmla="*/ 0 w 15"/>
                <a:gd name="T29" fmla="*/ 560 h 763"/>
                <a:gd name="T30" fmla="*/ 7 w 15"/>
                <a:gd name="T31" fmla="*/ 537 h 763"/>
                <a:gd name="T32" fmla="*/ 15 w 15"/>
                <a:gd name="T33" fmla="*/ 560 h 763"/>
                <a:gd name="T34" fmla="*/ 7 w 15"/>
                <a:gd name="T35" fmla="*/ 519 h 763"/>
                <a:gd name="T36" fmla="*/ 0 w 15"/>
                <a:gd name="T37" fmla="*/ 496 h 763"/>
                <a:gd name="T38" fmla="*/ 15 w 15"/>
                <a:gd name="T39" fmla="*/ 496 h 763"/>
                <a:gd name="T40" fmla="*/ 7 w 15"/>
                <a:gd name="T41" fmla="*/ 519 h 763"/>
                <a:gd name="T42" fmla="*/ 0 w 15"/>
                <a:gd name="T43" fmla="*/ 462 h 763"/>
                <a:gd name="T44" fmla="*/ 7 w 15"/>
                <a:gd name="T45" fmla="*/ 439 h 763"/>
                <a:gd name="T46" fmla="*/ 15 w 15"/>
                <a:gd name="T47" fmla="*/ 462 h 763"/>
                <a:gd name="T48" fmla="*/ 7 w 15"/>
                <a:gd name="T49" fmla="*/ 421 h 763"/>
                <a:gd name="T50" fmla="*/ 0 w 15"/>
                <a:gd name="T51" fmla="*/ 398 h 763"/>
                <a:gd name="T52" fmla="*/ 15 w 15"/>
                <a:gd name="T53" fmla="*/ 398 h 763"/>
                <a:gd name="T54" fmla="*/ 7 w 15"/>
                <a:gd name="T55" fmla="*/ 421 h 763"/>
                <a:gd name="T56" fmla="*/ 0 w 15"/>
                <a:gd name="T57" fmla="*/ 364 h 763"/>
                <a:gd name="T58" fmla="*/ 7 w 15"/>
                <a:gd name="T59" fmla="*/ 342 h 763"/>
                <a:gd name="T60" fmla="*/ 15 w 15"/>
                <a:gd name="T61" fmla="*/ 364 h 763"/>
                <a:gd name="T62" fmla="*/ 7 w 15"/>
                <a:gd name="T63" fmla="*/ 323 h 763"/>
                <a:gd name="T64" fmla="*/ 0 w 15"/>
                <a:gd name="T65" fmla="*/ 301 h 763"/>
                <a:gd name="T66" fmla="*/ 15 w 15"/>
                <a:gd name="T67" fmla="*/ 301 h 763"/>
                <a:gd name="T68" fmla="*/ 7 w 15"/>
                <a:gd name="T69" fmla="*/ 323 h 763"/>
                <a:gd name="T70" fmla="*/ 0 w 15"/>
                <a:gd name="T71" fmla="*/ 267 h 763"/>
                <a:gd name="T72" fmla="*/ 7 w 15"/>
                <a:gd name="T73" fmla="*/ 244 h 763"/>
                <a:gd name="T74" fmla="*/ 15 w 15"/>
                <a:gd name="T75" fmla="*/ 267 h 763"/>
                <a:gd name="T76" fmla="*/ 7 w 15"/>
                <a:gd name="T77" fmla="*/ 226 h 763"/>
                <a:gd name="T78" fmla="*/ 0 w 15"/>
                <a:gd name="T79" fmla="*/ 203 h 763"/>
                <a:gd name="T80" fmla="*/ 15 w 15"/>
                <a:gd name="T81" fmla="*/ 203 h 763"/>
                <a:gd name="T82" fmla="*/ 7 w 15"/>
                <a:gd name="T83" fmla="*/ 226 h 763"/>
                <a:gd name="T84" fmla="*/ 0 w 15"/>
                <a:gd name="T85" fmla="*/ 169 h 763"/>
                <a:gd name="T86" fmla="*/ 7 w 15"/>
                <a:gd name="T87" fmla="*/ 146 h 763"/>
                <a:gd name="T88" fmla="*/ 15 w 15"/>
                <a:gd name="T89" fmla="*/ 169 h 763"/>
                <a:gd name="T90" fmla="*/ 7 w 15"/>
                <a:gd name="T91" fmla="*/ 128 h 763"/>
                <a:gd name="T92" fmla="*/ 0 w 15"/>
                <a:gd name="T93" fmla="*/ 105 h 763"/>
                <a:gd name="T94" fmla="*/ 15 w 15"/>
                <a:gd name="T95" fmla="*/ 105 h 763"/>
                <a:gd name="T96" fmla="*/ 7 w 15"/>
                <a:gd name="T97" fmla="*/ 128 h 763"/>
                <a:gd name="T98" fmla="*/ 0 w 15"/>
                <a:gd name="T99" fmla="*/ 72 h 763"/>
                <a:gd name="T100" fmla="*/ 7 w 15"/>
                <a:gd name="T101" fmla="*/ 49 h 763"/>
                <a:gd name="T102" fmla="*/ 15 w 15"/>
                <a:gd name="T103" fmla="*/ 72 h 763"/>
                <a:gd name="T104" fmla="*/ 7 w 15"/>
                <a:gd name="T105" fmla="*/ 31 h 763"/>
                <a:gd name="T106" fmla="*/ 0 w 15"/>
                <a:gd name="T107" fmla="*/ 8 h 763"/>
                <a:gd name="T108" fmla="*/ 15 w 15"/>
                <a:gd name="T109" fmla="*/ 8 h 763"/>
                <a:gd name="T110" fmla="*/ 7 w 15"/>
                <a:gd name="T111" fmla="*/ 31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 h="763">
                  <a:moveTo>
                    <a:pt x="7" y="763"/>
                  </a:moveTo>
                  <a:cubicBezTo>
                    <a:pt x="3" y="763"/>
                    <a:pt x="0" y="759"/>
                    <a:pt x="0" y="755"/>
                  </a:cubicBezTo>
                  <a:cubicBezTo>
                    <a:pt x="0" y="740"/>
                    <a:pt x="0" y="740"/>
                    <a:pt x="0" y="740"/>
                  </a:cubicBezTo>
                  <a:cubicBezTo>
                    <a:pt x="0" y="736"/>
                    <a:pt x="3" y="732"/>
                    <a:pt x="7" y="732"/>
                  </a:cubicBezTo>
                  <a:cubicBezTo>
                    <a:pt x="12" y="732"/>
                    <a:pt x="15" y="736"/>
                    <a:pt x="15" y="740"/>
                  </a:cubicBezTo>
                  <a:cubicBezTo>
                    <a:pt x="15" y="755"/>
                    <a:pt x="15" y="755"/>
                    <a:pt x="15" y="755"/>
                  </a:cubicBezTo>
                  <a:cubicBezTo>
                    <a:pt x="15" y="759"/>
                    <a:pt x="12" y="763"/>
                    <a:pt x="7" y="763"/>
                  </a:cubicBezTo>
                  <a:close/>
                  <a:moveTo>
                    <a:pt x="7" y="714"/>
                  </a:moveTo>
                  <a:cubicBezTo>
                    <a:pt x="3" y="714"/>
                    <a:pt x="0" y="710"/>
                    <a:pt x="0" y="706"/>
                  </a:cubicBezTo>
                  <a:cubicBezTo>
                    <a:pt x="0" y="691"/>
                    <a:pt x="0" y="691"/>
                    <a:pt x="0" y="691"/>
                  </a:cubicBezTo>
                  <a:cubicBezTo>
                    <a:pt x="0" y="687"/>
                    <a:pt x="3" y="683"/>
                    <a:pt x="7" y="683"/>
                  </a:cubicBezTo>
                  <a:cubicBezTo>
                    <a:pt x="12" y="683"/>
                    <a:pt x="15" y="687"/>
                    <a:pt x="15" y="691"/>
                  </a:cubicBezTo>
                  <a:cubicBezTo>
                    <a:pt x="15" y="706"/>
                    <a:pt x="15" y="706"/>
                    <a:pt x="15" y="706"/>
                  </a:cubicBezTo>
                  <a:cubicBezTo>
                    <a:pt x="15" y="710"/>
                    <a:pt x="12" y="714"/>
                    <a:pt x="7" y="714"/>
                  </a:cubicBezTo>
                  <a:close/>
                  <a:moveTo>
                    <a:pt x="7" y="665"/>
                  </a:moveTo>
                  <a:cubicBezTo>
                    <a:pt x="3" y="665"/>
                    <a:pt x="0" y="662"/>
                    <a:pt x="0" y="657"/>
                  </a:cubicBezTo>
                  <a:cubicBezTo>
                    <a:pt x="0" y="642"/>
                    <a:pt x="0" y="642"/>
                    <a:pt x="0" y="642"/>
                  </a:cubicBezTo>
                  <a:cubicBezTo>
                    <a:pt x="0" y="638"/>
                    <a:pt x="3" y="635"/>
                    <a:pt x="7" y="635"/>
                  </a:cubicBezTo>
                  <a:cubicBezTo>
                    <a:pt x="12" y="635"/>
                    <a:pt x="15" y="638"/>
                    <a:pt x="15" y="642"/>
                  </a:cubicBezTo>
                  <a:cubicBezTo>
                    <a:pt x="15" y="657"/>
                    <a:pt x="15" y="657"/>
                    <a:pt x="15" y="657"/>
                  </a:cubicBezTo>
                  <a:cubicBezTo>
                    <a:pt x="15" y="662"/>
                    <a:pt x="12" y="665"/>
                    <a:pt x="7" y="665"/>
                  </a:cubicBezTo>
                  <a:close/>
                  <a:moveTo>
                    <a:pt x="7" y="616"/>
                  </a:moveTo>
                  <a:cubicBezTo>
                    <a:pt x="3" y="616"/>
                    <a:pt x="0" y="613"/>
                    <a:pt x="0" y="609"/>
                  </a:cubicBezTo>
                  <a:cubicBezTo>
                    <a:pt x="0" y="594"/>
                    <a:pt x="0" y="594"/>
                    <a:pt x="0" y="594"/>
                  </a:cubicBezTo>
                  <a:cubicBezTo>
                    <a:pt x="0" y="589"/>
                    <a:pt x="3" y="586"/>
                    <a:pt x="7" y="586"/>
                  </a:cubicBezTo>
                  <a:cubicBezTo>
                    <a:pt x="12" y="586"/>
                    <a:pt x="15" y="589"/>
                    <a:pt x="15" y="594"/>
                  </a:cubicBezTo>
                  <a:cubicBezTo>
                    <a:pt x="15" y="609"/>
                    <a:pt x="15" y="609"/>
                    <a:pt x="15" y="609"/>
                  </a:cubicBezTo>
                  <a:cubicBezTo>
                    <a:pt x="15" y="613"/>
                    <a:pt x="12" y="616"/>
                    <a:pt x="7" y="616"/>
                  </a:cubicBezTo>
                  <a:close/>
                  <a:moveTo>
                    <a:pt x="7" y="567"/>
                  </a:moveTo>
                  <a:cubicBezTo>
                    <a:pt x="3" y="567"/>
                    <a:pt x="0" y="564"/>
                    <a:pt x="0" y="560"/>
                  </a:cubicBezTo>
                  <a:cubicBezTo>
                    <a:pt x="0" y="545"/>
                    <a:pt x="0" y="545"/>
                    <a:pt x="0" y="545"/>
                  </a:cubicBezTo>
                  <a:cubicBezTo>
                    <a:pt x="0" y="540"/>
                    <a:pt x="3" y="537"/>
                    <a:pt x="7" y="537"/>
                  </a:cubicBezTo>
                  <a:cubicBezTo>
                    <a:pt x="12" y="537"/>
                    <a:pt x="15" y="540"/>
                    <a:pt x="15" y="545"/>
                  </a:cubicBezTo>
                  <a:cubicBezTo>
                    <a:pt x="15" y="560"/>
                    <a:pt x="15" y="560"/>
                    <a:pt x="15" y="560"/>
                  </a:cubicBezTo>
                  <a:cubicBezTo>
                    <a:pt x="15" y="564"/>
                    <a:pt x="12" y="567"/>
                    <a:pt x="7" y="567"/>
                  </a:cubicBezTo>
                  <a:close/>
                  <a:moveTo>
                    <a:pt x="7" y="519"/>
                  </a:moveTo>
                  <a:cubicBezTo>
                    <a:pt x="3" y="519"/>
                    <a:pt x="0" y="515"/>
                    <a:pt x="0" y="511"/>
                  </a:cubicBezTo>
                  <a:cubicBezTo>
                    <a:pt x="0" y="496"/>
                    <a:pt x="0" y="496"/>
                    <a:pt x="0" y="496"/>
                  </a:cubicBezTo>
                  <a:cubicBezTo>
                    <a:pt x="0" y="492"/>
                    <a:pt x="3" y="488"/>
                    <a:pt x="7" y="488"/>
                  </a:cubicBezTo>
                  <a:cubicBezTo>
                    <a:pt x="12" y="488"/>
                    <a:pt x="15" y="492"/>
                    <a:pt x="15" y="496"/>
                  </a:cubicBezTo>
                  <a:cubicBezTo>
                    <a:pt x="15" y="511"/>
                    <a:pt x="15" y="511"/>
                    <a:pt x="15" y="511"/>
                  </a:cubicBezTo>
                  <a:cubicBezTo>
                    <a:pt x="15" y="515"/>
                    <a:pt x="12" y="519"/>
                    <a:pt x="7" y="519"/>
                  </a:cubicBezTo>
                  <a:close/>
                  <a:moveTo>
                    <a:pt x="7" y="470"/>
                  </a:moveTo>
                  <a:cubicBezTo>
                    <a:pt x="3" y="470"/>
                    <a:pt x="0" y="466"/>
                    <a:pt x="0" y="462"/>
                  </a:cubicBezTo>
                  <a:cubicBezTo>
                    <a:pt x="0" y="447"/>
                    <a:pt x="0" y="447"/>
                    <a:pt x="0" y="447"/>
                  </a:cubicBezTo>
                  <a:cubicBezTo>
                    <a:pt x="0" y="443"/>
                    <a:pt x="3" y="439"/>
                    <a:pt x="7" y="439"/>
                  </a:cubicBezTo>
                  <a:cubicBezTo>
                    <a:pt x="12" y="439"/>
                    <a:pt x="15" y="443"/>
                    <a:pt x="15" y="447"/>
                  </a:cubicBezTo>
                  <a:cubicBezTo>
                    <a:pt x="15" y="462"/>
                    <a:pt x="15" y="462"/>
                    <a:pt x="15" y="462"/>
                  </a:cubicBezTo>
                  <a:cubicBezTo>
                    <a:pt x="15" y="466"/>
                    <a:pt x="12" y="470"/>
                    <a:pt x="7" y="470"/>
                  </a:cubicBezTo>
                  <a:close/>
                  <a:moveTo>
                    <a:pt x="7" y="421"/>
                  </a:moveTo>
                  <a:cubicBezTo>
                    <a:pt x="3" y="421"/>
                    <a:pt x="0" y="418"/>
                    <a:pt x="0" y="413"/>
                  </a:cubicBezTo>
                  <a:cubicBezTo>
                    <a:pt x="0" y="398"/>
                    <a:pt x="0" y="398"/>
                    <a:pt x="0" y="398"/>
                  </a:cubicBezTo>
                  <a:cubicBezTo>
                    <a:pt x="0" y="394"/>
                    <a:pt x="3" y="391"/>
                    <a:pt x="7" y="391"/>
                  </a:cubicBezTo>
                  <a:cubicBezTo>
                    <a:pt x="12" y="391"/>
                    <a:pt x="15" y="394"/>
                    <a:pt x="15" y="398"/>
                  </a:cubicBezTo>
                  <a:cubicBezTo>
                    <a:pt x="15" y="413"/>
                    <a:pt x="15" y="413"/>
                    <a:pt x="15" y="413"/>
                  </a:cubicBezTo>
                  <a:cubicBezTo>
                    <a:pt x="15" y="418"/>
                    <a:pt x="12" y="421"/>
                    <a:pt x="7" y="421"/>
                  </a:cubicBezTo>
                  <a:close/>
                  <a:moveTo>
                    <a:pt x="7" y="372"/>
                  </a:moveTo>
                  <a:cubicBezTo>
                    <a:pt x="3" y="372"/>
                    <a:pt x="0" y="369"/>
                    <a:pt x="0" y="364"/>
                  </a:cubicBezTo>
                  <a:cubicBezTo>
                    <a:pt x="0" y="349"/>
                    <a:pt x="0" y="349"/>
                    <a:pt x="0" y="349"/>
                  </a:cubicBezTo>
                  <a:cubicBezTo>
                    <a:pt x="0" y="345"/>
                    <a:pt x="3" y="342"/>
                    <a:pt x="7" y="342"/>
                  </a:cubicBezTo>
                  <a:cubicBezTo>
                    <a:pt x="12" y="342"/>
                    <a:pt x="15" y="345"/>
                    <a:pt x="15" y="349"/>
                  </a:cubicBezTo>
                  <a:cubicBezTo>
                    <a:pt x="15" y="364"/>
                    <a:pt x="15" y="364"/>
                    <a:pt x="15" y="364"/>
                  </a:cubicBezTo>
                  <a:cubicBezTo>
                    <a:pt x="15" y="369"/>
                    <a:pt x="12" y="372"/>
                    <a:pt x="7" y="372"/>
                  </a:cubicBezTo>
                  <a:close/>
                  <a:moveTo>
                    <a:pt x="7" y="323"/>
                  </a:moveTo>
                  <a:cubicBezTo>
                    <a:pt x="3" y="323"/>
                    <a:pt x="0" y="320"/>
                    <a:pt x="0" y="316"/>
                  </a:cubicBezTo>
                  <a:cubicBezTo>
                    <a:pt x="0" y="301"/>
                    <a:pt x="0" y="301"/>
                    <a:pt x="0" y="301"/>
                  </a:cubicBezTo>
                  <a:cubicBezTo>
                    <a:pt x="0" y="296"/>
                    <a:pt x="3" y="293"/>
                    <a:pt x="7" y="293"/>
                  </a:cubicBezTo>
                  <a:cubicBezTo>
                    <a:pt x="12" y="293"/>
                    <a:pt x="15" y="296"/>
                    <a:pt x="15" y="301"/>
                  </a:cubicBezTo>
                  <a:cubicBezTo>
                    <a:pt x="15" y="316"/>
                    <a:pt x="15" y="316"/>
                    <a:pt x="15" y="316"/>
                  </a:cubicBezTo>
                  <a:cubicBezTo>
                    <a:pt x="15" y="320"/>
                    <a:pt x="12" y="323"/>
                    <a:pt x="7" y="323"/>
                  </a:cubicBezTo>
                  <a:close/>
                  <a:moveTo>
                    <a:pt x="7" y="275"/>
                  </a:moveTo>
                  <a:cubicBezTo>
                    <a:pt x="3" y="275"/>
                    <a:pt x="0" y="271"/>
                    <a:pt x="0" y="267"/>
                  </a:cubicBezTo>
                  <a:cubicBezTo>
                    <a:pt x="0" y="252"/>
                    <a:pt x="0" y="252"/>
                    <a:pt x="0" y="252"/>
                  </a:cubicBezTo>
                  <a:cubicBezTo>
                    <a:pt x="0" y="248"/>
                    <a:pt x="3" y="244"/>
                    <a:pt x="7" y="244"/>
                  </a:cubicBezTo>
                  <a:cubicBezTo>
                    <a:pt x="12" y="244"/>
                    <a:pt x="15" y="248"/>
                    <a:pt x="15" y="252"/>
                  </a:cubicBezTo>
                  <a:cubicBezTo>
                    <a:pt x="15" y="267"/>
                    <a:pt x="15" y="267"/>
                    <a:pt x="15" y="267"/>
                  </a:cubicBezTo>
                  <a:cubicBezTo>
                    <a:pt x="15" y="271"/>
                    <a:pt x="12" y="275"/>
                    <a:pt x="7" y="275"/>
                  </a:cubicBezTo>
                  <a:close/>
                  <a:moveTo>
                    <a:pt x="7" y="226"/>
                  </a:moveTo>
                  <a:cubicBezTo>
                    <a:pt x="3" y="226"/>
                    <a:pt x="0" y="222"/>
                    <a:pt x="0" y="218"/>
                  </a:cubicBezTo>
                  <a:cubicBezTo>
                    <a:pt x="0" y="203"/>
                    <a:pt x="0" y="203"/>
                    <a:pt x="0" y="203"/>
                  </a:cubicBezTo>
                  <a:cubicBezTo>
                    <a:pt x="0" y="199"/>
                    <a:pt x="3" y="195"/>
                    <a:pt x="7" y="195"/>
                  </a:cubicBezTo>
                  <a:cubicBezTo>
                    <a:pt x="12" y="195"/>
                    <a:pt x="15" y="199"/>
                    <a:pt x="15" y="203"/>
                  </a:cubicBezTo>
                  <a:cubicBezTo>
                    <a:pt x="15" y="218"/>
                    <a:pt x="15" y="218"/>
                    <a:pt x="15" y="218"/>
                  </a:cubicBezTo>
                  <a:cubicBezTo>
                    <a:pt x="15" y="222"/>
                    <a:pt x="12" y="226"/>
                    <a:pt x="7" y="226"/>
                  </a:cubicBezTo>
                  <a:close/>
                  <a:moveTo>
                    <a:pt x="7" y="177"/>
                  </a:moveTo>
                  <a:cubicBezTo>
                    <a:pt x="3" y="177"/>
                    <a:pt x="0" y="174"/>
                    <a:pt x="0" y="169"/>
                  </a:cubicBezTo>
                  <a:cubicBezTo>
                    <a:pt x="0" y="154"/>
                    <a:pt x="0" y="154"/>
                    <a:pt x="0" y="154"/>
                  </a:cubicBezTo>
                  <a:cubicBezTo>
                    <a:pt x="0" y="150"/>
                    <a:pt x="3" y="146"/>
                    <a:pt x="7" y="146"/>
                  </a:cubicBezTo>
                  <a:cubicBezTo>
                    <a:pt x="12" y="146"/>
                    <a:pt x="15" y="150"/>
                    <a:pt x="15" y="154"/>
                  </a:cubicBezTo>
                  <a:cubicBezTo>
                    <a:pt x="15" y="169"/>
                    <a:pt x="15" y="169"/>
                    <a:pt x="15" y="169"/>
                  </a:cubicBezTo>
                  <a:cubicBezTo>
                    <a:pt x="15" y="174"/>
                    <a:pt x="12" y="177"/>
                    <a:pt x="7" y="177"/>
                  </a:cubicBezTo>
                  <a:close/>
                  <a:moveTo>
                    <a:pt x="7" y="128"/>
                  </a:moveTo>
                  <a:cubicBezTo>
                    <a:pt x="3" y="128"/>
                    <a:pt x="0" y="125"/>
                    <a:pt x="0" y="120"/>
                  </a:cubicBezTo>
                  <a:cubicBezTo>
                    <a:pt x="0" y="105"/>
                    <a:pt x="0" y="105"/>
                    <a:pt x="0" y="105"/>
                  </a:cubicBezTo>
                  <a:cubicBezTo>
                    <a:pt x="0" y="101"/>
                    <a:pt x="3" y="98"/>
                    <a:pt x="7" y="98"/>
                  </a:cubicBezTo>
                  <a:cubicBezTo>
                    <a:pt x="12" y="98"/>
                    <a:pt x="15" y="101"/>
                    <a:pt x="15" y="105"/>
                  </a:cubicBezTo>
                  <a:cubicBezTo>
                    <a:pt x="15" y="120"/>
                    <a:pt x="15" y="120"/>
                    <a:pt x="15" y="120"/>
                  </a:cubicBezTo>
                  <a:cubicBezTo>
                    <a:pt x="15" y="125"/>
                    <a:pt x="12" y="128"/>
                    <a:pt x="7" y="128"/>
                  </a:cubicBezTo>
                  <a:close/>
                  <a:moveTo>
                    <a:pt x="7" y="79"/>
                  </a:moveTo>
                  <a:cubicBezTo>
                    <a:pt x="3" y="79"/>
                    <a:pt x="0" y="76"/>
                    <a:pt x="0" y="72"/>
                  </a:cubicBezTo>
                  <a:cubicBezTo>
                    <a:pt x="0" y="57"/>
                    <a:pt x="0" y="57"/>
                    <a:pt x="0" y="57"/>
                  </a:cubicBezTo>
                  <a:cubicBezTo>
                    <a:pt x="0" y="52"/>
                    <a:pt x="3" y="49"/>
                    <a:pt x="7" y="49"/>
                  </a:cubicBezTo>
                  <a:cubicBezTo>
                    <a:pt x="12" y="49"/>
                    <a:pt x="15" y="52"/>
                    <a:pt x="15" y="57"/>
                  </a:cubicBezTo>
                  <a:cubicBezTo>
                    <a:pt x="15" y="72"/>
                    <a:pt x="15" y="72"/>
                    <a:pt x="15" y="72"/>
                  </a:cubicBezTo>
                  <a:cubicBezTo>
                    <a:pt x="15" y="76"/>
                    <a:pt x="12" y="79"/>
                    <a:pt x="7" y="79"/>
                  </a:cubicBezTo>
                  <a:close/>
                  <a:moveTo>
                    <a:pt x="7" y="31"/>
                  </a:moveTo>
                  <a:cubicBezTo>
                    <a:pt x="3" y="31"/>
                    <a:pt x="0" y="27"/>
                    <a:pt x="0" y="23"/>
                  </a:cubicBezTo>
                  <a:cubicBezTo>
                    <a:pt x="0" y="8"/>
                    <a:pt x="0" y="8"/>
                    <a:pt x="0" y="8"/>
                  </a:cubicBezTo>
                  <a:cubicBezTo>
                    <a:pt x="0" y="4"/>
                    <a:pt x="3" y="0"/>
                    <a:pt x="7" y="0"/>
                  </a:cubicBezTo>
                  <a:cubicBezTo>
                    <a:pt x="12" y="0"/>
                    <a:pt x="15" y="4"/>
                    <a:pt x="15" y="8"/>
                  </a:cubicBezTo>
                  <a:cubicBezTo>
                    <a:pt x="15" y="23"/>
                    <a:pt x="15" y="23"/>
                    <a:pt x="15" y="23"/>
                  </a:cubicBezTo>
                  <a:cubicBezTo>
                    <a:pt x="15" y="27"/>
                    <a:pt x="12" y="31"/>
                    <a:pt x="7" y="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7" name="Freeform 328">
              <a:extLst>
                <a:ext uri="{FF2B5EF4-FFF2-40B4-BE49-F238E27FC236}">
                  <a16:creationId xmlns:a16="http://schemas.microsoft.com/office/drawing/2014/main" id="{C6C5C5B2-C523-8844-87A9-78B430DE9386}"/>
                </a:ext>
              </a:extLst>
            </p:cNvPr>
            <p:cNvSpPr>
              <a:spLocks/>
            </p:cNvSpPr>
            <p:nvPr/>
          </p:nvSpPr>
          <p:spPr bwMode="auto">
            <a:xfrm>
              <a:off x="11371263" y="2328876"/>
              <a:ext cx="47625" cy="47625"/>
            </a:xfrm>
            <a:custGeom>
              <a:avLst/>
              <a:gdLst>
                <a:gd name="T0" fmla="*/ 15 w 23"/>
                <a:gd name="T1" fmla="*/ 23 h 23"/>
                <a:gd name="T2" fmla="*/ 8 w 23"/>
                <a:gd name="T3" fmla="*/ 15 h 23"/>
                <a:gd name="T4" fmla="*/ 0 w 23"/>
                <a:gd name="T5" fmla="*/ 7 h 23"/>
                <a:gd name="T6" fmla="*/ 8 w 23"/>
                <a:gd name="T7" fmla="*/ 0 h 23"/>
                <a:gd name="T8" fmla="*/ 23 w 23"/>
                <a:gd name="T9" fmla="*/ 0 h 23"/>
                <a:gd name="T10" fmla="*/ 23 w 23"/>
                <a:gd name="T11" fmla="*/ 15 h 23"/>
                <a:gd name="T12" fmla="*/ 15 w 23"/>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23" h="23">
                  <a:moveTo>
                    <a:pt x="15" y="23"/>
                  </a:moveTo>
                  <a:cubicBezTo>
                    <a:pt x="11" y="23"/>
                    <a:pt x="8" y="19"/>
                    <a:pt x="8" y="15"/>
                  </a:cubicBezTo>
                  <a:cubicBezTo>
                    <a:pt x="3" y="15"/>
                    <a:pt x="0" y="12"/>
                    <a:pt x="0" y="7"/>
                  </a:cubicBezTo>
                  <a:cubicBezTo>
                    <a:pt x="0" y="3"/>
                    <a:pt x="3" y="0"/>
                    <a:pt x="8" y="0"/>
                  </a:cubicBezTo>
                  <a:cubicBezTo>
                    <a:pt x="23" y="0"/>
                    <a:pt x="23" y="0"/>
                    <a:pt x="23" y="0"/>
                  </a:cubicBezTo>
                  <a:cubicBezTo>
                    <a:pt x="23" y="15"/>
                    <a:pt x="23" y="15"/>
                    <a:pt x="23" y="15"/>
                  </a:cubicBezTo>
                  <a:cubicBezTo>
                    <a:pt x="23" y="19"/>
                    <a:pt x="20" y="23"/>
                    <a:pt x="15"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8" name="Freeform 329">
              <a:extLst>
                <a:ext uri="{FF2B5EF4-FFF2-40B4-BE49-F238E27FC236}">
                  <a16:creationId xmlns:a16="http://schemas.microsoft.com/office/drawing/2014/main" id="{419E40C9-445F-8F49-9748-760DE8DF2988}"/>
                </a:ext>
              </a:extLst>
            </p:cNvPr>
            <p:cNvSpPr>
              <a:spLocks noEditPoints="1"/>
            </p:cNvSpPr>
            <p:nvPr/>
          </p:nvSpPr>
          <p:spPr bwMode="auto">
            <a:xfrm>
              <a:off x="11188700" y="2328876"/>
              <a:ext cx="150813" cy="30163"/>
            </a:xfrm>
            <a:custGeom>
              <a:avLst/>
              <a:gdLst>
                <a:gd name="T0" fmla="*/ 65 w 73"/>
                <a:gd name="T1" fmla="*/ 15 h 15"/>
                <a:gd name="T2" fmla="*/ 52 w 73"/>
                <a:gd name="T3" fmla="*/ 15 h 15"/>
                <a:gd name="T4" fmla="*/ 44 w 73"/>
                <a:gd name="T5" fmla="*/ 7 h 15"/>
                <a:gd name="T6" fmla="*/ 52 w 73"/>
                <a:gd name="T7" fmla="*/ 0 h 15"/>
                <a:gd name="T8" fmla="*/ 65 w 73"/>
                <a:gd name="T9" fmla="*/ 0 h 15"/>
                <a:gd name="T10" fmla="*/ 73 w 73"/>
                <a:gd name="T11" fmla="*/ 7 h 15"/>
                <a:gd name="T12" fmla="*/ 65 w 73"/>
                <a:gd name="T13" fmla="*/ 15 h 15"/>
                <a:gd name="T14" fmla="*/ 21 w 73"/>
                <a:gd name="T15" fmla="*/ 15 h 15"/>
                <a:gd name="T16" fmla="*/ 8 w 73"/>
                <a:gd name="T17" fmla="*/ 15 h 15"/>
                <a:gd name="T18" fmla="*/ 0 w 73"/>
                <a:gd name="T19" fmla="*/ 7 h 15"/>
                <a:gd name="T20" fmla="*/ 8 w 73"/>
                <a:gd name="T21" fmla="*/ 0 h 15"/>
                <a:gd name="T22" fmla="*/ 21 w 73"/>
                <a:gd name="T23" fmla="*/ 0 h 15"/>
                <a:gd name="T24" fmla="*/ 29 w 73"/>
                <a:gd name="T25" fmla="*/ 7 h 15"/>
                <a:gd name="T26" fmla="*/ 21 w 73"/>
                <a:gd name="T2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15">
                  <a:moveTo>
                    <a:pt x="65" y="15"/>
                  </a:moveTo>
                  <a:cubicBezTo>
                    <a:pt x="52" y="15"/>
                    <a:pt x="52" y="15"/>
                    <a:pt x="52" y="15"/>
                  </a:cubicBezTo>
                  <a:cubicBezTo>
                    <a:pt x="47" y="15"/>
                    <a:pt x="44" y="12"/>
                    <a:pt x="44" y="7"/>
                  </a:cubicBezTo>
                  <a:cubicBezTo>
                    <a:pt x="44" y="3"/>
                    <a:pt x="47" y="0"/>
                    <a:pt x="52" y="0"/>
                  </a:cubicBezTo>
                  <a:cubicBezTo>
                    <a:pt x="65" y="0"/>
                    <a:pt x="65" y="0"/>
                    <a:pt x="65" y="0"/>
                  </a:cubicBezTo>
                  <a:cubicBezTo>
                    <a:pt x="69" y="0"/>
                    <a:pt x="73" y="3"/>
                    <a:pt x="73" y="7"/>
                  </a:cubicBezTo>
                  <a:cubicBezTo>
                    <a:pt x="73" y="12"/>
                    <a:pt x="69" y="15"/>
                    <a:pt x="65" y="15"/>
                  </a:cubicBezTo>
                  <a:close/>
                  <a:moveTo>
                    <a:pt x="21" y="15"/>
                  </a:moveTo>
                  <a:cubicBezTo>
                    <a:pt x="8" y="15"/>
                    <a:pt x="8" y="15"/>
                    <a:pt x="8" y="15"/>
                  </a:cubicBezTo>
                  <a:cubicBezTo>
                    <a:pt x="4" y="15"/>
                    <a:pt x="0" y="12"/>
                    <a:pt x="0" y="7"/>
                  </a:cubicBezTo>
                  <a:cubicBezTo>
                    <a:pt x="0" y="3"/>
                    <a:pt x="4" y="0"/>
                    <a:pt x="8" y="0"/>
                  </a:cubicBezTo>
                  <a:cubicBezTo>
                    <a:pt x="21" y="0"/>
                    <a:pt x="21" y="0"/>
                    <a:pt x="21" y="0"/>
                  </a:cubicBezTo>
                  <a:cubicBezTo>
                    <a:pt x="26" y="0"/>
                    <a:pt x="29" y="3"/>
                    <a:pt x="29" y="7"/>
                  </a:cubicBezTo>
                  <a:cubicBezTo>
                    <a:pt x="29" y="12"/>
                    <a:pt x="26" y="15"/>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9" name="Freeform 330">
              <a:extLst>
                <a:ext uri="{FF2B5EF4-FFF2-40B4-BE49-F238E27FC236}">
                  <a16:creationId xmlns:a16="http://schemas.microsoft.com/office/drawing/2014/main" id="{5BDD6A1F-D5CE-EF47-8841-778966585519}"/>
                </a:ext>
              </a:extLst>
            </p:cNvPr>
            <p:cNvSpPr>
              <a:spLocks/>
            </p:cNvSpPr>
            <p:nvPr/>
          </p:nvSpPr>
          <p:spPr bwMode="auto">
            <a:xfrm>
              <a:off x="11109325" y="2328876"/>
              <a:ext cx="47625" cy="30163"/>
            </a:xfrm>
            <a:custGeom>
              <a:avLst/>
              <a:gdLst>
                <a:gd name="T0" fmla="*/ 15 w 23"/>
                <a:gd name="T1" fmla="*/ 15 h 15"/>
                <a:gd name="T2" fmla="*/ 8 w 23"/>
                <a:gd name="T3" fmla="*/ 15 h 15"/>
                <a:gd name="T4" fmla="*/ 0 w 23"/>
                <a:gd name="T5" fmla="*/ 7 h 15"/>
                <a:gd name="T6" fmla="*/ 8 w 23"/>
                <a:gd name="T7" fmla="*/ 0 h 15"/>
                <a:gd name="T8" fmla="*/ 15 w 23"/>
                <a:gd name="T9" fmla="*/ 0 h 15"/>
                <a:gd name="T10" fmla="*/ 23 w 23"/>
                <a:gd name="T11" fmla="*/ 7 h 15"/>
                <a:gd name="T12" fmla="*/ 15 w 23"/>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3" h="15">
                  <a:moveTo>
                    <a:pt x="15" y="15"/>
                  </a:moveTo>
                  <a:cubicBezTo>
                    <a:pt x="8" y="15"/>
                    <a:pt x="8" y="15"/>
                    <a:pt x="8" y="15"/>
                  </a:cubicBezTo>
                  <a:cubicBezTo>
                    <a:pt x="3" y="15"/>
                    <a:pt x="0" y="12"/>
                    <a:pt x="0" y="7"/>
                  </a:cubicBezTo>
                  <a:cubicBezTo>
                    <a:pt x="0" y="3"/>
                    <a:pt x="3" y="0"/>
                    <a:pt x="8" y="0"/>
                  </a:cubicBezTo>
                  <a:cubicBezTo>
                    <a:pt x="15" y="0"/>
                    <a:pt x="15" y="0"/>
                    <a:pt x="15" y="0"/>
                  </a:cubicBezTo>
                  <a:cubicBezTo>
                    <a:pt x="20" y="0"/>
                    <a:pt x="23" y="3"/>
                    <a:pt x="23" y="7"/>
                  </a:cubicBezTo>
                  <a:cubicBezTo>
                    <a:pt x="23" y="12"/>
                    <a:pt x="20" y="15"/>
                    <a:pt x="15"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0" name="Oval 331">
              <a:extLst>
                <a:ext uri="{FF2B5EF4-FFF2-40B4-BE49-F238E27FC236}">
                  <a16:creationId xmlns:a16="http://schemas.microsoft.com/office/drawing/2014/main" id="{FA8A86A3-C7A3-4645-970A-176FD9ED3BC6}"/>
                </a:ext>
              </a:extLst>
            </p:cNvPr>
            <p:cNvSpPr>
              <a:spLocks noChangeArrowheads="1"/>
            </p:cNvSpPr>
            <p:nvPr/>
          </p:nvSpPr>
          <p:spPr bwMode="auto">
            <a:xfrm>
              <a:off x="8994775" y="1168407"/>
              <a:ext cx="66675" cy="66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1" name="Oval 332">
              <a:extLst>
                <a:ext uri="{FF2B5EF4-FFF2-40B4-BE49-F238E27FC236}">
                  <a16:creationId xmlns:a16="http://schemas.microsoft.com/office/drawing/2014/main" id="{B47BFD2F-4DBA-304F-857C-02DC215313D5}"/>
                </a:ext>
              </a:extLst>
            </p:cNvPr>
            <p:cNvSpPr>
              <a:spLocks noChangeArrowheads="1"/>
            </p:cNvSpPr>
            <p:nvPr/>
          </p:nvSpPr>
          <p:spPr bwMode="auto">
            <a:xfrm>
              <a:off x="10218738" y="2024075"/>
              <a:ext cx="66675" cy="650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2" name="Oval 333">
              <a:extLst>
                <a:ext uri="{FF2B5EF4-FFF2-40B4-BE49-F238E27FC236}">
                  <a16:creationId xmlns:a16="http://schemas.microsoft.com/office/drawing/2014/main" id="{53FBF0E9-4144-7B41-BDFD-3847D06D68F1}"/>
                </a:ext>
              </a:extLst>
            </p:cNvPr>
            <p:cNvSpPr>
              <a:spLocks noChangeArrowheads="1"/>
            </p:cNvSpPr>
            <p:nvPr/>
          </p:nvSpPr>
          <p:spPr bwMode="auto">
            <a:xfrm>
              <a:off x="7753350" y="3281382"/>
              <a:ext cx="66675" cy="650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3" name="Oval 334">
              <a:extLst>
                <a:ext uri="{FF2B5EF4-FFF2-40B4-BE49-F238E27FC236}">
                  <a16:creationId xmlns:a16="http://schemas.microsoft.com/office/drawing/2014/main" id="{1642842C-6FA5-CD40-9E68-242A76586B90}"/>
                </a:ext>
              </a:extLst>
            </p:cNvPr>
            <p:cNvSpPr>
              <a:spLocks noChangeArrowheads="1"/>
            </p:cNvSpPr>
            <p:nvPr/>
          </p:nvSpPr>
          <p:spPr bwMode="auto">
            <a:xfrm>
              <a:off x="9559925" y="4619653"/>
              <a:ext cx="65088" cy="66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4" name="Oval 335">
              <a:extLst>
                <a:ext uri="{FF2B5EF4-FFF2-40B4-BE49-F238E27FC236}">
                  <a16:creationId xmlns:a16="http://schemas.microsoft.com/office/drawing/2014/main" id="{0A65C82A-0B9C-A44C-8755-437095141D15}"/>
                </a:ext>
              </a:extLst>
            </p:cNvPr>
            <p:cNvSpPr>
              <a:spLocks noChangeArrowheads="1"/>
            </p:cNvSpPr>
            <p:nvPr/>
          </p:nvSpPr>
          <p:spPr bwMode="auto">
            <a:xfrm>
              <a:off x="6284913" y="5110194"/>
              <a:ext cx="66675" cy="66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5" name="Oval 336">
              <a:extLst>
                <a:ext uri="{FF2B5EF4-FFF2-40B4-BE49-F238E27FC236}">
                  <a16:creationId xmlns:a16="http://schemas.microsoft.com/office/drawing/2014/main" id="{02391120-B745-CE4C-9F5A-0FC4728536B5}"/>
                </a:ext>
              </a:extLst>
            </p:cNvPr>
            <p:cNvSpPr>
              <a:spLocks noChangeArrowheads="1"/>
            </p:cNvSpPr>
            <p:nvPr/>
          </p:nvSpPr>
          <p:spPr bwMode="auto">
            <a:xfrm>
              <a:off x="10809288" y="5473734"/>
              <a:ext cx="66675" cy="6667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6" name="Oval 337">
              <a:extLst>
                <a:ext uri="{FF2B5EF4-FFF2-40B4-BE49-F238E27FC236}">
                  <a16:creationId xmlns:a16="http://schemas.microsoft.com/office/drawing/2014/main" id="{3D07333F-3621-F841-AC5B-A0113E271FBF}"/>
                </a:ext>
              </a:extLst>
            </p:cNvPr>
            <p:cNvSpPr>
              <a:spLocks noChangeArrowheads="1"/>
            </p:cNvSpPr>
            <p:nvPr/>
          </p:nvSpPr>
          <p:spPr bwMode="auto">
            <a:xfrm>
              <a:off x="11576050" y="4522815"/>
              <a:ext cx="63500" cy="650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7" name="Oval 338">
              <a:extLst>
                <a:ext uri="{FF2B5EF4-FFF2-40B4-BE49-F238E27FC236}">
                  <a16:creationId xmlns:a16="http://schemas.microsoft.com/office/drawing/2014/main" id="{B0A547FD-F86E-574D-82A2-711B3205C833}"/>
                </a:ext>
              </a:extLst>
            </p:cNvPr>
            <p:cNvSpPr>
              <a:spLocks noChangeArrowheads="1"/>
            </p:cNvSpPr>
            <p:nvPr/>
          </p:nvSpPr>
          <p:spPr bwMode="auto">
            <a:xfrm>
              <a:off x="5862638" y="3286145"/>
              <a:ext cx="66675" cy="650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8" name="Freeform 339">
              <a:extLst>
                <a:ext uri="{FF2B5EF4-FFF2-40B4-BE49-F238E27FC236}">
                  <a16:creationId xmlns:a16="http://schemas.microsoft.com/office/drawing/2014/main" id="{B189D2DE-BD2E-C14B-B6F1-37493CAB1525}"/>
                </a:ext>
              </a:extLst>
            </p:cNvPr>
            <p:cNvSpPr>
              <a:spLocks/>
            </p:cNvSpPr>
            <p:nvPr/>
          </p:nvSpPr>
          <p:spPr bwMode="auto">
            <a:xfrm>
              <a:off x="7170738" y="1325570"/>
              <a:ext cx="36513" cy="38100"/>
            </a:xfrm>
            <a:custGeom>
              <a:avLst/>
              <a:gdLst>
                <a:gd name="T0" fmla="*/ 18 w 18"/>
                <a:gd name="T1" fmla="*/ 9 h 18"/>
                <a:gd name="T2" fmla="*/ 9 w 18"/>
                <a:gd name="T3" fmla="*/ 18 h 18"/>
                <a:gd name="T4" fmla="*/ 0 w 18"/>
                <a:gd name="T5" fmla="*/ 9 h 18"/>
                <a:gd name="T6" fmla="*/ 9 w 18"/>
                <a:gd name="T7" fmla="*/ 0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3"/>
                    <a:pt x="14" y="18"/>
                    <a:pt x="9" y="18"/>
                  </a:cubicBezTo>
                  <a:cubicBezTo>
                    <a:pt x="4" y="18"/>
                    <a:pt x="0" y="14"/>
                    <a:pt x="0" y="9"/>
                  </a:cubicBezTo>
                  <a:cubicBezTo>
                    <a:pt x="0" y="4"/>
                    <a:pt x="4" y="0"/>
                    <a:pt x="9" y="0"/>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9" name="Freeform 340">
              <a:extLst>
                <a:ext uri="{FF2B5EF4-FFF2-40B4-BE49-F238E27FC236}">
                  <a16:creationId xmlns:a16="http://schemas.microsoft.com/office/drawing/2014/main" id="{1D8B1B1D-67B7-504C-9D0E-0D5C56C579C1}"/>
                </a:ext>
              </a:extLst>
            </p:cNvPr>
            <p:cNvSpPr>
              <a:spLocks/>
            </p:cNvSpPr>
            <p:nvPr/>
          </p:nvSpPr>
          <p:spPr bwMode="auto">
            <a:xfrm>
              <a:off x="8172450" y="1490671"/>
              <a:ext cx="34925" cy="38100"/>
            </a:xfrm>
            <a:custGeom>
              <a:avLst/>
              <a:gdLst>
                <a:gd name="T0" fmla="*/ 17 w 17"/>
                <a:gd name="T1" fmla="*/ 9 h 18"/>
                <a:gd name="T2" fmla="*/ 9 w 17"/>
                <a:gd name="T3" fmla="*/ 18 h 18"/>
                <a:gd name="T4" fmla="*/ 0 w 17"/>
                <a:gd name="T5" fmla="*/ 9 h 18"/>
                <a:gd name="T6" fmla="*/ 8 w 17"/>
                <a:gd name="T7" fmla="*/ 0 h 18"/>
                <a:gd name="T8" fmla="*/ 17 w 17"/>
                <a:gd name="T9" fmla="*/ 9 h 18"/>
              </a:gdLst>
              <a:ahLst/>
              <a:cxnLst>
                <a:cxn ang="0">
                  <a:pos x="T0" y="T1"/>
                </a:cxn>
                <a:cxn ang="0">
                  <a:pos x="T2" y="T3"/>
                </a:cxn>
                <a:cxn ang="0">
                  <a:pos x="T4" y="T5"/>
                </a:cxn>
                <a:cxn ang="0">
                  <a:pos x="T6" y="T7"/>
                </a:cxn>
                <a:cxn ang="0">
                  <a:pos x="T8" y="T9"/>
                </a:cxn>
              </a:cxnLst>
              <a:rect l="0" t="0" r="r" b="b"/>
              <a:pathLst>
                <a:path w="17" h="18">
                  <a:moveTo>
                    <a:pt x="17" y="9"/>
                  </a:moveTo>
                  <a:cubicBezTo>
                    <a:pt x="17" y="14"/>
                    <a:pt x="13" y="18"/>
                    <a:pt x="9" y="18"/>
                  </a:cubicBezTo>
                  <a:cubicBezTo>
                    <a:pt x="4" y="18"/>
                    <a:pt x="0" y="14"/>
                    <a:pt x="0" y="9"/>
                  </a:cubicBezTo>
                  <a:cubicBezTo>
                    <a:pt x="0" y="5"/>
                    <a:pt x="3" y="1"/>
                    <a:pt x="8" y="0"/>
                  </a:cubicBezTo>
                  <a:cubicBezTo>
                    <a:pt x="13" y="0"/>
                    <a:pt x="17" y="4"/>
                    <a:pt x="17"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0" name="Freeform 341">
              <a:extLst>
                <a:ext uri="{FF2B5EF4-FFF2-40B4-BE49-F238E27FC236}">
                  <a16:creationId xmlns:a16="http://schemas.microsoft.com/office/drawing/2014/main" id="{F02CAEDA-0504-4047-9890-9093748E07E2}"/>
                </a:ext>
              </a:extLst>
            </p:cNvPr>
            <p:cNvSpPr>
              <a:spLocks/>
            </p:cNvSpPr>
            <p:nvPr/>
          </p:nvSpPr>
          <p:spPr bwMode="auto">
            <a:xfrm>
              <a:off x="9991725" y="2765442"/>
              <a:ext cx="38100" cy="38100"/>
            </a:xfrm>
            <a:custGeom>
              <a:avLst/>
              <a:gdLst>
                <a:gd name="T0" fmla="*/ 18 w 18"/>
                <a:gd name="T1" fmla="*/ 9 h 18"/>
                <a:gd name="T2" fmla="*/ 9 w 18"/>
                <a:gd name="T3" fmla="*/ 18 h 18"/>
                <a:gd name="T4" fmla="*/ 0 w 18"/>
                <a:gd name="T5" fmla="*/ 9 h 18"/>
                <a:gd name="T6" fmla="*/ 9 w 18"/>
                <a:gd name="T7" fmla="*/ 0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4"/>
                    <a:pt x="14" y="18"/>
                    <a:pt x="9" y="18"/>
                  </a:cubicBezTo>
                  <a:cubicBezTo>
                    <a:pt x="5" y="18"/>
                    <a:pt x="0" y="14"/>
                    <a:pt x="0" y="9"/>
                  </a:cubicBezTo>
                  <a:cubicBezTo>
                    <a:pt x="0" y="4"/>
                    <a:pt x="4" y="0"/>
                    <a:pt x="9" y="0"/>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1" name="Freeform 342">
              <a:extLst>
                <a:ext uri="{FF2B5EF4-FFF2-40B4-BE49-F238E27FC236}">
                  <a16:creationId xmlns:a16="http://schemas.microsoft.com/office/drawing/2014/main" id="{52CF6232-161E-D447-AB0C-C437A9277ACA}"/>
                </a:ext>
              </a:extLst>
            </p:cNvPr>
            <p:cNvSpPr>
              <a:spLocks/>
            </p:cNvSpPr>
            <p:nvPr/>
          </p:nvSpPr>
          <p:spPr bwMode="auto">
            <a:xfrm>
              <a:off x="9569450" y="1795473"/>
              <a:ext cx="38100" cy="36513"/>
            </a:xfrm>
            <a:custGeom>
              <a:avLst/>
              <a:gdLst>
                <a:gd name="T0" fmla="*/ 18 w 18"/>
                <a:gd name="T1" fmla="*/ 9 h 18"/>
                <a:gd name="T2" fmla="*/ 9 w 18"/>
                <a:gd name="T3" fmla="*/ 18 h 18"/>
                <a:gd name="T4" fmla="*/ 0 w 18"/>
                <a:gd name="T5" fmla="*/ 10 h 18"/>
                <a:gd name="T6" fmla="*/ 9 w 18"/>
                <a:gd name="T7" fmla="*/ 1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4"/>
                    <a:pt x="14" y="18"/>
                    <a:pt x="9" y="18"/>
                  </a:cubicBezTo>
                  <a:cubicBezTo>
                    <a:pt x="4" y="18"/>
                    <a:pt x="0" y="14"/>
                    <a:pt x="0" y="10"/>
                  </a:cubicBezTo>
                  <a:cubicBezTo>
                    <a:pt x="0" y="5"/>
                    <a:pt x="4" y="1"/>
                    <a:pt x="9" y="1"/>
                  </a:cubicBezTo>
                  <a:cubicBezTo>
                    <a:pt x="13" y="0"/>
                    <a:pt x="17"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2" name="Oval 343">
              <a:extLst>
                <a:ext uri="{FF2B5EF4-FFF2-40B4-BE49-F238E27FC236}">
                  <a16:creationId xmlns:a16="http://schemas.microsoft.com/office/drawing/2014/main" id="{26D72F24-432F-AF43-91E4-3F76264EB77E}"/>
                </a:ext>
              </a:extLst>
            </p:cNvPr>
            <p:cNvSpPr>
              <a:spLocks noChangeArrowheads="1"/>
            </p:cNvSpPr>
            <p:nvPr/>
          </p:nvSpPr>
          <p:spPr bwMode="auto">
            <a:xfrm>
              <a:off x="6251575" y="3619522"/>
              <a:ext cx="38100" cy="3810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3" name="Freeform 344">
              <a:extLst>
                <a:ext uri="{FF2B5EF4-FFF2-40B4-BE49-F238E27FC236}">
                  <a16:creationId xmlns:a16="http://schemas.microsoft.com/office/drawing/2014/main" id="{E1EBF29C-7618-C44F-B73E-485DA9E62D34}"/>
                </a:ext>
              </a:extLst>
            </p:cNvPr>
            <p:cNvSpPr>
              <a:spLocks/>
            </p:cNvSpPr>
            <p:nvPr/>
          </p:nvSpPr>
          <p:spPr bwMode="auto">
            <a:xfrm>
              <a:off x="7413625" y="4502178"/>
              <a:ext cx="34925" cy="38100"/>
            </a:xfrm>
            <a:custGeom>
              <a:avLst/>
              <a:gdLst>
                <a:gd name="T0" fmla="*/ 17 w 17"/>
                <a:gd name="T1" fmla="*/ 9 h 18"/>
                <a:gd name="T2" fmla="*/ 9 w 17"/>
                <a:gd name="T3" fmla="*/ 18 h 18"/>
                <a:gd name="T4" fmla="*/ 0 w 17"/>
                <a:gd name="T5" fmla="*/ 9 h 18"/>
                <a:gd name="T6" fmla="*/ 8 w 17"/>
                <a:gd name="T7" fmla="*/ 0 h 18"/>
                <a:gd name="T8" fmla="*/ 17 w 17"/>
                <a:gd name="T9" fmla="*/ 9 h 18"/>
              </a:gdLst>
              <a:ahLst/>
              <a:cxnLst>
                <a:cxn ang="0">
                  <a:pos x="T0" y="T1"/>
                </a:cxn>
                <a:cxn ang="0">
                  <a:pos x="T2" y="T3"/>
                </a:cxn>
                <a:cxn ang="0">
                  <a:pos x="T4" y="T5"/>
                </a:cxn>
                <a:cxn ang="0">
                  <a:pos x="T6" y="T7"/>
                </a:cxn>
                <a:cxn ang="0">
                  <a:pos x="T8" y="T9"/>
                </a:cxn>
              </a:cxnLst>
              <a:rect l="0" t="0" r="r" b="b"/>
              <a:pathLst>
                <a:path w="17" h="18">
                  <a:moveTo>
                    <a:pt x="17" y="9"/>
                  </a:moveTo>
                  <a:cubicBezTo>
                    <a:pt x="17" y="14"/>
                    <a:pt x="13" y="18"/>
                    <a:pt x="9" y="18"/>
                  </a:cubicBezTo>
                  <a:cubicBezTo>
                    <a:pt x="4" y="18"/>
                    <a:pt x="0" y="14"/>
                    <a:pt x="0" y="9"/>
                  </a:cubicBezTo>
                  <a:cubicBezTo>
                    <a:pt x="0" y="4"/>
                    <a:pt x="3" y="0"/>
                    <a:pt x="8" y="0"/>
                  </a:cubicBezTo>
                  <a:cubicBezTo>
                    <a:pt x="13" y="0"/>
                    <a:pt x="17" y="4"/>
                    <a:pt x="17"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4" name="Freeform 345">
              <a:extLst>
                <a:ext uri="{FF2B5EF4-FFF2-40B4-BE49-F238E27FC236}">
                  <a16:creationId xmlns:a16="http://schemas.microsoft.com/office/drawing/2014/main" id="{C026795A-4A89-F24B-AB0B-95D4839AD1F6}"/>
                </a:ext>
              </a:extLst>
            </p:cNvPr>
            <p:cNvSpPr>
              <a:spLocks/>
            </p:cNvSpPr>
            <p:nvPr/>
          </p:nvSpPr>
          <p:spPr bwMode="auto">
            <a:xfrm>
              <a:off x="9167813" y="3530621"/>
              <a:ext cx="36513" cy="36513"/>
            </a:xfrm>
            <a:custGeom>
              <a:avLst/>
              <a:gdLst>
                <a:gd name="T0" fmla="*/ 18 w 18"/>
                <a:gd name="T1" fmla="*/ 9 h 18"/>
                <a:gd name="T2" fmla="*/ 9 w 18"/>
                <a:gd name="T3" fmla="*/ 18 h 18"/>
                <a:gd name="T4" fmla="*/ 0 w 18"/>
                <a:gd name="T5" fmla="*/ 9 h 18"/>
                <a:gd name="T6" fmla="*/ 9 w 18"/>
                <a:gd name="T7" fmla="*/ 0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3"/>
                    <a:pt x="14" y="17"/>
                    <a:pt x="9" y="18"/>
                  </a:cubicBezTo>
                  <a:cubicBezTo>
                    <a:pt x="4" y="18"/>
                    <a:pt x="0" y="14"/>
                    <a:pt x="0" y="9"/>
                  </a:cubicBezTo>
                  <a:cubicBezTo>
                    <a:pt x="0" y="4"/>
                    <a:pt x="4" y="0"/>
                    <a:pt x="9" y="0"/>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5" name="Oval 346">
              <a:extLst>
                <a:ext uri="{FF2B5EF4-FFF2-40B4-BE49-F238E27FC236}">
                  <a16:creationId xmlns:a16="http://schemas.microsoft.com/office/drawing/2014/main" id="{3779EFD1-16A3-CA46-BE9E-4A3C8051ACF2}"/>
                </a:ext>
              </a:extLst>
            </p:cNvPr>
            <p:cNvSpPr>
              <a:spLocks noChangeArrowheads="1"/>
            </p:cNvSpPr>
            <p:nvPr/>
          </p:nvSpPr>
          <p:spPr bwMode="auto">
            <a:xfrm>
              <a:off x="8447088" y="4665691"/>
              <a:ext cx="36513" cy="36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6" name="Freeform 347">
              <a:extLst>
                <a:ext uri="{FF2B5EF4-FFF2-40B4-BE49-F238E27FC236}">
                  <a16:creationId xmlns:a16="http://schemas.microsoft.com/office/drawing/2014/main" id="{90563F9B-9497-014F-9DD8-5FFD933AA85D}"/>
                </a:ext>
              </a:extLst>
            </p:cNvPr>
            <p:cNvSpPr>
              <a:spLocks/>
            </p:cNvSpPr>
            <p:nvPr/>
          </p:nvSpPr>
          <p:spPr bwMode="auto">
            <a:xfrm>
              <a:off x="9609138" y="5229257"/>
              <a:ext cx="34925" cy="38100"/>
            </a:xfrm>
            <a:custGeom>
              <a:avLst/>
              <a:gdLst>
                <a:gd name="T0" fmla="*/ 17 w 17"/>
                <a:gd name="T1" fmla="*/ 9 h 18"/>
                <a:gd name="T2" fmla="*/ 9 w 17"/>
                <a:gd name="T3" fmla="*/ 18 h 18"/>
                <a:gd name="T4" fmla="*/ 0 w 17"/>
                <a:gd name="T5" fmla="*/ 9 h 18"/>
                <a:gd name="T6" fmla="*/ 8 w 17"/>
                <a:gd name="T7" fmla="*/ 0 h 18"/>
                <a:gd name="T8" fmla="*/ 17 w 17"/>
                <a:gd name="T9" fmla="*/ 9 h 18"/>
              </a:gdLst>
              <a:ahLst/>
              <a:cxnLst>
                <a:cxn ang="0">
                  <a:pos x="T0" y="T1"/>
                </a:cxn>
                <a:cxn ang="0">
                  <a:pos x="T2" y="T3"/>
                </a:cxn>
                <a:cxn ang="0">
                  <a:pos x="T4" y="T5"/>
                </a:cxn>
                <a:cxn ang="0">
                  <a:pos x="T6" y="T7"/>
                </a:cxn>
                <a:cxn ang="0">
                  <a:pos x="T8" y="T9"/>
                </a:cxn>
              </a:cxnLst>
              <a:rect l="0" t="0" r="r" b="b"/>
              <a:pathLst>
                <a:path w="17" h="18">
                  <a:moveTo>
                    <a:pt x="17" y="9"/>
                  </a:moveTo>
                  <a:cubicBezTo>
                    <a:pt x="17" y="14"/>
                    <a:pt x="14" y="18"/>
                    <a:pt x="9" y="18"/>
                  </a:cubicBezTo>
                  <a:cubicBezTo>
                    <a:pt x="4" y="18"/>
                    <a:pt x="0" y="14"/>
                    <a:pt x="0" y="9"/>
                  </a:cubicBezTo>
                  <a:cubicBezTo>
                    <a:pt x="0" y="4"/>
                    <a:pt x="4" y="0"/>
                    <a:pt x="8" y="0"/>
                  </a:cubicBezTo>
                  <a:cubicBezTo>
                    <a:pt x="13" y="0"/>
                    <a:pt x="17" y="4"/>
                    <a:pt x="17"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7" name="Freeform 348">
              <a:extLst>
                <a:ext uri="{FF2B5EF4-FFF2-40B4-BE49-F238E27FC236}">
                  <a16:creationId xmlns:a16="http://schemas.microsoft.com/office/drawing/2014/main" id="{7F0E23AF-61F0-4343-BFFA-1AD07AC6FC7E}"/>
                </a:ext>
              </a:extLst>
            </p:cNvPr>
            <p:cNvSpPr>
              <a:spLocks/>
            </p:cNvSpPr>
            <p:nvPr/>
          </p:nvSpPr>
          <p:spPr bwMode="auto">
            <a:xfrm>
              <a:off x="10718800" y="3798911"/>
              <a:ext cx="38100" cy="34925"/>
            </a:xfrm>
            <a:custGeom>
              <a:avLst/>
              <a:gdLst>
                <a:gd name="T0" fmla="*/ 18 w 18"/>
                <a:gd name="T1" fmla="*/ 8 h 17"/>
                <a:gd name="T2" fmla="*/ 9 w 18"/>
                <a:gd name="T3" fmla="*/ 17 h 17"/>
                <a:gd name="T4" fmla="*/ 0 w 18"/>
                <a:gd name="T5" fmla="*/ 9 h 17"/>
                <a:gd name="T6" fmla="*/ 9 w 18"/>
                <a:gd name="T7" fmla="*/ 0 h 17"/>
                <a:gd name="T8" fmla="*/ 18 w 18"/>
                <a:gd name="T9" fmla="*/ 8 h 17"/>
              </a:gdLst>
              <a:ahLst/>
              <a:cxnLst>
                <a:cxn ang="0">
                  <a:pos x="T0" y="T1"/>
                </a:cxn>
                <a:cxn ang="0">
                  <a:pos x="T2" y="T3"/>
                </a:cxn>
                <a:cxn ang="0">
                  <a:pos x="T4" y="T5"/>
                </a:cxn>
                <a:cxn ang="0">
                  <a:pos x="T6" y="T7"/>
                </a:cxn>
                <a:cxn ang="0">
                  <a:pos x="T8" y="T9"/>
                </a:cxn>
              </a:cxnLst>
              <a:rect l="0" t="0" r="r" b="b"/>
              <a:pathLst>
                <a:path w="18" h="17">
                  <a:moveTo>
                    <a:pt x="18" y="8"/>
                  </a:moveTo>
                  <a:cubicBezTo>
                    <a:pt x="18" y="13"/>
                    <a:pt x="14" y="17"/>
                    <a:pt x="9" y="17"/>
                  </a:cubicBezTo>
                  <a:cubicBezTo>
                    <a:pt x="4" y="17"/>
                    <a:pt x="0" y="13"/>
                    <a:pt x="0" y="9"/>
                  </a:cubicBezTo>
                  <a:cubicBezTo>
                    <a:pt x="0" y="4"/>
                    <a:pt x="4" y="0"/>
                    <a:pt x="9" y="0"/>
                  </a:cubicBezTo>
                  <a:cubicBezTo>
                    <a:pt x="14" y="0"/>
                    <a:pt x="18" y="3"/>
                    <a:pt x="18"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8" name="Freeform 349">
              <a:extLst>
                <a:ext uri="{FF2B5EF4-FFF2-40B4-BE49-F238E27FC236}">
                  <a16:creationId xmlns:a16="http://schemas.microsoft.com/office/drawing/2014/main" id="{0BEFB59E-6BC3-F944-B990-9D2315530366}"/>
                </a:ext>
              </a:extLst>
            </p:cNvPr>
            <p:cNvSpPr>
              <a:spLocks/>
            </p:cNvSpPr>
            <p:nvPr/>
          </p:nvSpPr>
          <p:spPr bwMode="auto">
            <a:xfrm>
              <a:off x="11039475" y="4533928"/>
              <a:ext cx="38100" cy="38100"/>
            </a:xfrm>
            <a:custGeom>
              <a:avLst/>
              <a:gdLst>
                <a:gd name="T0" fmla="*/ 18 w 18"/>
                <a:gd name="T1" fmla="*/ 9 h 18"/>
                <a:gd name="T2" fmla="*/ 9 w 18"/>
                <a:gd name="T3" fmla="*/ 18 h 18"/>
                <a:gd name="T4" fmla="*/ 0 w 18"/>
                <a:gd name="T5" fmla="*/ 9 h 18"/>
                <a:gd name="T6" fmla="*/ 9 w 18"/>
                <a:gd name="T7" fmla="*/ 0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4"/>
                    <a:pt x="14" y="18"/>
                    <a:pt x="9" y="18"/>
                  </a:cubicBezTo>
                  <a:cubicBezTo>
                    <a:pt x="5" y="18"/>
                    <a:pt x="1" y="14"/>
                    <a:pt x="0" y="9"/>
                  </a:cubicBezTo>
                  <a:cubicBezTo>
                    <a:pt x="0" y="5"/>
                    <a:pt x="4" y="0"/>
                    <a:pt x="9" y="0"/>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9" name="Freeform 350">
              <a:extLst>
                <a:ext uri="{FF2B5EF4-FFF2-40B4-BE49-F238E27FC236}">
                  <a16:creationId xmlns:a16="http://schemas.microsoft.com/office/drawing/2014/main" id="{03DF3646-7F68-B249-BDC4-3F56BD58A20B}"/>
                </a:ext>
              </a:extLst>
            </p:cNvPr>
            <p:cNvSpPr>
              <a:spLocks/>
            </p:cNvSpPr>
            <p:nvPr/>
          </p:nvSpPr>
          <p:spPr bwMode="auto">
            <a:xfrm>
              <a:off x="10798175" y="6170650"/>
              <a:ext cx="38100" cy="38100"/>
            </a:xfrm>
            <a:custGeom>
              <a:avLst/>
              <a:gdLst>
                <a:gd name="T0" fmla="*/ 18 w 18"/>
                <a:gd name="T1" fmla="*/ 9 h 18"/>
                <a:gd name="T2" fmla="*/ 9 w 18"/>
                <a:gd name="T3" fmla="*/ 18 h 18"/>
                <a:gd name="T4" fmla="*/ 1 w 18"/>
                <a:gd name="T5" fmla="*/ 10 h 18"/>
                <a:gd name="T6" fmla="*/ 9 w 18"/>
                <a:gd name="T7" fmla="*/ 1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4"/>
                    <a:pt x="14" y="18"/>
                    <a:pt x="9" y="18"/>
                  </a:cubicBezTo>
                  <a:cubicBezTo>
                    <a:pt x="5" y="18"/>
                    <a:pt x="1" y="14"/>
                    <a:pt x="1" y="10"/>
                  </a:cubicBezTo>
                  <a:cubicBezTo>
                    <a:pt x="0" y="5"/>
                    <a:pt x="4" y="1"/>
                    <a:pt x="9" y="1"/>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0" name="Freeform 351">
              <a:extLst>
                <a:ext uri="{FF2B5EF4-FFF2-40B4-BE49-F238E27FC236}">
                  <a16:creationId xmlns:a16="http://schemas.microsoft.com/office/drawing/2014/main" id="{A30D6E3F-5F4B-DF47-806A-DA46D8957F40}"/>
                </a:ext>
              </a:extLst>
            </p:cNvPr>
            <p:cNvSpPr>
              <a:spLocks/>
            </p:cNvSpPr>
            <p:nvPr/>
          </p:nvSpPr>
          <p:spPr bwMode="auto">
            <a:xfrm>
              <a:off x="11903075" y="3992587"/>
              <a:ext cx="36513" cy="38100"/>
            </a:xfrm>
            <a:custGeom>
              <a:avLst/>
              <a:gdLst>
                <a:gd name="T0" fmla="*/ 18 w 18"/>
                <a:gd name="T1" fmla="*/ 9 h 18"/>
                <a:gd name="T2" fmla="*/ 9 w 18"/>
                <a:gd name="T3" fmla="*/ 18 h 18"/>
                <a:gd name="T4" fmla="*/ 0 w 18"/>
                <a:gd name="T5" fmla="*/ 9 h 18"/>
                <a:gd name="T6" fmla="*/ 9 w 18"/>
                <a:gd name="T7" fmla="*/ 0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4"/>
                    <a:pt x="14" y="18"/>
                    <a:pt x="9" y="18"/>
                  </a:cubicBezTo>
                  <a:cubicBezTo>
                    <a:pt x="4" y="18"/>
                    <a:pt x="0" y="14"/>
                    <a:pt x="0" y="9"/>
                  </a:cubicBezTo>
                  <a:cubicBezTo>
                    <a:pt x="0" y="5"/>
                    <a:pt x="4" y="1"/>
                    <a:pt x="9" y="0"/>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1" name="Freeform 352">
              <a:extLst>
                <a:ext uri="{FF2B5EF4-FFF2-40B4-BE49-F238E27FC236}">
                  <a16:creationId xmlns:a16="http://schemas.microsoft.com/office/drawing/2014/main" id="{C3D68012-AF1E-A94D-AB9B-4FF3952D114E}"/>
                </a:ext>
              </a:extLst>
            </p:cNvPr>
            <p:cNvSpPr>
              <a:spLocks/>
            </p:cNvSpPr>
            <p:nvPr/>
          </p:nvSpPr>
          <p:spPr bwMode="auto">
            <a:xfrm>
              <a:off x="11669713" y="3359170"/>
              <a:ext cx="36513" cy="38100"/>
            </a:xfrm>
            <a:custGeom>
              <a:avLst/>
              <a:gdLst>
                <a:gd name="T0" fmla="*/ 18 w 18"/>
                <a:gd name="T1" fmla="*/ 9 h 18"/>
                <a:gd name="T2" fmla="*/ 9 w 18"/>
                <a:gd name="T3" fmla="*/ 18 h 18"/>
                <a:gd name="T4" fmla="*/ 1 w 18"/>
                <a:gd name="T5" fmla="*/ 9 h 18"/>
                <a:gd name="T6" fmla="*/ 9 w 18"/>
                <a:gd name="T7" fmla="*/ 0 h 18"/>
                <a:gd name="T8" fmla="*/ 18 w 18"/>
                <a:gd name="T9" fmla="*/ 9 h 18"/>
              </a:gdLst>
              <a:ahLst/>
              <a:cxnLst>
                <a:cxn ang="0">
                  <a:pos x="T0" y="T1"/>
                </a:cxn>
                <a:cxn ang="0">
                  <a:pos x="T2" y="T3"/>
                </a:cxn>
                <a:cxn ang="0">
                  <a:pos x="T4" y="T5"/>
                </a:cxn>
                <a:cxn ang="0">
                  <a:pos x="T6" y="T7"/>
                </a:cxn>
                <a:cxn ang="0">
                  <a:pos x="T8" y="T9"/>
                </a:cxn>
              </a:cxnLst>
              <a:rect l="0" t="0" r="r" b="b"/>
              <a:pathLst>
                <a:path w="18" h="18">
                  <a:moveTo>
                    <a:pt x="18" y="9"/>
                  </a:moveTo>
                  <a:cubicBezTo>
                    <a:pt x="18" y="14"/>
                    <a:pt x="14" y="18"/>
                    <a:pt x="9" y="18"/>
                  </a:cubicBezTo>
                  <a:cubicBezTo>
                    <a:pt x="5" y="18"/>
                    <a:pt x="1" y="14"/>
                    <a:pt x="1" y="9"/>
                  </a:cubicBezTo>
                  <a:cubicBezTo>
                    <a:pt x="0" y="4"/>
                    <a:pt x="4" y="0"/>
                    <a:pt x="9" y="0"/>
                  </a:cubicBezTo>
                  <a:cubicBezTo>
                    <a:pt x="14" y="0"/>
                    <a:pt x="18" y="4"/>
                    <a:pt x="18"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2" name="Freeform 353">
              <a:extLst>
                <a:ext uri="{FF2B5EF4-FFF2-40B4-BE49-F238E27FC236}">
                  <a16:creationId xmlns:a16="http://schemas.microsoft.com/office/drawing/2014/main" id="{B5A8A85E-51DA-2546-B71A-493C189931B5}"/>
                </a:ext>
              </a:extLst>
            </p:cNvPr>
            <p:cNvSpPr>
              <a:spLocks/>
            </p:cNvSpPr>
            <p:nvPr/>
          </p:nvSpPr>
          <p:spPr bwMode="auto">
            <a:xfrm>
              <a:off x="7785100" y="2035187"/>
              <a:ext cx="201613" cy="123826"/>
            </a:xfrm>
            <a:custGeom>
              <a:avLst/>
              <a:gdLst>
                <a:gd name="T0" fmla="*/ 0 w 127"/>
                <a:gd name="T1" fmla="*/ 22 h 78"/>
                <a:gd name="T2" fmla="*/ 9 w 127"/>
                <a:gd name="T3" fmla="*/ 78 h 78"/>
                <a:gd name="T4" fmla="*/ 119 w 127"/>
                <a:gd name="T5" fmla="*/ 78 h 78"/>
                <a:gd name="T6" fmla="*/ 127 w 127"/>
                <a:gd name="T7" fmla="*/ 18 h 78"/>
                <a:gd name="T8" fmla="*/ 32 w 127"/>
                <a:gd name="T9" fmla="*/ 0 h 78"/>
                <a:gd name="T10" fmla="*/ 0 w 127"/>
                <a:gd name="T11" fmla="*/ 22 h 78"/>
              </a:gdLst>
              <a:ahLst/>
              <a:cxnLst>
                <a:cxn ang="0">
                  <a:pos x="T0" y="T1"/>
                </a:cxn>
                <a:cxn ang="0">
                  <a:pos x="T2" y="T3"/>
                </a:cxn>
                <a:cxn ang="0">
                  <a:pos x="T4" y="T5"/>
                </a:cxn>
                <a:cxn ang="0">
                  <a:pos x="T6" y="T7"/>
                </a:cxn>
                <a:cxn ang="0">
                  <a:pos x="T8" y="T9"/>
                </a:cxn>
                <a:cxn ang="0">
                  <a:pos x="T10" y="T11"/>
                </a:cxn>
              </a:cxnLst>
              <a:rect l="0" t="0" r="r" b="b"/>
              <a:pathLst>
                <a:path w="127" h="78">
                  <a:moveTo>
                    <a:pt x="0" y="22"/>
                  </a:moveTo>
                  <a:lnTo>
                    <a:pt x="9" y="78"/>
                  </a:lnTo>
                  <a:lnTo>
                    <a:pt x="119" y="78"/>
                  </a:lnTo>
                  <a:lnTo>
                    <a:pt x="127" y="18"/>
                  </a:lnTo>
                  <a:lnTo>
                    <a:pt x="32" y="0"/>
                  </a:lnTo>
                  <a:lnTo>
                    <a:pt x="0" y="22"/>
                  </a:ln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3" name="Freeform 354">
              <a:extLst>
                <a:ext uri="{FF2B5EF4-FFF2-40B4-BE49-F238E27FC236}">
                  <a16:creationId xmlns:a16="http://schemas.microsoft.com/office/drawing/2014/main" id="{79C76600-D549-E849-86A9-812DC38D7228}"/>
                </a:ext>
              </a:extLst>
            </p:cNvPr>
            <p:cNvSpPr>
              <a:spLocks/>
            </p:cNvSpPr>
            <p:nvPr/>
          </p:nvSpPr>
          <p:spPr bwMode="auto">
            <a:xfrm>
              <a:off x="6478588" y="2271726"/>
              <a:ext cx="773113" cy="352427"/>
            </a:xfrm>
            <a:custGeom>
              <a:avLst/>
              <a:gdLst>
                <a:gd name="T0" fmla="*/ 154 w 371"/>
                <a:gd name="T1" fmla="*/ 145 h 169"/>
                <a:gd name="T2" fmla="*/ 0 w 371"/>
                <a:gd name="T3" fmla="*/ 0 h 169"/>
                <a:gd name="T4" fmla="*/ 371 w 371"/>
                <a:gd name="T5" fmla="*/ 0 h 169"/>
                <a:gd name="T6" fmla="*/ 218 w 371"/>
                <a:gd name="T7" fmla="*/ 144 h 169"/>
                <a:gd name="T8" fmla="*/ 154 w 371"/>
                <a:gd name="T9" fmla="*/ 145 h 169"/>
              </a:gdLst>
              <a:ahLst/>
              <a:cxnLst>
                <a:cxn ang="0">
                  <a:pos x="T0" y="T1"/>
                </a:cxn>
                <a:cxn ang="0">
                  <a:pos x="T2" y="T3"/>
                </a:cxn>
                <a:cxn ang="0">
                  <a:pos x="T4" y="T5"/>
                </a:cxn>
                <a:cxn ang="0">
                  <a:pos x="T6" y="T7"/>
                </a:cxn>
                <a:cxn ang="0">
                  <a:pos x="T8" y="T9"/>
                </a:cxn>
              </a:cxnLst>
              <a:rect l="0" t="0" r="r" b="b"/>
              <a:pathLst>
                <a:path w="371" h="169">
                  <a:moveTo>
                    <a:pt x="154" y="145"/>
                  </a:moveTo>
                  <a:cubicBezTo>
                    <a:pt x="112" y="107"/>
                    <a:pt x="0" y="0"/>
                    <a:pt x="0" y="0"/>
                  </a:cubicBezTo>
                  <a:cubicBezTo>
                    <a:pt x="371" y="0"/>
                    <a:pt x="371" y="0"/>
                    <a:pt x="371" y="0"/>
                  </a:cubicBezTo>
                  <a:cubicBezTo>
                    <a:pt x="371" y="0"/>
                    <a:pt x="239" y="123"/>
                    <a:pt x="218" y="144"/>
                  </a:cubicBezTo>
                  <a:cubicBezTo>
                    <a:pt x="199" y="163"/>
                    <a:pt x="181" y="169"/>
                    <a:pt x="154" y="14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4" name="Freeform 355">
              <a:extLst>
                <a:ext uri="{FF2B5EF4-FFF2-40B4-BE49-F238E27FC236}">
                  <a16:creationId xmlns:a16="http://schemas.microsoft.com/office/drawing/2014/main" id="{013B4689-267D-F54A-B8C3-3C309CD2140F}"/>
                </a:ext>
              </a:extLst>
            </p:cNvPr>
            <p:cNvSpPr>
              <a:spLocks/>
            </p:cNvSpPr>
            <p:nvPr/>
          </p:nvSpPr>
          <p:spPr bwMode="auto">
            <a:xfrm>
              <a:off x="9802813" y="1430346"/>
              <a:ext cx="79375" cy="79375"/>
            </a:xfrm>
            <a:custGeom>
              <a:avLst/>
              <a:gdLst>
                <a:gd name="T0" fmla="*/ 19 w 38"/>
                <a:gd name="T1" fmla="*/ 1 h 38"/>
                <a:gd name="T2" fmla="*/ 38 w 38"/>
                <a:gd name="T3" fmla="*/ 20 h 38"/>
                <a:gd name="T4" fmla="*/ 19 w 38"/>
                <a:gd name="T5" fmla="*/ 38 h 38"/>
                <a:gd name="T6" fmla="*/ 0 w 38"/>
                <a:gd name="T7" fmla="*/ 19 h 38"/>
                <a:gd name="T8" fmla="*/ 19 w 38"/>
                <a:gd name="T9" fmla="*/ 1 h 38"/>
              </a:gdLst>
              <a:ahLst/>
              <a:cxnLst>
                <a:cxn ang="0">
                  <a:pos x="T0" y="T1"/>
                </a:cxn>
                <a:cxn ang="0">
                  <a:pos x="T2" y="T3"/>
                </a:cxn>
                <a:cxn ang="0">
                  <a:pos x="T4" y="T5"/>
                </a:cxn>
                <a:cxn ang="0">
                  <a:pos x="T6" y="T7"/>
                </a:cxn>
                <a:cxn ang="0">
                  <a:pos x="T8" y="T9"/>
                </a:cxn>
              </a:cxnLst>
              <a:rect l="0" t="0" r="r" b="b"/>
              <a:pathLst>
                <a:path w="38" h="38">
                  <a:moveTo>
                    <a:pt x="19" y="1"/>
                  </a:moveTo>
                  <a:cubicBezTo>
                    <a:pt x="30" y="1"/>
                    <a:pt x="38" y="9"/>
                    <a:pt x="38" y="20"/>
                  </a:cubicBezTo>
                  <a:cubicBezTo>
                    <a:pt x="38" y="30"/>
                    <a:pt x="29" y="38"/>
                    <a:pt x="19" y="38"/>
                  </a:cubicBezTo>
                  <a:cubicBezTo>
                    <a:pt x="8" y="38"/>
                    <a:pt x="0" y="29"/>
                    <a:pt x="0" y="19"/>
                  </a:cubicBezTo>
                  <a:cubicBezTo>
                    <a:pt x="1" y="9"/>
                    <a:pt x="9" y="0"/>
                    <a:pt x="1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5" name="Freeform 356">
              <a:extLst>
                <a:ext uri="{FF2B5EF4-FFF2-40B4-BE49-F238E27FC236}">
                  <a16:creationId xmlns:a16="http://schemas.microsoft.com/office/drawing/2014/main" id="{526A373E-FCF9-CD40-8AB5-BA1BE6399C4D}"/>
                </a:ext>
              </a:extLst>
            </p:cNvPr>
            <p:cNvSpPr>
              <a:spLocks/>
            </p:cNvSpPr>
            <p:nvPr/>
          </p:nvSpPr>
          <p:spPr bwMode="auto">
            <a:xfrm>
              <a:off x="9734550" y="1325570"/>
              <a:ext cx="217488" cy="106363"/>
            </a:xfrm>
            <a:custGeom>
              <a:avLst/>
              <a:gdLst>
                <a:gd name="T0" fmla="*/ 97 w 105"/>
                <a:gd name="T1" fmla="*/ 25 h 51"/>
                <a:gd name="T2" fmla="*/ 97 w 105"/>
                <a:gd name="T3" fmla="*/ 24 h 51"/>
                <a:gd name="T4" fmla="*/ 96 w 105"/>
                <a:gd name="T5" fmla="*/ 23 h 51"/>
                <a:gd name="T6" fmla="*/ 95 w 105"/>
                <a:gd name="T7" fmla="*/ 23 h 51"/>
                <a:gd name="T8" fmla="*/ 11 w 105"/>
                <a:gd name="T9" fmla="*/ 24 h 51"/>
                <a:gd name="T10" fmla="*/ 8 w 105"/>
                <a:gd name="T11" fmla="*/ 26 h 51"/>
                <a:gd name="T12" fmla="*/ 4 w 105"/>
                <a:gd name="T13" fmla="*/ 30 h 51"/>
                <a:gd name="T14" fmla="*/ 4 w 105"/>
                <a:gd name="T15" fmla="*/ 47 h 51"/>
                <a:gd name="T16" fmla="*/ 21 w 105"/>
                <a:gd name="T17" fmla="*/ 47 h 51"/>
                <a:gd name="T18" fmla="*/ 27 w 105"/>
                <a:gd name="T19" fmla="*/ 40 h 51"/>
                <a:gd name="T20" fmla="*/ 81 w 105"/>
                <a:gd name="T21" fmla="*/ 41 h 51"/>
                <a:gd name="T22" fmla="*/ 85 w 105"/>
                <a:gd name="T23" fmla="*/ 46 h 51"/>
                <a:gd name="T24" fmla="*/ 102 w 105"/>
                <a:gd name="T25" fmla="*/ 46 h 51"/>
                <a:gd name="T26" fmla="*/ 105 w 105"/>
                <a:gd name="T27" fmla="*/ 38 h 51"/>
                <a:gd name="T28" fmla="*/ 102 w 105"/>
                <a:gd name="T29" fmla="*/ 30 h 51"/>
                <a:gd name="T30" fmla="*/ 97 w 105"/>
                <a:gd name="T31" fmla="*/ 2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5" h="51">
                  <a:moveTo>
                    <a:pt x="97" y="25"/>
                  </a:moveTo>
                  <a:cubicBezTo>
                    <a:pt x="97" y="24"/>
                    <a:pt x="97" y="24"/>
                    <a:pt x="97" y="24"/>
                  </a:cubicBezTo>
                  <a:cubicBezTo>
                    <a:pt x="96" y="23"/>
                    <a:pt x="96" y="23"/>
                    <a:pt x="96" y="23"/>
                  </a:cubicBezTo>
                  <a:cubicBezTo>
                    <a:pt x="95" y="23"/>
                    <a:pt x="95" y="23"/>
                    <a:pt x="95" y="23"/>
                  </a:cubicBezTo>
                  <a:cubicBezTo>
                    <a:pt x="71" y="0"/>
                    <a:pt x="34" y="1"/>
                    <a:pt x="11" y="24"/>
                  </a:cubicBezTo>
                  <a:cubicBezTo>
                    <a:pt x="8" y="26"/>
                    <a:pt x="8" y="26"/>
                    <a:pt x="8" y="26"/>
                  </a:cubicBezTo>
                  <a:cubicBezTo>
                    <a:pt x="4" y="30"/>
                    <a:pt x="4" y="30"/>
                    <a:pt x="4" y="30"/>
                  </a:cubicBezTo>
                  <a:cubicBezTo>
                    <a:pt x="0" y="34"/>
                    <a:pt x="0" y="42"/>
                    <a:pt x="4" y="47"/>
                  </a:cubicBezTo>
                  <a:cubicBezTo>
                    <a:pt x="9" y="51"/>
                    <a:pt x="16" y="51"/>
                    <a:pt x="21" y="47"/>
                  </a:cubicBezTo>
                  <a:cubicBezTo>
                    <a:pt x="27" y="40"/>
                    <a:pt x="27" y="40"/>
                    <a:pt x="27" y="40"/>
                  </a:cubicBezTo>
                  <a:cubicBezTo>
                    <a:pt x="42" y="26"/>
                    <a:pt x="66" y="26"/>
                    <a:pt x="81" y="41"/>
                  </a:cubicBezTo>
                  <a:cubicBezTo>
                    <a:pt x="85" y="46"/>
                    <a:pt x="85" y="46"/>
                    <a:pt x="85" y="46"/>
                  </a:cubicBezTo>
                  <a:cubicBezTo>
                    <a:pt x="90" y="50"/>
                    <a:pt x="97" y="50"/>
                    <a:pt x="102" y="46"/>
                  </a:cubicBezTo>
                  <a:cubicBezTo>
                    <a:pt x="104" y="44"/>
                    <a:pt x="105" y="41"/>
                    <a:pt x="105" y="38"/>
                  </a:cubicBezTo>
                  <a:cubicBezTo>
                    <a:pt x="105" y="35"/>
                    <a:pt x="104" y="32"/>
                    <a:pt x="102" y="30"/>
                  </a:cubicBezTo>
                  <a:lnTo>
                    <a:pt x="97"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6" name="Freeform 357">
              <a:extLst>
                <a:ext uri="{FF2B5EF4-FFF2-40B4-BE49-F238E27FC236}">
                  <a16:creationId xmlns:a16="http://schemas.microsoft.com/office/drawing/2014/main" id="{D4B0F7D3-ABFE-BC4A-B792-A70F1649BFE1}"/>
                </a:ext>
              </a:extLst>
            </p:cNvPr>
            <p:cNvSpPr>
              <a:spLocks/>
            </p:cNvSpPr>
            <p:nvPr/>
          </p:nvSpPr>
          <p:spPr bwMode="auto">
            <a:xfrm>
              <a:off x="9674225" y="1238257"/>
              <a:ext cx="339725" cy="133351"/>
            </a:xfrm>
            <a:custGeom>
              <a:avLst/>
              <a:gdLst>
                <a:gd name="T0" fmla="*/ 159 w 163"/>
                <a:gd name="T1" fmla="*/ 44 h 64"/>
                <a:gd name="T2" fmla="*/ 155 w 163"/>
                <a:gd name="T3" fmla="*/ 40 h 64"/>
                <a:gd name="T4" fmla="*/ 155 w 163"/>
                <a:gd name="T5" fmla="*/ 40 h 64"/>
                <a:gd name="T6" fmla="*/ 152 w 163"/>
                <a:gd name="T7" fmla="*/ 37 h 64"/>
                <a:gd name="T8" fmla="*/ 150 w 163"/>
                <a:gd name="T9" fmla="*/ 36 h 64"/>
                <a:gd name="T10" fmla="*/ 12 w 163"/>
                <a:gd name="T11" fmla="*/ 37 h 64"/>
                <a:gd name="T12" fmla="*/ 12 w 163"/>
                <a:gd name="T13" fmla="*/ 37 h 64"/>
                <a:gd name="T14" fmla="*/ 5 w 163"/>
                <a:gd name="T15" fmla="*/ 44 h 64"/>
                <a:gd name="T16" fmla="*/ 4 w 163"/>
                <a:gd name="T17" fmla="*/ 59 h 64"/>
                <a:gd name="T18" fmla="*/ 20 w 163"/>
                <a:gd name="T19" fmla="*/ 60 h 64"/>
                <a:gd name="T20" fmla="*/ 27 w 163"/>
                <a:gd name="T21" fmla="*/ 53 h 64"/>
                <a:gd name="T22" fmla="*/ 27 w 163"/>
                <a:gd name="T23" fmla="*/ 53 h 64"/>
                <a:gd name="T24" fmla="*/ 138 w 163"/>
                <a:gd name="T25" fmla="*/ 53 h 64"/>
                <a:gd name="T26" fmla="*/ 143 w 163"/>
                <a:gd name="T27" fmla="*/ 59 h 64"/>
                <a:gd name="T28" fmla="*/ 158 w 163"/>
                <a:gd name="T29" fmla="*/ 59 h 64"/>
                <a:gd name="T30" fmla="*/ 159 w 163"/>
                <a:gd name="T31" fmla="*/ 4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3" h="64">
                  <a:moveTo>
                    <a:pt x="159" y="44"/>
                  </a:moveTo>
                  <a:cubicBezTo>
                    <a:pt x="155" y="40"/>
                    <a:pt x="155" y="40"/>
                    <a:pt x="155" y="40"/>
                  </a:cubicBezTo>
                  <a:cubicBezTo>
                    <a:pt x="155" y="40"/>
                    <a:pt x="155" y="40"/>
                    <a:pt x="155" y="40"/>
                  </a:cubicBezTo>
                  <a:cubicBezTo>
                    <a:pt x="152" y="37"/>
                    <a:pt x="152" y="37"/>
                    <a:pt x="152" y="37"/>
                  </a:cubicBezTo>
                  <a:cubicBezTo>
                    <a:pt x="151" y="36"/>
                    <a:pt x="151" y="36"/>
                    <a:pt x="150" y="36"/>
                  </a:cubicBezTo>
                  <a:cubicBezTo>
                    <a:pt x="111" y="0"/>
                    <a:pt x="51" y="1"/>
                    <a:pt x="12" y="37"/>
                  </a:cubicBezTo>
                  <a:cubicBezTo>
                    <a:pt x="12" y="37"/>
                    <a:pt x="12" y="37"/>
                    <a:pt x="12" y="37"/>
                  </a:cubicBezTo>
                  <a:cubicBezTo>
                    <a:pt x="5" y="44"/>
                    <a:pt x="5" y="44"/>
                    <a:pt x="5" y="44"/>
                  </a:cubicBezTo>
                  <a:cubicBezTo>
                    <a:pt x="0" y="48"/>
                    <a:pt x="0" y="55"/>
                    <a:pt x="4" y="59"/>
                  </a:cubicBezTo>
                  <a:cubicBezTo>
                    <a:pt x="9" y="64"/>
                    <a:pt x="15" y="64"/>
                    <a:pt x="20" y="60"/>
                  </a:cubicBezTo>
                  <a:cubicBezTo>
                    <a:pt x="27" y="53"/>
                    <a:pt x="27" y="53"/>
                    <a:pt x="27" y="53"/>
                  </a:cubicBezTo>
                  <a:cubicBezTo>
                    <a:pt x="27" y="53"/>
                    <a:pt x="27" y="53"/>
                    <a:pt x="27" y="53"/>
                  </a:cubicBezTo>
                  <a:cubicBezTo>
                    <a:pt x="58" y="23"/>
                    <a:pt x="107" y="24"/>
                    <a:pt x="138" y="53"/>
                  </a:cubicBezTo>
                  <a:cubicBezTo>
                    <a:pt x="143" y="59"/>
                    <a:pt x="143" y="59"/>
                    <a:pt x="143" y="59"/>
                  </a:cubicBezTo>
                  <a:cubicBezTo>
                    <a:pt x="147" y="63"/>
                    <a:pt x="154" y="63"/>
                    <a:pt x="158" y="59"/>
                  </a:cubicBezTo>
                  <a:cubicBezTo>
                    <a:pt x="163" y="55"/>
                    <a:pt x="163" y="48"/>
                    <a:pt x="159" y="4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7" name="Freeform 358">
              <a:extLst>
                <a:ext uri="{FF2B5EF4-FFF2-40B4-BE49-F238E27FC236}">
                  <a16:creationId xmlns:a16="http://schemas.microsoft.com/office/drawing/2014/main" id="{B385E715-B3DF-D844-9767-BFF3423E8E50}"/>
                </a:ext>
              </a:extLst>
            </p:cNvPr>
            <p:cNvSpPr>
              <a:spLocks/>
            </p:cNvSpPr>
            <p:nvPr/>
          </p:nvSpPr>
          <p:spPr bwMode="auto">
            <a:xfrm>
              <a:off x="11131550" y="2909905"/>
              <a:ext cx="612775" cy="266702"/>
            </a:xfrm>
            <a:custGeom>
              <a:avLst/>
              <a:gdLst>
                <a:gd name="T0" fmla="*/ 18 w 294"/>
                <a:gd name="T1" fmla="*/ 128 h 128"/>
                <a:gd name="T2" fmla="*/ 36 w 294"/>
                <a:gd name="T3" fmla="*/ 109 h 128"/>
                <a:gd name="T4" fmla="*/ 35 w 294"/>
                <a:gd name="T5" fmla="*/ 104 h 128"/>
                <a:gd name="T6" fmla="*/ 119 w 294"/>
                <a:gd name="T7" fmla="*/ 38 h 128"/>
                <a:gd name="T8" fmla="*/ 129 w 294"/>
                <a:gd name="T9" fmla="*/ 41 h 128"/>
                <a:gd name="T10" fmla="*/ 138 w 294"/>
                <a:gd name="T11" fmla="*/ 39 h 128"/>
                <a:gd name="T12" fmla="*/ 185 w 294"/>
                <a:gd name="T13" fmla="*/ 79 h 128"/>
                <a:gd name="T14" fmla="*/ 184 w 294"/>
                <a:gd name="T15" fmla="*/ 82 h 128"/>
                <a:gd name="T16" fmla="*/ 203 w 294"/>
                <a:gd name="T17" fmla="*/ 100 h 128"/>
                <a:gd name="T18" fmla="*/ 221 w 294"/>
                <a:gd name="T19" fmla="*/ 82 h 128"/>
                <a:gd name="T20" fmla="*/ 220 w 294"/>
                <a:gd name="T21" fmla="*/ 77 h 128"/>
                <a:gd name="T22" fmla="*/ 267 w 294"/>
                <a:gd name="T23" fmla="*/ 34 h 128"/>
                <a:gd name="T24" fmla="*/ 275 w 294"/>
                <a:gd name="T25" fmla="*/ 37 h 128"/>
                <a:gd name="T26" fmla="*/ 294 w 294"/>
                <a:gd name="T27" fmla="*/ 18 h 128"/>
                <a:gd name="T28" fmla="*/ 275 w 294"/>
                <a:gd name="T29" fmla="*/ 0 h 128"/>
                <a:gd name="T30" fmla="*/ 257 w 294"/>
                <a:gd name="T31" fmla="*/ 18 h 128"/>
                <a:gd name="T32" fmla="*/ 259 w 294"/>
                <a:gd name="T33" fmla="*/ 25 h 128"/>
                <a:gd name="T34" fmla="*/ 212 w 294"/>
                <a:gd name="T35" fmla="*/ 67 h 128"/>
                <a:gd name="T36" fmla="*/ 203 w 294"/>
                <a:gd name="T37" fmla="*/ 64 h 128"/>
                <a:gd name="T38" fmla="*/ 191 w 294"/>
                <a:gd name="T39" fmla="*/ 68 h 128"/>
                <a:gd name="T40" fmla="*/ 146 w 294"/>
                <a:gd name="T41" fmla="*/ 29 h 128"/>
                <a:gd name="T42" fmla="*/ 147 w 294"/>
                <a:gd name="T43" fmla="*/ 23 h 128"/>
                <a:gd name="T44" fmla="*/ 129 w 294"/>
                <a:gd name="T45" fmla="*/ 5 h 128"/>
                <a:gd name="T46" fmla="*/ 111 w 294"/>
                <a:gd name="T47" fmla="*/ 23 h 128"/>
                <a:gd name="T48" fmla="*/ 112 w 294"/>
                <a:gd name="T49" fmla="*/ 29 h 128"/>
                <a:gd name="T50" fmla="*/ 28 w 294"/>
                <a:gd name="T51" fmla="*/ 95 h 128"/>
                <a:gd name="T52" fmla="*/ 18 w 294"/>
                <a:gd name="T53" fmla="*/ 91 h 128"/>
                <a:gd name="T54" fmla="*/ 0 w 294"/>
                <a:gd name="T55" fmla="*/ 109 h 128"/>
                <a:gd name="T56" fmla="*/ 18 w 294"/>
                <a:gd name="T5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4" h="128">
                  <a:moveTo>
                    <a:pt x="18" y="128"/>
                  </a:moveTo>
                  <a:cubicBezTo>
                    <a:pt x="28" y="128"/>
                    <a:pt x="36" y="119"/>
                    <a:pt x="36" y="109"/>
                  </a:cubicBezTo>
                  <a:cubicBezTo>
                    <a:pt x="36" y="108"/>
                    <a:pt x="36" y="106"/>
                    <a:pt x="35" y="104"/>
                  </a:cubicBezTo>
                  <a:cubicBezTo>
                    <a:pt x="59" y="85"/>
                    <a:pt x="100" y="52"/>
                    <a:pt x="119" y="38"/>
                  </a:cubicBezTo>
                  <a:cubicBezTo>
                    <a:pt x="122" y="40"/>
                    <a:pt x="125" y="41"/>
                    <a:pt x="129" y="41"/>
                  </a:cubicBezTo>
                  <a:cubicBezTo>
                    <a:pt x="132" y="41"/>
                    <a:pt x="135" y="40"/>
                    <a:pt x="138" y="39"/>
                  </a:cubicBezTo>
                  <a:cubicBezTo>
                    <a:pt x="150" y="49"/>
                    <a:pt x="170" y="67"/>
                    <a:pt x="185" y="79"/>
                  </a:cubicBezTo>
                  <a:cubicBezTo>
                    <a:pt x="185" y="80"/>
                    <a:pt x="184" y="81"/>
                    <a:pt x="184" y="82"/>
                  </a:cubicBezTo>
                  <a:cubicBezTo>
                    <a:pt x="184" y="92"/>
                    <a:pt x="193" y="100"/>
                    <a:pt x="203" y="100"/>
                  </a:cubicBezTo>
                  <a:cubicBezTo>
                    <a:pt x="213" y="100"/>
                    <a:pt x="221" y="92"/>
                    <a:pt x="221" y="82"/>
                  </a:cubicBezTo>
                  <a:cubicBezTo>
                    <a:pt x="221" y="80"/>
                    <a:pt x="220" y="79"/>
                    <a:pt x="220" y="77"/>
                  </a:cubicBezTo>
                  <a:cubicBezTo>
                    <a:pt x="267" y="34"/>
                    <a:pt x="267" y="34"/>
                    <a:pt x="267" y="34"/>
                  </a:cubicBezTo>
                  <a:cubicBezTo>
                    <a:pt x="270" y="36"/>
                    <a:pt x="272" y="37"/>
                    <a:pt x="275" y="37"/>
                  </a:cubicBezTo>
                  <a:cubicBezTo>
                    <a:pt x="286" y="37"/>
                    <a:pt x="294" y="28"/>
                    <a:pt x="294" y="18"/>
                  </a:cubicBezTo>
                  <a:cubicBezTo>
                    <a:pt x="294" y="8"/>
                    <a:pt x="286" y="0"/>
                    <a:pt x="275" y="0"/>
                  </a:cubicBezTo>
                  <a:cubicBezTo>
                    <a:pt x="265" y="0"/>
                    <a:pt x="257" y="8"/>
                    <a:pt x="257" y="18"/>
                  </a:cubicBezTo>
                  <a:cubicBezTo>
                    <a:pt x="257" y="21"/>
                    <a:pt x="258" y="23"/>
                    <a:pt x="259" y="25"/>
                  </a:cubicBezTo>
                  <a:cubicBezTo>
                    <a:pt x="245" y="37"/>
                    <a:pt x="225" y="56"/>
                    <a:pt x="212" y="67"/>
                  </a:cubicBezTo>
                  <a:cubicBezTo>
                    <a:pt x="210" y="65"/>
                    <a:pt x="206" y="64"/>
                    <a:pt x="203" y="64"/>
                  </a:cubicBezTo>
                  <a:cubicBezTo>
                    <a:pt x="198" y="64"/>
                    <a:pt x="195" y="66"/>
                    <a:pt x="191" y="68"/>
                  </a:cubicBezTo>
                  <a:cubicBezTo>
                    <a:pt x="179" y="58"/>
                    <a:pt x="160" y="41"/>
                    <a:pt x="146" y="29"/>
                  </a:cubicBezTo>
                  <a:cubicBezTo>
                    <a:pt x="147" y="27"/>
                    <a:pt x="147" y="25"/>
                    <a:pt x="147" y="23"/>
                  </a:cubicBezTo>
                  <a:cubicBezTo>
                    <a:pt x="147" y="13"/>
                    <a:pt x="139" y="5"/>
                    <a:pt x="129" y="5"/>
                  </a:cubicBezTo>
                  <a:cubicBezTo>
                    <a:pt x="119" y="5"/>
                    <a:pt x="111" y="13"/>
                    <a:pt x="111" y="23"/>
                  </a:cubicBezTo>
                  <a:cubicBezTo>
                    <a:pt x="111" y="25"/>
                    <a:pt x="111" y="27"/>
                    <a:pt x="112" y="29"/>
                  </a:cubicBezTo>
                  <a:cubicBezTo>
                    <a:pt x="28" y="95"/>
                    <a:pt x="28" y="95"/>
                    <a:pt x="28" y="95"/>
                  </a:cubicBezTo>
                  <a:cubicBezTo>
                    <a:pt x="25" y="93"/>
                    <a:pt x="22" y="91"/>
                    <a:pt x="18" y="91"/>
                  </a:cubicBezTo>
                  <a:cubicBezTo>
                    <a:pt x="8" y="91"/>
                    <a:pt x="0" y="99"/>
                    <a:pt x="0" y="109"/>
                  </a:cubicBezTo>
                  <a:cubicBezTo>
                    <a:pt x="0" y="119"/>
                    <a:pt x="8" y="128"/>
                    <a:pt x="18" y="1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8" name="Freeform 359">
              <a:extLst>
                <a:ext uri="{FF2B5EF4-FFF2-40B4-BE49-F238E27FC236}">
                  <a16:creationId xmlns:a16="http://schemas.microsoft.com/office/drawing/2014/main" id="{2812CCA7-183E-6846-B79B-80ABC3399A77}"/>
                </a:ext>
              </a:extLst>
            </p:cNvPr>
            <p:cNvSpPr>
              <a:spLocks noEditPoints="1"/>
            </p:cNvSpPr>
            <p:nvPr/>
          </p:nvSpPr>
          <p:spPr bwMode="auto">
            <a:xfrm>
              <a:off x="10071100" y="5316570"/>
              <a:ext cx="306388" cy="309564"/>
            </a:xfrm>
            <a:custGeom>
              <a:avLst/>
              <a:gdLst>
                <a:gd name="T0" fmla="*/ 70 w 147"/>
                <a:gd name="T1" fmla="*/ 43 h 148"/>
                <a:gd name="T2" fmla="*/ 40 w 147"/>
                <a:gd name="T3" fmla="*/ 71 h 148"/>
                <a:gd name="T4" fmla="*/ 43 w 147"/>
                <a:gd name="T5" fmla="*/ 105 h 148"/>
                <a:gd name="T6" fmla="*/ 70 w 147"/>
                <a:gd name="T7" fmla="*/ 77 h 148"/>
                <a:gd name="T8" fmla="*/ 43 w 147"/>
                <a:gd name="T9" fmla="*/ 105 h 148"/>
                <a:gd name="T10" fmla="*/ 70 w 147"/>
                <a:gd name="T11" fmla="*/ 0 h 148"/>
                <a:gd name="T12" fmla="*/ 70 w 147"/>
                <a:gd name="T13" fmla="*/ 37 h 148"/>
                <a:gd name="T14" fmla="*/ 140 w 147"/>
                <a:gd name="T15" fmla="*/ 105 h 148"/>
                <a:gd name="T16" fmla="*/ 113 w 147"/>
                <a:gd name="T17" fmla="*/ 77 h 148"/>
                <a:gd name="T18" fmla="*/ 110 w 147"/>
                <a:gd name="T19" fmla="*/ 43 h 148"/>
                <a:gd name="T20" fmla="*/ 147 w 147"/>
                <a:gd name="T21" fmla="*/ 71 h 148"/>
                <a:gd name="T22" fmla="*/ 110 w 147"/>
                <a:gd name="T23" fmla="*/ 43 h 148"/>
                <a:gd name="T24" fmla="*/ 137 w 147"/>
                <a:gd name="T25" fmla="*/ 37 h 148"/>
                <a:gd name="T26" fmla="*/ 109 w 147"/>
                <a:gd name="T27" fmla="*/ 37 h 148"/>
                <a:gd name="T28" fmla="*/ 70 w 147"/>
                <a:gd name="T29" fmla="*/ 111 h 148"/>
                <a:gd name="T30" fmla="*/ 70 w 147"/>
                <a:gd name="T31" fmla="*/ 148 h 148"/>
                <a:gd name="T32" fmla="*/ 76 w 147"/>
                <a:gd name="T33" fmla="*/ 0 h 148"/>
                <a:gd name="T34" fmla="*/ 102 w 147"/>
                <a:gd name="T35" fmla="*/ 37 h 148"/>
                <a:gd name="T36" fmla="*/ 76 w 147"/>
                <a:gd name="T37" fmla="*/ 77 h 148"/>
                <a:gd name="T38" fmla="*/ 104 w 147"/>
                <a:gd name="T39" fmla="*/ 105 h 148"/>
                <a:gd name="T40" fmla="*/ 0 w 147"/>
                <a:gd name="T41" fmla="*/ 77 h 148"/>
                <a:gd name="T42" fmla="*/ 37 w 147"/>
                <a:gd name="T43" fmla="*/ 105 h 148"/>
                <a:gd name="T44" fmla="*/ 0 w 147"/>
                <a:gd name="T45" fmla="*/ 77 h 148"/>
                <a:gd name="T46" fmla="*/ 10 w 147"/>
                <a:gd name="T47" fmla="*/ 111 h 148"/>
                <a:gd name="T48" fmla="*/ 38 w 147"/>
                <a:gd name="T49" fmla="*/ 111 h 148"/>
                <a:gd name="T50" fmla="*/ 92 w 147"/>
                <a:gd name="T51" fmla="*/ 146 h 148"/>
                <a:gd name="T52" fmla="*/ 109 w 147"/>
                <a:gd name="T53" fmla="*/ 111 h 148"/>
                <a:gd name="T54" fmla="*/ 55 w 147"/>
                <a:gd name="T55" fmla="*/ 2 h 148"/>
                <a:gd name="T56" fmla="*/ 38 w 147"/>
                <a:gd name="T57" fmla="*/ 37 h 148"/>
                <a:gd name="T58" fmla="*/ 76 w 147"/>
                <a:gd name="T59" fmla="*/ 43 h 148"/>
                <a:gd name="T60" fmla="*/ 107 w 147"/>
                <a:gd name="T61" fmla="*/ 71 h 148"/>
                <a:gd name="T62" fmla="*/ 6 w 147"/>
                <a:gd name="T63" fmla="*/ 43 h 148"/>
                <a:gd name="T64" fmla="*/ 34 w 147"/>
                <a:gd name="T65" fmla="*/ 71 h 148"/>
                <a:gd name="T66" fmla="*/ 6 w 147"/>
                <a:gd name="T67" fmla="*/ 43 h 148"/>
                <a:gd name="T68" fmla="*/ 76 w 147"/>
                <a:gd name="T69" fmla="*/ 148 h 148"/>
                <a:gd name="T70" fmla="*/ 76 w 147"/>
                <a:gd name="T71" fmla="*/ 11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7" h="148">
                  <a:moveTo>
                    <a:pt x="43" y="43"/>
                  </a:moveTo>
                  <a:cubicBezTo>
                    <a:pt x="70" y="43"/>
                    <a:pt x="70" y="43"/>
                    <a:pt x="70" y="43"/>
                  </a:cubicBezTo>
                  <a:cubicBezTo>
                    <a:pt x="70" y="71"/>
                    <a:pt x="70" y="71"/>
                    <a:pt x="70" y="71"/>
                  </a:cubicBezTo>
                  <a:cubicBezTo>
                    <a:pt x="40" y="71"/>
                    <a:pt x="40" y="71"/>
                    <a:pt x="40" y="71"/>
                  </a:cubicBezTo>
                  <a:cubicBezTo>
                    <a:pt x="40" y="61"/>
                    <a:pt x="41" y="51"/>
                    <a:pt x="43" y="43"/>
                  </a:cubicBezTo>
                  <a:close/>
                  <a:moveTo>
                    <a:pt x="43" y="105"/>
                  </a:moveTo>
                  <a:cubicBezTo>
                    <a:pt x="70" y="105"/>
                    <a:pt x="70" y="105"/>
                    <a:pt x="70" y="105"/>
                  </a:cubicBezTo>
                  <a:cubicBezTo>
                    <a:pt x="70" y="77"/>
                    <a:pt x="70" y="77"/>
                    <a:pt x="70" y="77"/>
                  </a:cubicBezTo>
                  <a:cubicBezTo>
                    <a:pt x="40" y="77"/>
                    <a:pt x="40" y="77"/>
                    <a:pt x="40" y="77"/>
                  </a:cubicBezTo>
                  <a:cubicBezTo>
                    <a:pt x="40" y="87"/>
                    <a:pt x="41" y="96"/>
                    <a:pt x="43" y="105"/>
                  </a:cubicBezTo>
                  <a:close/>
                  <a:moveTo>
                    <a:pt x="70" y="37"/>
                  </a:moveTo>
                  <a:cubicBezTo>
                    <a:pt x="70" y="0"/>
                    <a:pt x="70" y="0"/>
                    <a:pt x="70" y="0"/>
                  </a:cubicBezTo>
                  <a:cubicBezTo>
                    <a:pt x="59" y="2"/>
                    <a:pt x="50" y="16"/>
                    <a:pt x="44" y="37"/>
                  </a:cubicBezTo>
                  <a:lnTo>
                    <a:pt x="70" y="37"/>
                  </a:lnTo>
                  <a:close/>
                  <a:moveTo>
                    <a:pt x="110" y="105"/>
                  </a:moveTo>
                  <a:cubicBezTo>
                    <a:pt x="140" y="105"/>
                    <a:pt x="140" y="105"/>
                    <a:pt x="140" y="105"/>
                  </a:cubicBezTo>
                  <a:cubicBezTo>
                    <a:pt x="144" y="96"/>
                    <a:pt x="147" y="87"/>
                    <a:pt x="147" y="77"/>
                  </a:cubicBezTo>
                  <a:cubicBezTo>
                    <a:pt x="113" y="77"/>
                    <a:pt x="113" y="77"/>
                    <a:pt x="113" y="77"/>
                  </a:cubicBezTo>
                  <a:cubicBezTo>
                    <a:pt x="113" y="87"/>
                    <a:pt x="112" y="96"/>
                    <a:pt x="110" y="105"/>
                  </a:cubicBezTo>
                  <a:close/>
                  <a:moveTo>
                    <a:pt x="110" y="43"/>
                  </a:moveTo>
                  <a:cubicBezTo>
                    <a:pt x="112" y="51"/>
                    <a:pt x="113" y="61"/>
                    <a:pt x="113" y="71"/>
                  </a:cubicBezTo>
                  <a:cubicBezTo>
                    <a:pt x="147" y="71"/>
                    <a:pt x="147" y="71"/>
                    <a:pt x="147" y="71"/>
                  </a:cubicBezTo>
                  <a:cubicBezTo>
                    <a:pt x="147" y="61"/>
                    <a:pt x="144" y="51"/>
                    <a:pt x="140" y="43"/>
                  </a:cubicBezTo>
                  <a:lnTo>
                    <a:pt x="110" y="43"/>
                  </a:lnTo>
                  <a:close/>
                  <a:moveTo>
                    <a:pt x="109" y="37"/>
                  </a:moveTo>
                  <a:cubicBezTo>
                    <a:pt x="137" y="37"/>
                    <a:pt x="137" y="37"/>
                    <a:pt x="137" y="37"/>
                  </a:cubicBezTo>
                  <a:cubicBezTo>
                    <a:pt x="127" y="20"/>
                    <a:pt x="111" y="7"/>
                    <a:pt x="92" y="2"/>
                  </a:cubicBezTo>
                  <a:cubicBezTo>
                    <a:pt x="99" y="10"/>
                    <a:pt x="105" y="22"/>
                    <a:pt x="109" y="37"/>
                  </a:cubicBezTo>
                  <a:close/>
                  <a:moveTo>
                    <a:pt x="70" y="148"/>
                  </a:moveTo>
                  <a:cubicBezTo>
                    <a:pt x="70" y="111"/>
                    <a:pt x="70" y="111"/>
                    <a:pt x="70" y="111"/>
                  </a:cubicBezTo>
                  <a:cubicBezTo>
                    <a:pt x="44" y="111"/>
                    <a:pt x="44" y="111"/>
                    <a:pt x="44" y="111"/>
                  </a:cubicBezTo>
                  <a:cubicBezTo>
                    <a:pt x="50" y="131"/>
                    <a:pt x="59" y="145"/>
                    <a:pt x="70" y="148"/>
                  </a:cubicBezTo>
                  <a:close/>
                  <a:moveTo>
                    <a:pt x="102" y="37"/>
                  </a:moveTo>
                  <a:cubicBezTo>
                    <a:pt x="97" y="16"/>
                    <a:pt x="87" y="2"/>
                    <a:pt x="76" y="0"/>
                  </a:cubicBezTo>
                  <a:cubicBezTo>
                    <a:pt x="76" y="37"/>
                    <a:pt x="76" y="37"/>
                    <a:pt x="76" y="37"/>
                  </a:cubicBezTo>
                  <a:lnTo>
                    <a:pt x="102" y="37"/>
                  </a:lnTo>
                  <a:close/>
                  <a:moveTo>
                    <a:pt x="107" y="77"/>
                  </a:moveTo>
                  <a:cubicBezTo>
                    <a:pt x="76" y="77"/>
                    <a:pt x="76" y="77"/>
                    <a:pt x="76" y="77"/>
                  </a:cubicBezTo>
                  <a:cubicBezTo>
                    <a:pt x="76" y="105"/>
                    <a:pt x="76" y="105"/>
                    <a:pt x="76" y="105"/>
                  </a:cubicBezTo>
                  <a:cubicBezTo>
                    <a:pt x="104" y="105"/>
                    <a:pt x="104" y="105"/>
                    <a:pt x="104" y="105"/>
                  </a:cubicBezTo>
                  <a:cubicBezTo>
                    <a:pt x="106" y="96"/>
                    <a:pt x="107" y="87"/>
                    <a:pt x="107" y="77"/>
                  </a:cubicBezTo>
                  <a:close/>
                  <a:moveTo>
                    <a:pt x="0" y="77"/>
                  </a:moveTo>
                  <a:cubicBezTo>
                    <a:pt x="0" y="87"/>
                    <a:pt x="2" y="96"/>
                    <a:pt x="6" y="105"/>
                  </a:cubicBezTo>
                  <a:cubicBezTo>
                    <a:pt x="37" y="105"/>
                    <a:pt x="37" y="105"/>
                    <a:pt x="37" y="105"/>
                  </a:cubicBezTo>
                  <a:cubicBezTo>
                    <a:pt x="35" y="96"/>
                    <a:pt x="34" y="87"/>
                    <a:pt x="34" y="77"/>
                  </a:cubicBezTo>
                  <a:lnTo>
                    <a:pt x="0" y="77"/>
                  </a:lnTo>
                  <a:close/>
                  <a:moveTo>
                    <a:pt x="38" y="111"/>
                  </a:moveTo>
                  <a:cubicBezTo>
                    <a:pt x="10" y="111"/>
                    <a:pt x="10" y="111"/>
                    <a:pt x="10" y="111"/>
                  </a:cubicBezTo>
                  <a:cubicBezTo>
                    <a:pt x="19" y="128"/>
                    <a:pt x="36" y="141"/>
                    <a:pt x="55" y="146"/>
                  </a:cubicBezTo>
                  <a:cubicBezTo>
                    <a:pt x="48" y="138"/>
                    <a:pt x="42" y="126"/>
                    <a:pt x="38" y="111"/>
                  </a:cubicBezTo>
                  <a:close/>
                  <a:moveTo>
                    <a:pt x="109" y="111"/>
                  </a:moveTo>
                  <a:cubicBezTo>
                    <a:pt x="105" y="126"/>
                    <a:pt x="99" y="138"/>
                    <a:pt x="92" y="146"/>
                  </a:cubicBezTo>
                  <a:cubicBezTo>
                    <a:pt x="111" y="141"/>
                    <a:pt x="127" y="128"/>
                    <a:pt x="137" y="111"/>
                  </a:cubicBezTo>
                  <a:lnTo>
                    <a:pt x="109" y="111"/>
                  </a:lnTo>
                  <a:close/>
                  <a:moveTo>
                    <a:pt x="38" y="37"/>
                  </a:moveTo>
                  <a:cubicBezTo>
                    <a:pt x="42" y="22"/>
                    <a:pt x="48" y="10"/>
                    <a:pt x="55" y="2"/>
                  </a:cubicBezTo>
                  <a:cubicBezTo>
                    <a:pt x="36" y="7"/>
                    <a:pt x="19" y="20"/>
                    <a:pt x="10" y="37"/>
                  </a:cubicBezTo>
                  <a:lnTo>
                    <a:pt x="38" y="37"/>
                  </a:lnTo>
                  <a:close/>
                  <a:moveTo>
                    <a:pt x="104" y="43"/>
                  </a:moveTo>
                  <a:cubicBezTo>
                    <a:pt x="76" y="43"/>
                    <a:pt x="76" y="43"/>
                    <a:pt x="76" y="43"/>
                  </a:cubicBezTo>
                  <a:cubicBezTo>
                    <a:pt x="76" y="71"/>
                    <a:pt x="76" y="71"/>
                    <a:pt x="76" y="71"/>
                  </a:cubicBezTo>
                  <a:cubicBezTo>
                    <a:pt x="107" y="71"/>
                    <a:pt x="107" y="71"/>
                    <a:pt x="107" y="71"/>
                  </a:cubicBezTo>
                  <a:cubicBezTo>
                    <a:pt x="107" y="61"/>
                    <a:pt x="106" y="51"/>
                    <a:pt x="104" y="43"/>
                  </a:cubicBezTo>
                  <a:close/>
                  <a:moveTo>
                    <a:pt x="6" y="43"/>
                  </a:moveTo>
                  <a:cubicBezTo>
                    <a:pt x="2" y="51"/>
                    <a:pt x="0" y="61"/>
                    <a:pt x="0" y="71"/>
                  </a:cubicBezTo>
                  <a:cubicBezTo>
                    <a:pt x="34" y="71"/>
                    <a:pt x="34" y="71"/>
                    <a:pt x="34" y="71"/>
                  </a:cubicBezTo>
                  <a:cubicBezTo>
                    <a:pt x="34" y="61"/>
                    <a:pt x="35" y="51"/>
                    <a:pt x="37" y="43"/>
                  </a:cubicBezTo>
                  <a:lnTo>
                    <a:pt x="6" y="43"/>
                  </a:lnTo>
                  <a:close/>
                  <a:moveTo>
                    <a:pt x="76" y="111"/>
                  </a:moveTo>
                  <a:cubicBezTo>
                    <a:pt x="76" y="148"/>
                    <a:pt x="76" y="148"/>
                    <a:pt x="76" y="148"/>
                  </a:cubicBezTo>
                  <a:cubicBezTo>
                    <a:pt x="87" y="145"/>
                    <a:pt x="97" y="131"/>
                    <a:pt x="102" y="111"/>
                  </a:cubicBezTo>
                  <a:lnTo>
                    <a:pt x="76"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9" name="Oval 360">
              <a:extLst>
                <a:ext uri="{FF2B5EF4-FFF2-40B4-BE49-F238E27FC236}">
                  <a16:creationId xmlns:a16="http://schemas.microsoft.com/office/drawing/2014/main" id="{7FA82E62-D9C9-474B-9FD0-5B179ABD6720}"/>
                </a:ext>
              </a:extLst>
            </p:cNvPr>
            <p:cNvSpPr>
              <a:spLocks noChangeArrowheads="1"/>
            </p:cNvSpPr>
            <p:nvPr/>
          </p:nvSpPr>
          <p:spPr bwMode="auto">
            <a:xfrm>
              <a:off x="9969500" y="2860692"/>
              <a:ext cx="814388" cy="814393"/>
            </a:xfrm>
            <a:prstGeom prst="ellipse">
              <a:avLst/>
            </a:pr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0" name="Oval 361">
              <a:extLst>
                <a:ext uri="{FF2B5EF4-FFF2-40B4-BE49-F238E27FC236}">
                  <a16:creationId xmlns:a16="http://schemas.microsoft.com/office/drawing/2014/main" id="{E6459CC9-FDAA-0540-9ACA-1AAD89B7608B}"/>
                </a:ext>
              </a:extLst>
            </p:cNvPr>
            <p:cNvSpPr>
              <a:spLocks noChangeArrowheads="1"/>
            </p:cNvSpPr>
            <p:nvPr/>
          </p:nvSpPr>
          <p:spPr bwMode="auto">
            <a:xfrm>
              <a:off x="10136188" y="3027381"/>
              <a:ext cx="482600" cy="48419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1" name="Oval 362">
              <a:extLst>
                <a:ext uri="{FF2B5EF4-FFF2-40B4-BE49-F238E27FC236}">
                  <a16:creationId xmlns:a16="http://schemas.microsoft.com/office/drawing/2014/main" id="{03C607DF-706A-E040-8CE3-75DE2E8C0E61}"/>
                </a:ext>
              </a:extLst>
            </p:cNvPr>
            <p:cNvSpPr>
              <a:spLocks noChangeArrowheads="1"/>
            </p:cNvSpPr>
            <p:nvPr/>
          </p:nvSpPr>
          <p:spPr bwMode="auto">
            <a:xfrm>
              <a:off x="10275888" y="3167082"/>
              <a:ext cx="203200" cy="204789"/>
            </a:xfrm>
            <a:prstGeom prst="ellipse">
              <a:avLst/>
            </a:prstGeom>
            <a:solidFill>
              <a:srgbClr val="C1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2" name="Freeform 363">
              <a:extLst>
                <a:ext uri="{FF2B5EF4-FFF2-40B4-BE49-F238E27FC236}">
                  <a16:creationId xmlns:a16="http://schemas.microsoft.com/office/drawing/2014/main" id="{4624A89E-481E-054B-8C40-888F2E815F05}"/>
                </a:ext>
              </a:extLst>
            </p:cNvPr>
            <p:cNvSpPr>
              <a:spLocks/>
            </p:cNvSpPr>
            <p:nvPr/>
          </p:nvSpPr>
          <p:spPr bwMode="auto">
            <a:xfrm>
              <a:off x="10371138" y="2917843"/>
              <a:ext cx="534988" cy="368302"/>
            </a:xfrm>
            <a:custGeom>
              <a:avLst/>
              <a:gdLst>
                <a:gd name="T0" fmla="*/ 16 w 337"/>
                <a:gd name="T1" fmla="*/ 232 h 232"/>
                <a:gd name="T2" fmla="*/ 0 w 337"/>
                <a:gd name="T3" fmla="*/ 208 h 232"/>
                <a:gd name="T4" fmla="*/ 323 w 337"/>
                <a:gd name="T5" fmla="*/ 0 h 232"/>
                <a:gd name="T6" fmla="*/ 337 w 337"/>
                <a:gd name="T7" fmla="*/ 23 h 232"/>
                <a:gd name="T8" fmla="*/ 16 w 337"/>
                <a:gd name="T9" fmla="*/ 232 h 232"/>
              </a:gdLst>
              <a:ahLst/>
              <a:cxnLst>
                <a:cxn ang="0">
                  <a:pos x="T0" y="T1"/>
                </a:cxn>
                <a:cxn ang="0">
                  <a:pos x="T2" y="T3"/>
                </a:cxn>
                <a:cxn ang="0">
                  <a:pos x="T4" y="T5"/>
                </a:cxn>
                <a:cxn ang="0">
                  <a:pos x="T6" y="T7"/>
                </a:cxn>
                <a:cxn ang="0">
                  <a:pos x="T8" y="T9"/>
                </a:cxn>
              </a:cxnLst>
              <a:rect l="0" t="0" r="r" b="b"/>
              <a:pathLst>
                <a:path w="337" h="232">
                  <a:moveTo>
                    <a:pt x="16" y="232"/>
                  </a:moveTo>
                  <a:lnTo>
                    <a:pt x="0" y="208"/>
                  </a:lnTo>
                  <a:lnTo>
                    <a:pt x="323" y="0"/>
                  </a:lnTo>
                  <a:lnTo>
                    <a:pt x="337" y="23"/>
                  </a:lnTo>
                  <a:lnTo>
                    <a:pt x="16" y="232"/>
                  </a:ln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3" name="Freeform 364">
              <a:extLst>
                <a:ext uri="{FF2B5EF4-FFF2-40B4-BE49-F238E27FC236}">
                  <a16:creationId xmlns:a16="http://schemas.microsoft.com/office/drawing/2014/main" id="{F4CE5B3E-140A-2246-B4F0-BBCFC3F7A42E}"/>
                </a:ext>
              </a:extLst>
            </p:cNvPr>
            <p:cNvSpPr>
              <a:spLocks/>
            </p:cNvSpPr>
            <p:nvPr/>
          </p:nvSpPr>
          <p:spPr bwMode="auto">
            <a:xfrm>
              <a:off x="10801350" y="2827355"/>
              <a:ext cx="209550" cy="203201"/>
            </a:xfrm>
            <a:custGeom>
              <a:avLst/>
              <a:gdLst>
                <a:gd name="T0" fmla="*/ 45 w 132"/>
                <a:gd name="T1" fmla="*/ 128 h 128"/>
                <a:gd name="T2" fmla="*/ 5 w 132"/>
                <a:gd name="T3" fmla="*/ 107 h 128"/>
                <a:gd name="T4" fmla="*/ 0 w 132"/>
                <a:gd name="T5" fmla="*/ 57 h 128"/>
                <a:gd name="T6" fmla="*/ 86 w 132"/>
                <a:gd name="T7" fmla="*/ 0 h 128"/>
                <a:gd name="T8" fmla="*/ 90 w 132"/>
                <a:gd name="T9" fmla="*/ 48 h 128"/>
                <a:gd name="T10" fmla="*/ 132 w 132"/>
                <a:gd name="T11" fmla="*/ 71 h 128"/>
                <a:gd name="T12" fmla="*/ 45 w 132"/>
                <a:gd name="T13" fmla="*/ 128 h 128"/>
              </a:gdLst>
              <a:ahLst/>
              <a:cxnLst>
                <a:cxn ang="0">
                  <a:pos x="T0" y="T1"/>
                </a:cxn>
                <a:cxn ang="0">
                  <a:pos x="T2" y="T3"/>
                </a:cxn>
                <a:cxn ang="0">
                  <a:pos x="T4" y="T5"/>
                </a:cxn>
                <a:cxn ang="0">
                  <a:pos x="T6" y="T7"/>
                </a:cxn>
                <a:cxn ang="0">
                  <a:pos x="T8" y="T9"/>
                </a:cxn>
                <a:cxn ang="0">
                  <a:pos x="T10" y="T11"/>
                </a:cxn>
                <a:cxn ang="0">
                  <a:pos x="T12" y="T13"/>
                </a:cxn>
              </a:cxnLst>
              <a:rect l="0" t="0" r="r" b="b"/>
              <a:pathLst>
                <a:path w="132" h="128">
                  <a:moveTo>
                    <a:pt x="45" y="128"/>
                  </a:moveTo>
                  <a:lnTo>
                    <a:pt x="5" y="107"/>
                  </a:lnTo>
                  <a:lnTo>
                    <a:pt x="0" y="57"/>
                  </a:lnTo>
                  <a:lnTo>
                    <a:pt x="86" y="0"/>
                  </a:lnTo>
                  <a:lnTo>
                    <a:pt x="90" y="48"/>
                  </a:lnTo>
                  <a:lnTo>
                    <a:pt x="132" y="71"/>
                  </a:lnTo>
                  <a:lnTo>
                    <a:pt x="45" y="128"/>
                  </a:ln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Freeform 365">
              <a:extLst>
                <a:ext uri="{FF2B5EF4-FFF2-40B4-BE49-F238E27FC236}">
                  <a16:creationId xmlns:a16="http://schemas.microsoft.com/office/drawing/2014/main" id="{7ECB2354-5519-BC49-965E-BC530F9C65DA}"/>
                </a:ext>
              </a:extLst>
            </p:cNvPr>
            <p:cNvSpPr>
              <a:spLocks/>
            </p:cNvSpPr>
            <p:nvPr/>
          </p:nvSpPr>
          <p:spPr bwMode="auto">
            <a:xfrm>
              <a:off x="6483350" y="2552715"/>
              <a:ext cx="388938" cy="465140"/>
            </a:xfrm>
            <a:custGeom>
              <a:avLst/>
              <a:gdLst>
                <a:gd name="T0" fmla="*/ 31 w 187"/>
                <a:gd name="T1" fmla="*/ 108 h 223"/>
                <a:gd name="T2" fmla="*/ 2 w 187"/>
                <a:gd name="T3" fmla="*/ 117 h 223"/>
                <a:gd name="T4" fmla="*/ 0 w 187"/>
                <a:gd name="T5" fmla="*/ 117 h 223"/>
                <a:gd name="T6" fmla="*/ 184 w 187"/>
                <a:gd name="T7" fmla="*/ 223 h 223"/>
                <a:gd name="T8" fmla="*/ 187 w 187"/>
                <a:gd name="T9" fmla="*/ 214 h 223"/>
                <a:gd name="T10" fmla="*/ 187 w 187"/>
                <a:gd name="T11" fmla="*/ 0 h 223"/>
                <a:gd name="T12" fmla="*/ 31 w 187"/>
                <a:gd name="T13" fmla="*/ 108 h 223"/>
              </a:gdLst>
              <a:ahLst/>
              <a:cxnLst>
                <a:cxn ang="0">
                  <a:pos x="T0" y="T1"/>
                </a:cxn>
                <a:cxn ang="0">
                  <a:pos x="T2" y="T3"/>
                </a:cxn>
                <a:cxn ang="0">
                  <a:pos x="T4" y="T5"/>
                </a:cxn>
                <a:cxn ang="0">
                  <a:pos x="T6" y="T7"/>
                </a:cxn>
                <a:cxn ang="0">
                  <a:pos x="T8" y="T9"/>
                </a:cxn>
                <a:cxn ang="0">
                  <a:pos x="T10" y="T11"/>
                </a:cxn>
                <a:cxn ang="0">
                  <a:pos x="T12" y="T13"/>
                </a:cxn>
              </a:cxnLst>
              <a:rect l="0" t="0" r="r" b="b"/>
              <a:pathLst>
                <a:path w="187" h="223">
                  <a:moveTo>
                    <a:pt x="31" y="108"/>
                  </a:moveTo>
                  <a:cubicBezTo>
                    <a:pt x="24" y="113"/>
                    <a:pt x="11" y="117"/>
                    <a:pt x="2" y="117"/>
                  </a:cubicBezTo>
                  <a:cubicBezTo>
                    <a:pt x="0" y="117"/>
                    <a:pt x="0" y="117"/>
                    <a:pt x="0" y="117"/>
                  </a:cubicBezTo>
                  <a:cubicBezTo>
                    <a:pt x="184" y="223"/>
                    <a:pt x="184" y="223"/>
                    <a:pt x="184" y="223"/>
                  </a:cubicBezTo>
                  <a:cubicBezTo>
                    <a:pt x="186" y="220"/>
                    <a:pt x="187" y="217"/>
                    <a:pt x="187" y="214"/>
                  </a:cubicBezTo>
                  <a:cubicBezTo>
                    <a:pt x="187" y="0"/>
                    <a:pt x="187" y="0"/>
                    <a:pt x="187" y="0"/>
                  </a:cubicBezTo>
                  <a:lnTo>
                    <a:pt x="31" y="108"/>
                  </a:lnTo>
                  <a:close/>
                </a:path>
              </a:pathLst>
            </a:custGeom>
            <a:solidFill>
              <a:srgbClr val="F3F4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5" name="Freeform 366">
              <a:extLst>
                <a:ext uri="{FF2B5EF4-FFF2-40B4-BE49-F238E27FC236}">
                  <a16:creationId xmlns:a16="http://schemas.microsoft.com/office/drawing/2014/main" id="{6A4FFF93-6B91-5948-A106-227E4D086117}"/>
                </a:ext>
              </a:extLst>
            </p:cNvPr>
            <p:cNvSpPr>
              <a:spLocks/>
            </p:cNvSpPr>
            <p:nvPr/>
          </p:nvSpPr>
          <p:spPr bwMode="auto">
            <a:xfrm>
              <a:off x="6099175" y="2552715"/>
              <a:ext cx="377825" cy="465140"/>
            </a:xfrm>
            <a:custGeom>
              <a:avLst/>
              <a:gdLst>
                <a:gd name="T0" fmla="*/ 155 w 181"/>
                <a:gd name="T1" fmla="*/ 108 h 223"/>
                <a:gd name="T2" fmla="*/ 0 w 181"/>
                <a:gd name="T3" fmla="*/ 0 h 223"/>
                <a:gd name="T4" fmla="*/ 0 w 181"/>
                <a:gd name="T5" fmla="*/ 213 h 223"/>
                <a:gd name="T6" fmla="*/ 4 w 181"/>
                <a:gd name="T7" fmla="*/ 223 h 223"/>
                <a:gd name="T8" fmla="*/ 181 w 181"/>
                <a:gd name="T9" fmla="*/ 117 h 223"/>
                <a:gd name="T10" fmla="*/ 155 w 181"/>
                <a:gd name="T11" fmla="*/ 108 h 223"/>
              </a:gdLst>
              <a:ahLst/>
              <a:cxnLst>
                <a:cxn ang="0">
                  <a:pos x="T0" y="T1"/>
                </a:cxn>
                <a:cxn ang="0">
                  <a:pos x="T2" y="T3"/>
                </a:cxn>
                <a:cxn ang="0">
                  <a:pos x="T4" y="T5"/>
                </a:cxn>
                <a:cxn ang="0">
                  <a:pos x="T6" y="T7"/>
                </a:cxn>
                <a:cxn ang="0">
                  <a:pos x="T8" y="T9"/>
                </a:cxn>
                <a:cxn ang="0">
                  <a:pos x="T10" y="T11"/>
                </a:cxn>
              </a:cxnLst>
              <a:rect l="0" t="0" r="r" b="b"/>
              <a:pathLst>
                <a:path w="181" h="223">
                  <a:moveTo>
                    <a:pt x="155" y="108"/>
                  </a:moveTo>
                  <a:cubicBezTo>
                    <a:pt x="0" y="0"/>
                    <a:pt x="0" y="0"/>
                    <a:pt x="0" y="0"/>
                  </a:cubicBezTo>
                  <a:cubicBezTo>
                    <a:pt x="0" y="213"/>
                    <a:pt x="0" y="213"/>
                    <a:pt x="0" y="213"/>
                  </a:cubicBezTo>
                  <a:cubicBezTo>
                    <a:pt x="0" y="217"/>
                    <a:pt x="1" y="221"/>
                    <a:pt x="4" y="223"/>
                  </a:cubicBezTo>
                  <a:cubicBezTo>
                    <a:pt x="181" y="117"/>
                    <a:pt x="181" y="117"/>
                    <a:pt x="181" y="117"/>
                  </a:cubicBezTo>
                  <a:cubicBezTo>
                    <a:pt x="173" y="116"/>
                    <a:pt x="161" y="112"/>
                    <a:pt x="155" y="108"/>
                  </a:cubicBezTo>
                  <a:close/>
                </a:path>
              </a:pathLst>
            </a:custGeom>
            <a:solidFill>
              <a:srgbClr val="F3F4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6" name="Freeform 367">
              <a:extLst>
                <a:ext uri="{FF2B5EF4-FFF2-40B4-BE49-F238E27FC236}">
                  <a16:creationId xmlns:a16="http://schemas.microsoft.com/office/drawing/2014/main" id="{369C35D1-CAEA-E144-B4D3-C0A2F2357A84}"/>
                </a:ext>
              </a:extLst>
            </p:cNvPr>
            <p:cNvSpPr>
              <a:spLocks/>
            </p:cNvSpPr>
            <p:nvPr/>
          </p:nvSpPr>
          <p:spPr bwMode="auto">
            <a:xfrm>
              <a:off x="6107113" y="2797192"/>
              <a:ext cx="758825" cy="233364"/>
            </a:xfrm>
            <a:custGeom>
              <a:avLst/>
              <a:gdLst>
                <a:gd name="T0" fmla="*/ 180 w 364"/>
                <a:gd name="T1" fmla="*/ 0 h 112"/>
                <a:gd name="T2" fmla="*/ 179 w 364"/>
                <a:gd name="T3" fmla="*/ 0 h 112"/>
                <a:gd name="T4" fmla="*/ 177 w 364"/>
                <a:gd name="T5" fmla="*/ 0 h 112"/>
                <a:gd name="T6" fmla="*/ 0 w 364"/>
                <a:gd name="T7" fmla="*/ 106 h 112"/>
                <a:gd name="T8" fmla="*/ 11 w 364"/>
                <a:gd name="T9" fmla="*/ 112 h 112"/>
                <a:gd name="T10" fmla="*/ 352 w 364"/>
                <a:gd name="T11" fmla="*/ 112 h 112"/>
                <a:gd name="T12" fmla="*/ 364 w 364"/>
                <a:gd name="T13" fmla="*/ 106 h 112"/>
                <a:gd name="T14" fmla="*/ 180 w 364"/>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4" h="112">
                  <a:moveTo>
                    <a:pt x="180" y="0"/>
                  </a:moveTo>
                  <a:cubicBezTo>
                    <a:pt x="179" y="0"/>
                    <a:pt x="179" y="0"/>
                    <a:pt x="179" y="0"/>
                  </a:cubicBezTo>
                  <a:cubicBezTo>
                    <a:pt x="178" y="0"/>
                    <a:pt x="178" y="0"/>
                    <a:pt x="177" y="0"/>
                  </a:cubicBezTo>
                  <a:cubicBezTo>
                    <a:pt x="0" y="106"/>
                    <a:pt x="0" y="106"/>
                    <a:pt x="0" y="106"/>
                  </a:cubicBezTo>
                  <a:cubicBezTo>
                    <a:pt x="2" y="110"/>
                    <a:pt x="6" y="112"/>
                    <a:pt x="11" y="112"/>
                  </a:cubicBezTo>
                  <a:cubicBezTo>
                    <a:pt x="352" y="112"/>
                    <a:pt x="352" y="112"/>
                    <a:pt x="352" y="112"/>
                  </a:cubicBezTo>
                  <a:cubicBezTo>
                    <a:pt x="357" y="112"/>
                    <a:pt x="361" y="110"/>
                    <a:pt x="364" y="106"/>
                  </a:cubicBezTo>
                  <a:lnTo>
                    <a:pt x="180" y="0"/>
                  </a:lnTo>
                  <a:close/>
                </a:path>
              </a:pathLst>
            </a:custGeom>
            <a:solidFill>
              <a:srgbClr val="EAE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7" name="Freeform 368">
              <a:extLst>
                <a:ext uri="{FF2B5EF4-FFF2-40B4-BE49-F238E27FC236}">
                  <a16:creationId xmlns:a16="http://schemas.microsoft.com/office/drawing/2014/main" id="{29970D3A-4CFC-D849-8508-FA082B98AB48}"/>
                </a:ext>
              </a:extLst>
            </p:cNvPr>
            <p:cNvSpPr>
              <a:spLocks/>
            </p:cNvSpPr>
            <p:nvPr/>
          </p:nvSpPr>
          <p:spPr bwMode="auto">
            <a:xfrm>
              <a:off x="6099175" y="2552715"/>
              <a:ext cx="773113" cy="352427"/>
            </a:xfrm>
            <a:custGeom>
              <a:avLst/>
              <a:gdLst>
                <a:gd name="T0" fmla="*/ 154 w 371"/>
                <a:gd name="T1" fmla="*/ 146 h 169"/>
                <a:gd name="T2" fmla="*/ 0 w 371"/>
                <a:gd name="T3" fmla="*/ 0 h 169"/>
                <a:gd name="T4" fmla="*/ 371 w 371"/>
                <a:gd name="T5" fmla="*/ 0 h 169"/>
                <a:gd name="T6" fmla="*/ 218 w 371"/>
                <a:gd name="T7" fmla="*/ 145 h 169"/>
                <a:gd name="T8" fmla="*/ 154 w 371"/>
                <a:gd name="T9" fmla="*/ 146 h 169"/>
              </a:gdLst>
              <a:ahLst/>
              <a:cxnLst>
                <a:cxn ang="0">
                  <a:pos x="T0" y="T1"/>
                </a:cxn>
                <a:cxn ang="0">
                  <a:pos x="T2" y="T3"/>
                </a:cxn>
                <a:cxn ang="0">
                  <a:pos x="T4" y="T5"/>
                </a:cxn>
                <a:cxn ang="0">
                  <a:pos x="T6" y="T7"/>
                </a:cxn>
                <a:cxn ang="0">
                  <a:pos x="T8" y="T9"/>
                </a:cxn>
              </a:cxnLst>
              <a:rect l="0" t="0" r="r" b="b"/>
              <a:pathLst>
                <a:path w="371" h="169">
                  <a:moveTo>
                    <a:pt x="154" y="146"/>
                  </a:moveTo>
                  <a:cubicBezTo>
                    <a:pt x="112" y="108"/>
                    <a:pt x="0" y="0"/>
                    <a:pt x="0" y="0"/>
                  </a:cubicBezTo>
                  <a:cubicBezTo>
                    <a:pt x="371" y="0"/>
                    <a:pt x="371" y="0"/>
                    <a:pt x="371" y="0"/>
                  </a:cubicBezTo>
                  <a:cubicBezTo>
                    <a:pt x="371" y="0"/>
                    <a:pt x="239" y="123"/>
                    <a:pt x="218" y="145"/>
                  </a:cubicBezTo>
                  <a:cubicBezTo>
                    <a:pt x="199" y="163"/>
                    <a:pt x="181" y="169"/>
                    <a:pt x="154" y="14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Freeform 369">
              <a:extLst>
                <a:ext uri="{FF2B5EF4-FFF2-40B4-BE49-F238E27FC236}">
                  <a16:creationId xmlns:a16="http://schemas.microsoft.com/office/drawing/2014/main" id="{7D80C002-5C11-9248-B229-565832CC037C}"/>
                </a:ext>
              </a:extLst>
            </p:cNvPr>
            <p:cNvSpPr>
              <a:spLocks/>
            </p:cNvSpPr>
            <p:nvPr/>
          </p:nvSpPr>
          <p:spPr bwMode="auto">
            <a:xfrm>
              <a:off x="6180138" y="4351364"/>
              <a:ext cx="330200" cy="268289"/>
            </a:xfrm>
            <a:custGeom>
              <a:avLst/>
              <a:gdLst>
                <a:gd name="T0" fmla="*/ 79 w 158"/>
                <a:gd name="T1" fmla="*/ 0 h 129"/>
                <a:gd name="T2" fmla="*/ 158 w 158"/>
                <a:gd name="T3" fmla="*/ 61 h 129"/>
                <a:gd name="T4" fmla="*/ 146 w 158"/>
                <a:gd name="T5" fmla="*/ 94 h 129"/>
                <a:gd name="T6" fmla="*/ 155 w 158"/>
                <a:gd name="T7" fmla="*/ 129 h 129"/>
                <a:gd name="T8" fmla="*/ 119 w 158"/>
                <a:gd name="T9" fmla="*/ 114 h 129"/>
                <a:gd name="T10" fmla="*/ 79 w 158"/>
                <a:gd name="T11" fmla="*/ 123 h 129"/>
                <a:gd name="T12" fmla="*/ 0 w 158"/>
                <a:gd name="T13" fmla="*/ 61 h 129"/>
                <a:gd name="T14" fmla="*/ 79 w 158"/>
                <a:gd name="T15" fmla="*/ 0 h 1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 h="129">
                  <a:moveTo>
                    <a:pt x="79" y="0"/>
                  </a:moveTo>
                  <a:cubicBezTo>
                    <a:pt x="123" y="0"/>
                    <a:pt x="158" y="27"/>
                    <a:pt x="158" y="61"/>
                  </a:cubicBezTo>
                  <a:cubicBezTo>
                    <a:pt x="158" y="73"/>
                    <a:pt x="154" y="85"/>
                    <a:pt x="146" y="94"/>
                  </a:cubicBezTo>
                  <a:cubicBezTo>
                    <a:pt x="155" y="129"/>
                    <a:pt x="155" y="129"/>
                    <a:pt x="155" y="129"/>
                  </a:cubicBezTo>
                  <a:cubicBezTo>
                    <a:pt x="119" y="114"/>
                    <a:pt x="119" y="114"/>
                    <a:pt x="119" y="114"/>
                  </a:cubicBezTo>
                  <a:cubicBezTo>
                    <a:pt x="108" y="120"/>
                    <a:pt x="94" y="123"/>
                    <a:pt x="79" y="123"/>
                  </a:cubicBezTo>
                  <a:cubicBezTo>
                    <a:pt x="36" y="123"/>
                    <a:pt x="0" y="95"/>
                    <a:pt x="0" y="61"/>
                  </a:cubicBezTo>
                  <a:cubicBezTo>
                    <a:pt x="0" y="27"/>
                    <a:pt x="36" y="0"/>
                    <a:pt x="79"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9" name="Freeform 370">
              <a:extLst>
                <a:ext uri="{FF2B5EF4-FFF2-40B4-BE49-F238E27FC236}">
                  <a16:creationId xmlns:a16="http://schemas.microsoft.com/office/drawing/2014/main" id="{73CA1365-639B-A449-BFE3-B7946507F95E}"/>
                </a:ext>
              </a:extLst>
            </p:cNvPr>
            <p:cNvSpPr>
              <a:spLocks noEditPoints="1"/>
            </p:cNvSpPr>
            <p:nvPr/>
          </p:nvSpPr>
          <p:spPr bwMode="auto">
            <a:xfrm>
              <a:off x="10528300" y="1209682"/>
              <a:ext cx="354013" cy="439740"/>
            </a:xfrm>
            <a:custGeom>
              <a:avLst/>
              <a:gdLst>
                <a:gd name="T0" fmla="*/ 85 w 170"/>
                <a:gd name="T1" fmla="*/ 0 h 211"/>
                <a:gd name="T2" fmla="*/ 0 w 170"/>
                <a:gd name="T3" fmla="*/ 85 h 211"/>
                <a:gd name="T4" fmla="*/ 85 w 170"/>
                <a:gd name="T5" fmla="*/ 211 h 211"/>
                <a:gd name="T6" fmla="*/ 170 w 170"/>
                <a:gd name="T7" fmla="*/ 85 h 211"/>
                <a:gd name="T8" fmla="*/ 85 w 170"/>
                <a:gd name="T9" fmla="*/ 0 h 211"/>
                <a:gd name="T10" fmla="*/ 85 w 170"/>
                <a:gd name="T11" fmla="*/ 117 h 211"/>
                <a:gd name="T12" fmla="*/ 52 w 170"/>
                <a:gd name="T13" fmla="*/ 84 h 211"/>
                <a:gd name="T14" fmla="*/ 85 w 170"/>
                <a:gd name="T15" fmla="*/ 51 h 211"/>
                <a:gd name="T16" fmla="*/ 118 w 170"/>
                <a:gd name="T17" fmla="*/ 84 h 211"/>
                <a:gd name="T18" fmla="*/ 85 w 170"/>
                <a:gd name="T19" fmla="*/ 117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0" h="211">
                  <a:moveTo>
                    <a:pt x="85" y="0"/>
                  </a:moveTo>
                  <a:cubicBezTo>
                    <a:pt x="38" y="0"/>
                    <a:pt x="0" y="38"/>
                    <a:pt x="0" y="85"/>
                  </a:cubicBezTo>
                  <a:cubicBezTo>
                    <a:pt x="0" y="132"/>
                    <a:pt x="85" y="211"/>
                    <a:pt x="85" y="211"/>
                  </a:cubicBezTo>
                  <a:cubicBezTo>
                    <a:pt x="85" y="211"/>
                    <a:pt x="170" y="132"/>
                    <a:pt x="170" y="85"/>
                  </a:cubicBezTo>
                  <a:cubicBezTo>
                    <a:pt x="170" y="38"/>
                    <a:pt x="132" y="0"/>
                    <a:pt x="85" y="0"/>
                  </a:cubicBezTo>
                  <a:close/>
                  <a:moveTo>
                    <a:pt x="85" y="117"/>
                  </a:moveTo>
                  <a:cubicBezTo>
                    <a:pt x="67" y="117"/>
                    <a:pt x="52" y="103"/>
                    <a:pt x="52" y="84"/>
                  </a:cubicBezTo>
                  <a:cubicBezTo>
                    <a:pt x="52" y="66"/>
                    <a:pt x="67" y="51"/>
                    <a:pt x="85" y="51"/>
                  </a:cubicBezTo>
                  <a:cubicBezTo>
                    <a:pt x="103" y="51"/>
                    <a:pt x="118" y="66"/>
                    <a:pt x="118" y="84"/>
                  </a:cubicBezTo>
                  <a:cubicBezTo>
                    <a:pt x="118" y="103"/>
                    <a:pt x="103" y="117"/>
                    <a:pt x="85" y="117"/>
                  </a:cubicBez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0" name="Freeform 371">
              <a:extLst>
                <a:ext uri="{FF2B5EF4-FFF2-40B4-BE49-F238E27FC236}">
                  <a16:creationId xmlns:a16="http://schemas.microsoft.com/office/drawing/2014/main" id="{28E5080C-DD26-354A-A7EC-7AFD85C26773}"/>
                </a:ext>
              </a:extLst>
            </p:cNvPr>
            <p:cNvSpPr>
              <a:spLocks noEditPoints="1"/>
            </p:cNvSpPr>
            <p:nvPr/>
          </p:nvSpPr>
          <p:spPr bwMode="auto">
            <a:xfrm>
              <a:off x="10623550" y="1303345"/>
              <a:ext cx="161925" cy="161926"/>
            </a:xfrm>
            <a:custGeom>
              <a:avLst/>
              <a:gdLst>
                <a:gd name="T0" fmla="*/ 39 w 78"/>
                <a:gd name="T1" fmla="*/ 78 h 78"/>
                <a:gd name="T2" fmla="*/ 0 w 78"/>
                <a:gd name="T3" fmla="*/ 39 h 78"/>
                <a:gd name="T4" fmla="*/ 39 w 78"/>
                <a:gd name="T5" fmla="*/ 0 h 78"/>
                <a:gd name="T6" fmla="*/ 78 w 78"/>
                <a:gd name="T7" fmla="*/ 39 h 78"/>
                <a:gd name="T8" fmla="*/ 39 w 78"/>
                <a:gd name="T9" fmla="*/ 78 h 78"/>
                <a:gd name="T10" fmla="*/ 39 w 78"/>
                <a:gd name="T11" fmla="*/ 12 h 78"/>
                <a:gd name="T12" fmla="*/ 11 w 78"/>
                <a:gd name="T13" fmla="*/ 39 h 78"/>
                <a:gd name="T14" fmla="*/ 39 w 78"/>
                <a:gd name="T15" fmla="*/ 67 h 78"/>
                <a:gd name="T16" fmla="*/ 66 w 78"/>
                <a:gd name="T17" fmla="*/ 39 h 78"/>
                <a:gd name="T18" fmla="*/ 39 w 78"/>
                <a:gd name="T19" fmla="*/ 1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8">
                  <a:moveTo>
                    <a:pt x="39" y="78"/>
                  </a:moveTo>
                  <a:cubicBezTo>
                    <a:pt x="17" y="78"/>
                    <a:pt x="0" y="61"/>
                    <a:pt x="0" y="39"/>
                  </a:cubicBezTo>
                  <a:cubicBezTo>
                    <a:pt x="0" y="18"/>
                    <a:pt x="17" y="0"/>
                    <a:pt x="39" y="0"/>
                  </a:cubicBezTo>
                  <a:cubicBezTo>
                    <a:pt x="60" y="0"/>
                    <a:pt x="78" y="18"/>
                    <a:pt x="78" y="39"/>
                  </a:cubicBezTo>
                  <a:cubicBezTo>
                    <a:pt x="78" y="61"/>
                    <a:pt x="60" y="78"/>
                    <a:pt x="39" y="78"/>
                  </a:cubicBezTo>
                  <a:close/>
                  <a:moveTo>
                    <a:pt x="39" y="12"/>
                  </a:moveTo>
                  <a:cubicBezTo>
                    <a:pt x="24" y="12"/>
                    <a:pt x="11" y="24"/>
                    <a:pt x="11" y="39"/>
                  </a:cubicBezTo>
                  <a:cubicBezTo>
                    <a:pt x="11" y="54"/>
                    <a:pt x="24" y="67"/>
                    <a:pt x="39" y="67"/>
                  </a:cubicBezTo>
                  <a:cubicBezTo>
                    <a:pt x="54" y="67"/>
                    <a:pt x="66" y="54"/>
                    <a:pt x="66" y="39"/>
                  </a:cubicBezTo>
                  <a:cubicBezTo>
                    <a:pt x="66" y="24"/>
                    <a:pt x="54" y="12"/>
                    <a:pt x="39" y="12"/>
                  </a:cubicBezTo>
                  <a:close/>
                </a:path>
              </a:pathLst>
            </a:custGeom>
            <a:solidFill>
              <a:srgbClr val="C1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1" name="Freeform 372">
              <a:extLst>
                <a:ext uri="{FF2B5EF4-FFF2-40B4-BE49-F238E27FC236}">
                  <a16:creationId xmlns:a16="http://schemas.microsoft.com/office/drawing/2014/main" id="{06F3343A-00EB-4E43-8A2F-C43502B965CD}"/>
                </a:ext>
              </a:extLst>
            </p:cNvPr>
            <p:cNvSpPr>
              <a:spLocks/>
            </p:cNvSpPr>
            <p:nvPr/>
          </p:nvSpPr>
          <p:spPr bwMode="auto">
            <a:xfrm>
              <a:off x="11415713" y="3781448"/>
              <a:ext cx="136525" cy="193676"/>
            </a:xfrm>
            <a:custGeom>
              <a:avLst/>
              <a:gdLst>
                <a:gd name="T0" fmla="*/ 1 w 66"/>
                <a:gd name="T1" fmla="*/ 0 h 93"/>
                <a:gd name="T2" fmla="*/ 0 w 66"/>
                <a:gd name="T3" fmla="*/ 0 h 93"/>
                <a:gd name="T4" fmla="*/ 1 w 66"/>
                <a:gd name="T5" fmla="*/ 0 h 93"/>
                <a:gd name="T6" fmla="*/ 0 w 66"/>
                <a:gd name="T7" fmla="*/ 0 h 93"/>
                <a:gd name="T8" fmla="*/ 0 w 66"/>
                <a:gd name="T9" fmla="*/ 93 h 93"/>
                <a:gd name="T10" fmla="*/ 66 w 66"/>
                <a:gd name="T11" fmla="*/ 65 h 93"/>
                <a:gd name="T12" fmla="*/ 1 w 66"/>
                <a:gd name="T13" fmla="*/ 0 h 93"/>
              </a:gdLst>
              <a:ahLst/>
              <a:cxnLst>
                <a:cxn ang="0">
                  <a:pos x="T0" y="T1"/>
                </a:cxn>
                <a:cxn ang="0">
                  <a:pos x="T2" y="T3"/>
                </a:cxn>
                <a:cxn ang="0">
                  <a:pos x="T4" y="T5"/>
                </a:cxn>
                <a:cxn ang="0">
                  <a:pos x="T6" y="T7"/>
                </a:cxn>
                <a:cxn ang="0">
                  <a:pos x="T8" y="T9"/>
                </a:cxn>
                <a:cxn ang="0">
                  <a:pos x="T10" y="T11"/>
                </a:cxn>
                <a:cxn ang="0">
                  <a:pos x="T12" y="T13"/>
                </a:cxn>
              </a:cxnLst>
              <a:rect l="0" t="0" r="r" b="b"/>
              <a:pathLst>
                <a:path w="66" h="93">
                  <a:moveTo>
                    <a:pt x="1" y="0"/>
                  </a:moveTo>
                  <a:cubicBezTo>
                    <a:pt x="0" y="0"/>
                    <a:pt x="0" y="0"/>
                    <a:pt x="0" y="0"/>
                  </a:cubicBezTo>
                  <a:cubicBezTo>
                    <a:pt x="1" y="0"/>
                    <a:pt x="1" y="0"/>
                    <a:pt x="1" y="0"/>
                  </a:cubicBezTo>
                  <a:cubicBezTo>
                    <a:pt x="0" y="0"/>
                    <a:pt x="0" y="0"/>
                    <a:pt x="0" y="0"/>
                  </a:cubicBezTo>
                  <a:cubicBezTo>
                    <a:pt x="0" y="93"/>
                    <a:pt x="0" y="93"/>
                    <a:pt x="0" y="93"/>
                  </a:cubicBezTo>
                  <a:cubicBezTo>
                    <a:pt x="26" y="93"/>
                    <a:pt x="49" y="82"/>
                    <a:pt x="66" y="65"/>
                  </a:cubicBezTo>
                  <a:lnTo>
                    <a:pt x="1" y="0"/>
                  </a:lnTo>
                  <a:close/>
                </a:path>
              </a:pathLst>
            </a:custGeom>
            <a:solidFill>
              <a:srgbClr val="F6AE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 name="Freeform 373">
              <a:extLst>
                <a:ext uri="{FF2B5EF4-FFF2-40B4-BE49-F238E27FC236}">
                  <a16:creationId xmlns:a16="http://schemas.microsoft.com/office/drawing/2014/main" id="{7528F646-927E-1944-9F77-1A6E6DD32782}"/>
                </a:ext>
              </a:extLst>
            </p:cNvPr>
            <p:cNvSpPr>
              <a:spLocks/>
            </p:cNvSpPr>
            <p:nvPr/>
          </p:nvSpPr>
          <p:spPr bwMode="auto">
            <a:xfrm>
              <a:off x="11218863" y="3781448"/>
              <a:ext cx="196850" cy="193676"/>
            </a:xfrm>
            <a:custGeom>
              <a:avLst/>
              <a:gdLst>
                <a:gd name="T0" fmla="*/ 0 w 94"/>
                <a:gd name="T1" fmla="*/ 0 h 93"/>
                <a:gd name="T2" fmla="*/ 93 w 94"/>
                <a:gd name="T3" fmla="*/ 93 h 93"/>
                <a:gd name="T4" fmla="*/ 94 w 94"/>
                <a:gd name="T5" fmla="*/ 93 h 93"/>
                <a:gd name="T6" fmla="*/ 94 w 94"/>
                <a:gd name="T7" fmla="*/ 0 h 93"/>
                <a:gd name="T8" fmla="*/ 0 w 94"/>
                <a:gd name="T9" fmla="*/ 0 h 93"/>
              </a:gdLst>
              <a:ahLst/>
              <a:cxnLst>
                <a:cxn ang="0">
                  <a:pos x="T0" y="T1"/>
                </a:cxn>
                <a:cxn ang="0">
                  <a:pos x="T2" y="T3"/>
                </a:cxn>
                <a:cxn ang="0">
                  <a:pos x="T4" y="T5"/>
                </a:cxn>
                <a:cxn ang="0">
                  <a:pos x="T6" y="T7"/>
                </a:cxn>
                <a:cxn ang="0">
                  <a:pos x="T8" y="T9"/>
                </a:cxn>
              </a:cxnLst>
              <a:rect l="0" t="0" r="r" b="b"/>
              <a:pathLst>
                <a:path w="94" h="93">
                  <a:moveTo>
                    <a:pt x="0" y="0"/>
                  </a:moveTo>
                  <a:cubicBezTo>
                    <a:pt x="0" y="52"/>
                    <a:pt x="42" y="93"/>
                    <a:pt x="93" y="93"/>
                  </a:cubicBezTo>
                  <a:cubicBezTo>
                    <a:pt x="94" y="93"/>
                    <a:pt x="94" y="93"/>
                    <a:pt x="94" y="93"/>
                  </a:cubicBezTo>
                  <a:cubicBezTo>
                    <a:pt x="94" y="0"/>
                    <a:pt x="94" y="0"/>
                    <a:pt x="94" y="0"/>
                  </a:cubicBezTo>
                  <a:cubicBezTo>
                    <a:pt x="0" y="0"/>
                    <a:pt x="0" y="0"/>
                    <a:pt x="0" y="0"/>
                  </a:cubicBez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 name="Freeform 374">
              <a:extLst>
                <a:ext uri="{FF2B5EF4-FFF2-40B4-BE49-F238E27FC236}">
                  <a16:creationId xmlns:a16="http://schemas.microsoft.com/office/drawing/2014/main" id="{F61BD306-2984-5846-BD3A-853848A00A2A}"/>
                </a:ext>
              </a:extLst>
            </p:cNvPr>
            <p:cNvSpPr>
              <a:spLocks/>
            </p:cNvSpPr>
            <p:nvPr/>
          </p:nvSpPr>
          <p:spPr bwMode="auto">
            <a:xfrm>
              <a:off x="11329988" y="3587772"/>
              <a:ext cx="85725" cy="192089"/>
            </a:xfrm>
            <a:custGeom>
              <a:avLst/>
              <a:gdLst>
                <a:gd name="T0" fmla="*/ 41 w 41"/>
                <a:gd name="T1" fmla="*/ 0 h 92"/>
                <a:gd name="T2" fmla="*/ 40 w 41"/>
                <a:gd name="T3" fmla="*/ 0 h 92"/>
                <a:gd name="T4" fmla="*/ 0 w 41"/>
                <a:gd name="T5" fmla="*/ 9 h 92"/>
                <a:gd name="T6" fmla="*/ 41 w 41"/>
                <a:gd name="T7" fmla="*/ 92 h 92"/>
                <a:gd name="T8" fmla="*/ 41 w 41"/>
                <a:gd name="T9" fmla="*/ 0 h 92"/>
              </a:gdLst>
              <a:ahLst/>
              <a:cxnLst>
                <a:cxn ang="0">
                  <a:pos x="T0" y="T1"/>
                </a:cxn>
                <a:cxn ang="0">
                  <a:pos x="T2" y="T3"/>
                </a:cxn>
                <a:cxn ang="0">
                  <a:pos x="T4" y="T5"/>
                </a:cxn>
                <a:cxn ang="0">
                  <a:pos x="T6" y="T7"/>
                </a:cxn>
                <a:cxn ang="0">
                  <a:pos x="T8" y="T9"/>
                </a:cxn>
              </a:cxnLst>
              <a:rect l="0" t="0" r="r" b="b"/>
              <a:pathLst>
                <a:path w="41" h="92">
                  <a:moveTo>
                    <a:pt x="41" y="0"/>
                  </a:moveTo>
                  <a:cubicBezTo>
                    <a:pt x="40" y="0"/>
                    <a:pt x="40" y="0"/>
                    <a:pt x="40" y="0"/>
                  </a:cubicBezTo>
                  <a:cubicBezTo>
                    <a:pt x="26" y="0"/>
                    <a:pt x="12" y="3"/>
                    <a:pt x="0" y="9"/>
                  </a:cubicBezTo>
                  <a:cubicBezTo>
                    <a:pt x="41" y="92"/>
                    <a:pt x="41" y="92"/>
                    <a:pt x="41" y="92"/>
                  </a:cubicBezTo>
                  <a:lnTo>
                    <a:pt x="41"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 name="Freeform 375">
              <a:extLst>
                <a:ext uri="{FF2B5EF4-FFF2-40B4-BE49-F238E27FC236}">
                  <a16:creationId xmlns:a16="http://schemas.microsoft.com/office/drawing/2014/main" id="{44CE6118-74CD-0D4E-BC44-E61CA4CE7057}"/>
                </a:ext>
              </a:extLst>
            </p:cNvPr>
            <p:cNvSpPr>
              <a:spLocks/>
            </p:cNvSpPr>
            <p:nvPr/>
          </p:nvSpPr>
          <p:spPr bwMode="auto">
            <a:xfrm>
              <a:off x="11218863" y="3606822"/>
              <a:ext cx="196850" cy="174626"/>
            </a:xfrm>
            <a:custGeom>
              <a:avLst/>
              <a:gdLst>
                <a:gd name="T0" fmla="*/ 53 w 94"/>
                <a:gd name="T1" fmla="*/ 0 h 84"/>
                <a:gd name="T2" fmla="*/ 28 w 94"/>
                <a:gd name="T3" fmla="*/ 18 h 84"/>
                <a:gd name="T4" fmla="*/ 0 w 94"/>
                <a:gd name="T5" fmla="*/ 84 h 84"/>
                <a:gd name="T6" fmla="*/ 94 w 94"/>
                <a:gd name="T7" fmla="*/ 84 h 84"/>
                <a:gd name="T8" fmla="*/ 94 w 94"/>
                <a:gd name="T9" fmla="*/ 83 h 84"/>
                <a:gd name="T10" fmla="*/ 53 w 94"/>
                <a:gd name="T11" fmla="*/ 0 h 84"/>
              </a:gdLst>
              <a:ahLst/>
              <a:cxnLst>
                <a:cxn ang="0">
                  <a:pos x="T0" y="T1"/>
                </a:cxn>
                <a:cxn ang="0">
                  <a:pos x="T2" y="T3"/>
                </a:cxn>
                <a:cxn ang="0">
                  <a:pos x="T4" y="T5"/>
                </a:cxn>
                <a:cxn ang="0">
                  <a:pos x="T6" y="T7"/>
                </a:cxn>
                <a:cxn ang="0">
                  <a:pos x="T8" y="T9"/>
                </a:cxn>
                <a:cxn ang="0">
                  <a:pos x="T10" y="T11"/>
                </a:cxn>
              </a:cxnLst>
              <a:rect l="0" t="0" r="r" b="b"/>
              <a:pathLst>
                <a:path w="94" h="84">
                  <a:moveTo>
                    <a:pt x="53" y="0"/>
                  </a:moveTo>
                  <a:cubicBezTo>
                    <a:pt x="44" y="5"/>
                    <a:pt x="35" y="11"/>
                    <a:pt x="28" y="18"/>
                  </a:cubicBezTo>
                  <a:cubicBezTo>
                    <a:pt x="11" y="35"/>
                    <a:pt x="0" y="58"/>
                    <a:pt x="0" y="84"/>
                  </a:cubicBezTo>
                  <a:cubicBezTo>
                    <a:pt x="94" y="84"/>
                    <a:pt x="94" y="84"/>
                    <a:pt x="94" y="84"/>
                  </a:cubicBezTo>
                  <a:cubicBezTo>
                    <a:pt x="94" y="83"/>
                    <a:pt x="94" y="83"/>
                    <a:pt x="94" y="83"/>
                  </a:cubicBezTo>
                  <a:lnTo>
                    <a:pt x="53" y="0"/>
                  </a:ln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 name="Freeform 376">
              <a:extLst>
                <a:ext uri="{FF2B5EF4-FFF2-40B4-BE49-F238E27FC236}">
                  <a16:creationId xmlns:a16="http://schemas.microsoft.com/office/drawing/2014/main" id="{1F8F16D9-6E37-2D4B-93E1-3D7DA24FEC0D}"/>
                </a:ext>
              </a:extLst>
            </p:cNvPr>
            <p:cNvSpPr>
              <a:spLocks/>
            </p:cNvSpPr>
            <p:nvPr/>
          </p:nvSpPr>
          <p:spPr bwMode="auto">
            <a:xfrm>
              <a:off x="11415713" y="3587772"/>
              <a:ext cx="193675" cy="330202"/>
            </a:xfrm>
            <a:custGeom>
              <a:avLst/>
              <a:gdLst>
                <a:gd name="T0" fmla="*/ 93 w 93"/>
                <a:gd name="T1" fmla="*/ 93 h 158"/>
                <a:gd name="T2" fmla="*/ 0 w 93"/>
                <a:gd name="T3" fmla="*/ 0 h 158"/>
                <a:gd name="T4" fmla="*/ 0 w 93"/>
                <a:gd name="T5" fmla="*/ 93 h 158"/>
                <a:gd name="T6" fmla="*/ 1 w 93"/>
                <a:gd name="T7" fmla="*/ 93 h 158"/>
                <a:gd name="T8" fmla="*/ 66 w 93"/>
                <a:gd name="T9" fmla="*/ 158 h 158"/>
                <a:gd name="T10" fmla="*/ 93 w 93"/>
                <a:gd name="T11" fmla="*/ 93 h 158"/>
              </a:gdLst>
              <a:ahLst/>
              <a:cxnLst>
                <a:cxn ang="0">
                  <a:pos x="T0" y="T1"/>
                </a:cxn>
                <a:cxn ang="0">
                  <a:pos x="T2" y="T3"/>
                </a:cxn>
                <a:cxn ang="0">
                  <a:pos x="T4" y="T5"/>
                </a:cxn>
                <a:cxn ang="0">
                  <a:pos x="T6" y="T7"/>
                </a:cxn>
                <a:cxn ang="0">
                  <a:pos x="T8" y="T9"/>
                </a:cxn>
                <a:cxn ang="0">
                  <a:pos x="T10" y="T11"/>
                </a:cxn>
              </a:cxnLst>
              <a:rect l="0" t="0" r="r" b="b"/>
              <a:pathLst>
                <a:path w="93" h="158">
                  <a:moveTo>
                    <a:pt x="93" y="93"/>
                  </a:moveTo>
                  <a:cubicBezTo>
                    <a:pt x="92" y="42"/>
                    <a:pt x="51" y="0"/>
                    <a:pt x="0" y="0"/>
                  </a:cubicBezTo>
                  <a:cubicBezTo>
                    <a:pt x="0" y="93"/>
                    <a:pt x="0" y="93"/>
                    <a:pt x="0" y="93"/>
                  </a:cubicBezTo>
                  <a:cubicBezTo>
                    <a:pt x="1" y="93"/>
                    <a:pt x="1" y="93"/>
                    <a:pt x="1" y="93"/>
                  </a:cubicBezTo>
                  <a:cubicBezTo>
                    <a:pt x="66" y="158"/>
                    <a:pt x="66" y="158"/>
                    <a:pt x="66" y="158"/>
                  </a:cubicBezTo>
                  <a:cubicBezTo>
                    <a:pt x="83" y="141"/>
                    <a:pt x="93" y="118"/>
                    <a:pt x="93" y="93"/>
                  </a:cubicBezTo>
                  <a:close/>
                </a:path>
              </a:pathLst>
            </a:custGeom>
            <a:solidFill>
              <a:srgbClr val="C1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 name="Freeform 377">
              <a:extLst>
                <a:ext uri="{FF2B5EF4-FFF2-40B4-BE49-F238E27FC236}">
                  <a16:creationId xmlns:a16="http://schemas.microsoft.com/office/drawing/2014/main" id="{E8D27C43-91F1-EB41-9500-9334B2F07CBF}"/>
                </a:ext>
              </a:extLst>
            </p:cNvPr>
            <p:cNvSpPr>
              <a:spLocks/>
            </p:cNvSpPr>
            <p:nvPr/>
          </p:nvSpPr>
          <p:spPr bwMode="auto">
            <a:xfrm>
              <a:off x="10971213" y="4816504"/>
              <a:ext cx="385763" cy="355602"/>
            </a:xfrm>
            <a:custGeom>
              <a:avLst/>
              <a:gdLst>
                <a:gd name="T0" fmla="*/ 185 w 185"/>
                <a:gd name="T1" fmla="*/ 85 h 170"/>
                <a:gd name="T2" fmla="*/ 93 w 185"/>
                <a:gd name="T3" fmla="*/ 170 h 170"/>
                <a:gd name="T4" fmla="*/ 0 w 185"/>
                <a:gd name="T5" fmla="*/ 170 h 170"/>
                <a:gd name="T6" fmla="*/ 0 w 185"/>
                <a:gd name="T7" fmla="*/ 85 h 170"/>
                <a:gd name="T8" fmla="*/ 93 w 185"/>
                <a:gd name="T9" fmla="*/ 0 h 170"/>
                <a:gd name="T10" fmla="*/ 185 w 185"/>
                <a:gd name="T11" fmla="*/ 85 h 170"/>
              </a:gdLst>
              <a:ahLst/>
              <a:cxnLst>
                <a:cxn ang="0">
                  <a:pos x="T0" y="T1"/>
                </a:cxn>
                <a:cxn ang="0">
                  <a:pos x="T2" y="T3"/>
                </a:cxn>
                <a:cxn ang="0">
                  <a:pos x="T4" y="T5"/>
                </a:cxn>
                <a:cxn ang="0">
                  <a:pos x="T6" y="T7"/>
                </a:cxn>
                <a:cxn ang="0">
                  <a:pos x="T8" y="T9"/>
                </a:cxn>
                <a:cxn ang="0">
                  <a:pos x="T10" y="T11"/>
                </a:cxn>
              </a:cxnLst>
              <a:rect l="0" t="0" r="r" b="b"/>
              <a:pathLst>
                <a:path w="185" h="170">
                  <a:moveTo>
                    <a:pt x="185" y="85"/>
                  </a:moveTo>
                  <a:cubicBezTo>
                    <a:pt x="185" y="132"/>
                    <a:pt x="144" y="170"/>
                    <a:pt x="93" y="170"/>
                  </a:cubicBezTo>
                  <a:cubicBezTo>
                    <a:pt x="66" y="170"/>
                    <a:pt x="0" y="170"/>
                    <a:pt x="0" y="170"/>
                  </a:cubicBezTo>
                  <a:cubicBezTo>
                    <a:pt x="0" y="170"/>
                    <a:pt x="0" y="107"/>
                    <a:pt x="0" y="85"/>
                  </a:cubicBezTo>
                  <a:cubicBezTo>
                    <a:pt x="0" y="38"/>
                    <a:pt x="42" y="0"/>
                    <a:pt x="93" y="0"/>
                  </a:cubicBezTo>
                  <a:cubicBezTo>
                    <a:pt x="144" y="0"/>
                    <a:pt x="185" y="38"/>
                    <a:pt x="185" y="85"/>
                  </a:cubicBez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 name="Freeform 378">
              <a:extLst>
                <a:ext uri="{FF2B5EF4-FFF2-40B4-BE49-F238E27FC236}">
                  <a16:creationId xmlns:a16="http://schemas.microsoft.com/office/drawing/2014/main" id="{FB29D9A0-C70D-7D43-9929-23FA6F6C2A94}"/>
                </a:ext>
              </a:extLst>
            </p:cNvPr>
            <p:cNvSpPr>
              <a:spLocks/>
            </p:cNvSpPr>
            <p:nvPr/>
          </p:nvSpPr>
          <p:spPr bwMode="auto">
            <a:xfrm>
              <a:off x="11056938" y="4929218"/>
              <a:ext cx="215900" cy="36513"/>
            </a:xfrm>
            <a:custGeom>
              <a:avLst/>
              <a:gdLst>
                <a:gd name="T0" fmla="*/ 104 w 104"/>
                <a:gd name="T1" fmla="*/ 8 h 17"/>
                <a:gd name="T2" fmla="*/ 95 w 104"/>
                <a:gd name="T3" fmla="*/ 17 h 17"/>
                <a:gd name="T4" fmla="*/ 8 w 104"/>
                <a:gd name="T5" fmla="*/ 17 h 17"/>
                <a:gd name="T6" fmla="*/ 0 w 104"/>
                <a:gd name="T7" fmla="*/ 8 h 17"/>
                <a:gd name="T8" fmla="*/ 8 w 104"/>
                <a:gd name="T9" fmla="*/ 0 h 17"/>
                <a:gd name="T10" fmla="*/ 95 w 104"/>
                <a:gd name="T11" fmla="*/ 0 h 17"/>
                <a:gd name="T12" fmla="*/ 104 w 10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4" h="17">
                  <a:moveTo>
                    <a:pt x="104" y="8"/>
                  </a:moveTo>
                  <a:cubicBezTo>
                    <a:pt x="104" y="13"/>
                    <a:pt x="100" y="17"/>
                    <a:pt x="95" y="17"/>
                  </a:cubicBezTo>
                  <a:cubicBezTo>
                    <a:pt x="8" y="17"/>
                    <a:pt x="8" y="17"/>
                    <a:pt x="8" y="17"/>
                  </a:cubicBezTo>
                  <a:cubicBezTo>
                    <a:pt x="3" y="17"/>
                    <a:pt x="0" y="13"/>
                    <a:pt x="0" y="8"/>
                  </a:cubicBezTo>
                  <a:cubicBezTo>
                    <a:pt x="0" y="4"/>
                    <a:pt x="3" y="0"/>
                    <a:pt x="8" y="0"/>
                  </a:cubicBezTo>
                  <a:cubicBezTo>
                    <a:pt x="95" y="0"/>
                    <a:pt x="95" y="0"/>
                    <a:pt x="95" y="0"/>
                  </a:cubicBezTo>
                  <a:cubicBezTo>
                    <a:pt x="100" y="0"/>
                    <a:pt x="104" y="4"/>
                    <a:pt x="10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 name="Freeform 379">
              <a:extLst>
                <a:ext uri="{FF2B5EF4-FFF2-40B4-BE49-F238E27FC236}">
                  <a16:creationId xmlns:a16="http://schemas.microsoft.com/office/drawing/2014/main" id="{B5A30081-6375-4945-B0E1-03A107478AD8}"/>
                </a:ext>
              </a:extLst>
            </p:cNvPr>
            <p:cNvSpPr>
              <a:spLocks/>
            </p:cNvSpPr>
            <p:nvPr/>
          </p:nvSpPr>
          <p:spPr bwMode="auto">
            <a:xfrm>
              <a:off x="11056938" y="4989543"/>
              <a:ext cx="215900" cy="36513"/>
            </a:xfrm>
            <a:custGeom>
              <a:avLst/>
              <a:gdLst>
                <a:gd name="T0" fmla="*/ 104 w 104"/>
                <a:gd name="T1" fmla="*/ 8 h 17"/>
                <a:gd name="T2" fmla="*/ 95 w 104"/>
                <a:gd name="T3" fmla="*/ 17 h 17"/>
                <a:gd name="T4" fmla="*/ 8 w 104"/>
                <a:gd name="T5" fmla="*/ 17 h 17"/>
                <a:gd name="T6" fmla="*/ 0 w 104"/>
                <a:gd name="T7" fmla="*/ 8 h 17"/>
                <a:gd name="T8" fmla="*/ 8 w 104"/>
                <a:gd name="T9" fmla="*/ 0 h 17"/>
                <a:gd name="T10" fmla="*/ 95 w 104"/>
                <a:gd name="T11" fmla="*/ 0 h 17"/>
                <a:gd name="T12" fmla="*/ 104 w 104"/>
                <a:gd name="T13" fmla="*/ 8 h 17"/>
              </a:gdLst>
              <a:ahLst/>
              <a:cxnLst>
                <a:cxn ang="0">
                  <a:pos x="T0" y="T1"/>
                </a:cxn>
                <a:cxn ang="0">
                  <a:pos x="T2" y="T3"/>
                </a:cxn>
                <a:cxn ang="0">
                  <a:pos x="T4" y="T5"/>
                </a:cxn>
                <a:cxn ang="0">
                  <a:pos x="T6" y="T7"/>
                </a:cxn>
                <a:cxn ang="0">
                  <a:pos x="T8" y="T9"/>
                </a:cxn>
                <a:cxn ang="0">
                  <a:pos x="T10" y="T11"/>
                </a:cxn>
                <a:cxn ang="0">
                  <a:pos x="T12" y="T13"/>
                </a:cxn>
              </a:cxnLst>
              <a:rect l="0" t="0" r="r" b="b"/>
              <a:pathLst>
                <a:path w="104" h="17">
                  <a:moveTo>
                    <a:pt x="104" y="8"/>
                  </a:moveTo>
                  <a:cubicBezTo>
                    <a:pt x="104" y="13"/>
                    <a:pt x="100" y="17"/>
                    <a:pt x="95" y="17"/>
                  </a:cubicBezTo>
                  <a:cubicBezTo>
                    <a:pt x="8" y="17"/>
                    <a:pt x="8" y="17"/>
                    <a:pt x="8" y="17"/>
                  </a:cubicBezTo>
                  <a:cubicBezTo>
                    <a:pt x="3" y="17"/>
                    <a:pt x="0" y="13"/>
                    <a:pt x="0" y="8"/>
                  </a:cubicBezTo>
                  <a:cubicBezTo>
                    <a:pt x="0" y="4"/>
                    <a:pt x="3" y="0"/>
                    <a:pt x="8" y="0"/>
                  </a:cubicBezTo>
                  <a:cubicBezTo>
                    <a:pt x="95" y="0"/>
                    <a:pt x="95" y="0"/>
                    <a:pt x="95" y="0"/>
                  </a:cubicBezTo>
                  <a:cubicBezTo>
                    <a:pt x="100" y="0"/>
                    <a:pt x="104" y="4"/>
                    <a:pt x="10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 name="Freeform 380">
              <a:extLst>
                <a:ext uri="{FF2B5EF4-FFF2-40B4-BE49-F238E27FC236}">
                  <a16:creationId xmlns:a16="http://schemas.microsoft.com/office/drawing/2014/main" id="{68B15E28-E6BB-6843-B120-E5E46184D146}"/>
                </a:ext>
              </a:extLst>
            </p:cNvPr>
            <p:cNvSpPr>
              <a:spLocks/>
            </p:cNvSpPr>
            <p:nvPr/>
          </p:nvSpPr>
          <p:spPr bwMode="auto">
            <a:xfrm>
              <a:off x="11056938" y="5049868"/>
              <a:ext cx="215900" cy="33338"/>
            </a:xfrm>
            <a:custGeom>
              <a:avLst/>
              <a:gdLst>
                <a:gd name="T0" fmla="*/ 104 w 104"/>
                <a:gd name="T1" fmla="*/ 8 h 16"/>
                <a:gd name="T2" fmla="*/ 95 w 104"/>
                <a:gd name="T3" fmla="*/ 16 h 16"/>
                <a:gd name="T4" fmla="*/ 8 w 104"/>
                <a:gd name="T5" fmla="*/ 16 h 16"/>
                <a:gd name="T6" fmla="*/ 0 w 104"/>
                <a:gd name="T7" fmla="*/ 8 h 16"/>
                <a:gd name="T8" fmla="*/ 8 w 104"/>
                <a:gd name="T9" fmla="*/ 0 h 16"/>
                <a:gd name="T10" fmla="*/ 95 w 104"/>
                <a:gd name="T11" fmla="*/ 0 h 16"/>
                <a:gd name="T12" fmla="*/ 104 w 104"/>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04" h="16">
                  <a:moveTo>
                    <a:pt x="104" y="8"/>
                  </a:moveTo>
                  <a:cubicBezTo>
                    <a:pt x="104" y="13"/>
                    <a:pt x="100" y="16"/>
                    <a:pt x="95" y="16"/>
                  </a:cubicBezTo>
                  <a:cubicBezTo>
                    <a:pt x="8" y="16"/>
                    <a:pt x="8" y="16"/>
                    <a:pt x="8" y="16"/>
                  </a:cubicBezTo>
                  <a:cubicBezTo>
                    <a:pt x="3" y="16"/>
                    <a:pt x="0" y="13"/>
                    <a:pt x="0" y="8"/>
                  </a:cubicBezTo>
                  <a:cubicBezTo>
                    <a:pt x="0" y="3"/>
                    <a:pt x="3" y="0"/>
                    <a:pt x="8" y="0"/>
                  </a:cubicBezTo>
                  <a:cubicBezTo>
                    <a:pt x="95" y="0"/>
                    <a:pt x="95" y="0"/>
                    <a:pt x="95" y="0"/>
                  </a:cubicBezTo>
                  <a:cubicBezTo>
                    <a:pt x="100" y="0"/>
                    <a:pt x="104" y="3"/>
                    <a:pt x="104"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0" name="Freeform 381">
              <a:extLst>
                <a:ext uri="{FF2B5EF4-FFF2-40B4-BE49-F238E27FC236}">
                  <a16:creationId xmlns:a16="http://schemas.microsoft.com/office/drawing/2014/main" id="{B59689AD-AD81-1340-8EFD-3369571D1CE8}"/>
                </a:ext>
              </a:extLst>
            </p:cNvPr>
            <p:cNvSpPr>
              <a:spLocks/>
            </p:cNvSpPr>
            <p:nvPr/>
          </p:nvSpPr>
          <p:spPr bwMode="auto">
            <a:xfrm>
              <a:off x="8366125" y="1592272"/>
              <a:ext cx="376238" cy="506416"/>
            </a:xfrm>
            <a:custGeom>
              <a:avLst/>
              <a:gdLst>
                <a:gd name="T0" fmla="*/ 181 w 181"/>
                <a:gd name="T1" fmla="*/ 228 h 243"/>
                <a:gd name="T2" fmla="*/ 166 w 181"/>
                <a:gd name="T3" fmla="*/ 243 h 243"/>
                <a:gd name="T4" fmla="*/ 15 w 181"/>
                <a:gd name="T5" fmla="*/ 243 h 243"/>
                <a:gd name="T6" fmla="*/ 0 w 181"/>
                <a:gd name="T7" fmla="*/ 228 h 243"/>
                <a:gd name="T8" fmla="*/ 0 w 181"/>
                <a:gd name="T9" fmla="*/ 15 h 243"/>
                <a:gd name="T10" fmla="*/ 15 w 181"/>
                <a:gd name="T11" fmla="*/ 0 h 243"/>
                <a:gd name="T12" fmla="*/ 166 w 181"/>
                <a:gd name="T13" fmla="*/ 0 h 243"/>
                <a:gd name="T14" fmla="*/ 181 w 181"/>
                <a:gd name="T15" fmla="*/ 15 h 243"/>
                <a:gd name="T16" fmla="*/ 181 w 181"/>
                <a:gd name="T17" fmla="*/ 228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243">
                  <a:moveTo>
                    <a:pt x="181" y="228"/>
                  </a:moveTo>
                  <a:cubicBezTo>
                    <a:pt x="181" y="236"/>
                    <a:pt x="174" y="243"/>
                    <a:pt x="166" y="243"/>
                  </a:cubicBezTo>
                  <a:cubicBezTo>
                    <a:pt x="15" y="243"/>
                    <a:pt x="15" y="243"/>
                    <a:pt x="15" y="243"/>
                  </a:cubicBezTo>
                  <a:cubicBezTo>
                    <a:pt x="7" y="243"/>
                    <a:pt x="0" y="236"/>
                    <a:pt x="0" y="228"/>
                  </a:cubicBezTo>
                  <a:cubicBezTo>
                    <a:pt x="0" y="15"/>
                    <a:pt x="0" y="15"/>
                    <a:pt x="0" y="15"/>
                  </a:cubicBezTo>
                  <a:cubicBezTo>
                    <a:pt x="0" y="6"/>
                    <a:pt x="7" y="0"/>
                    <a:pt x="15" y="0"/>
                  </a:cubicBezTo>
                  <a:cubicBezTo>
                    <a:pt x="166" y="0"/>
                    <a:pt x="166" y="0"/>
                    <a:pt x="166" y="0"/>
                  </a:cubicBezTo>
                  <a:cubicBezTo>
                    <a:pt x="174" y="0"/>
                    <a:pt x="181" y="6"/>
                    <a:pt x="181" y="15"/>
                  </a:cubicBezTo>
                  <a:lnTo>
                    <a:pt x="181" y="228"/>
                  </a:ln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1" name="Freeform 382">
              <a:extLst>
                <a:ext uri="{FF2B5EF4-FFF2-40B4-BE49-F238E27FC236}">
                  <a16:creationId xmlns:a16="http://schemas.microsoft.com/office/drawing/2014/main" id="{FFA9954D-9CE3-3E4C-B6F9-ED0A008D3FAF}"/>
                </a:ext>
              </a:extLst>
            </p:cNvPr>
            <p:cNvSpPr>
              <a:spLocks/>
            </p:cNvSpPr>
            <p:nvPr/>
          </p:nvSpPr>
          <p:spPr bwMode="auto">
            <a:xfrm>
              <a:off x="8401050" y="1841511"/>
              <a:ext cx="65088" cy="63500"/>
            </a:xfrm>
            <a:custGeom>
              <a:avLst/>
              <a:gdLst>
                <a:gd name="T0" fmla="*/ 31 w 31"/>
                <a:gd name="T1" fmla="*/ 27 h 31"/>
                <a:gd name="T2" fmla="*/ 27 w 31"/>
                <a:gd name="T3" fmla="*/ 31 h 31"/>
                <a:gd name="T4" fmla="*/ 5 w 31"/>
                <a:gd name="T5" fmla="*/ 31 h 31"/>
                <a:gd name="T6" fmla="*/ 0 w 31"/>
                <a:gd name="T7" fmla="*/ 27 h 31"/>
                <a:gd name="T8" fmla="*/ 0 w 31"/>
                <a:gd name="T9" fmla="*/ 4 h 31"/>
                <a:gd name="T10" fmla="*/ 5 w 31"/>
                <a:gd name="T11" fmla="*/ 0 h 31"/>
                <a:gd name="T12" fmla="*/ 27 w 31"/>
                <a:gd name="T13" fmla="*/ 0 h 31"/>
                <a:gd name="T14" fmla="*/ 31 w 31"/>
                <a:gd name="T15" fmla="*/ 4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5" y="31"/>
                    <a:pt x="5" y="31"/>
                    <a:pt x="5" y="31"/>
                  </a:cubicBezTo>
                  <a:cubicBezTo>
                    <a:pt x="2" y="31"/>
                    <a:pt x="0" y="29"/>
                    <a:pt x="0" y="27"/>
                  </a:cubicBezTo>
                  <a:cubicBezTo>
                    <a:pt x="0" y="4"/>
                    <a:pt x="0" y="4"/>
                    <a:pt x="0" y="4"/>
                  </a:cubicBezTo>
                  <a:cubicBezTo>
                    <a:pt x="0" y="2"/>
                    <a:pt x="2" y="0"/>
                    <a:pt x="5" y="0"/>
                  </a:cubicBezTo>
                  <a:cubicBezTo>
                    <a:pt x="27" y="0"/>
                    <a:pt x="27" y="0"/>
                    <a:pt x="27" y="0"/>
                  </a:cubicBezTo>
                  <a:cubicBezTo>
                    <a:pt x="29" y="0"/>
                    <a:pt x="31" y="2"/>
                    <a:pt x="31" y="4"/>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 name="Freeform 383">
              <a:extLst>
                <a:ext uri="{FF2B5EF4-FFF2-40B4-BE49-F238E27FC236}">
                  <a16:creationId xmlns:a16="http://schemas.microsoft.com/office/drawing/2014/main" id="{ACB25EFE-7A40-E04B-8FAB-1D089CF50B10}"/>
                </a:ext>
              </a:extLst>
            </p:cNvPr>
            <p:cNvSpPr>
              <a:spLocks/>
            </p:cNvSpPr>
            <p:nvPr/>
          </p:nvSpPr>
          <p:spPr bwMode="auto">
            <a:xfrm>
              <a:off x="8394700" y="1652597"/>
              <a:ext cx="320675" cy="69850"/>
            </a:xfrm>
            <a:custGeom>
              <a:avLst/>
              <a:gdLst>
                <a:gd name="T0" fmla="*/ 154 w 154"/>
                <a:gd name="T1" fmla="*/ 29 h 33"/>
                <a:gd name="T2" fmla="*/ 149 w 154"/>
                <a:gd name="T3" fmla="*/ 33 h 33"/>
                <a:gd name="T4" fmla="*/ 4 w 154"/>
                <a:gd name="T5" fmla="*/ 33 h 33"/>
                <a:gd name="T6" fmla="*/ 0 w 154"/>
                <a:gd name="T7" fmla="*/ 29 h 33"/>
                <a:gd name="T8" fmla="*/ 0 w 154"/>
                <a:gd name="T9" fmla="*/ 5 h 33"/>
                <a:gd name="T10" fmla="*/ 4 w 154"/>
                <a:gd name="T11" fmla="*/ 0 h 33"/>
                <a:gd name="T12" fmla="*/ 149 w 154"/>
                <a:gd name="T13" fmla="*/ 0 h 33"/>
                <a:gd name="T14" fmla="*/ 154 w 154"/>
                <a:gd name="T15" fmla="*/ 5 h 33"/>
                <a:gd name="T16" fmla="*/ 154 w 154"/>
                <a:gd name="T17" fmla="*/ 29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54" y="29"/>
                  </a:moveTo>
                  <a:cubicBezTo>
                    <a:pt x="154" y="31"/>
                    <a:pt x="152" y="33"/>
                    <a:pt x="149" y="33"/>
                  </a:cubicBezTo>
                  <a:cubicBezTo>
                    <a:pt x="4" y="33"/>
                    <a:pt x="4" y="33"/>
                    <a:pt x="4" y="33"/>
                  </a:cubicBezTo>
                  <a:cubicBezTo>
                    <a:pt x="2" y="33"/>
                    <a:pt x="0" y="31"/>
                    <a:pt x="0" y="29"/>
                  </a:cubicBezTo>
                  <a:cubicBezTo>
                    <a:pt x="0" y="5"/>
                    <a:pt x="0" y="5"/>
                    <a:pt x="0" y="5"/>
                  </a:cubicBezTo>
                  <a:cubicBezTo>
                    <a:pt x="0" y="3"/>
                    <a:pt x="2" y="0"/>
                    <a:pt x="4" y="0"/>
                  </a:cubicBezTo>
                  <a:cubicBezTo>
                    <a:pt x="149" y="0"/>
                    <a:pt x="149" y="0"/>
                    <a:pt x="149" y="0"/>
                  </a:cubicBezTo>
                  <a:cubicBezTo>
                    <a:pt x="152" y="0"/>
                    <a:pt x="154" y="3"/>
                    <a:pt x="154" y="5"/>
                  </a:cubicBezTo>
                  <a:lnTo>
                    <a:pt x="154"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3" name="Freeform 384">
              <a:extLst>
                <a:ext uri="{FF2B5EF4-FFF2-40B4-BE49-F238E27FC236}">
                  <a16:creationId xmlns:a16="http://schemas.microsoft.com/office/drawing/2014/main" id="{9AE34B98-61E3-9340-9122-8CB6A5F51AA7}"/>
                </a:ext>
              </a:extLst>
            </p:cNvPr>
            <p:cNvSpPr>
              <a:spLocks/>
            </p:cNvSpPr>
            <p:nvPr/>
          </p:nvSpPr>
          <p:spPr bwMode="auto">
            <a:xfrm>
              <a:off x="8482013" y="1841511"/>
              <a:ext cx="65088" cy="63500"/>
            </a:xfrm>
            <a:custGeom>
              <a:avLst/>
              <a:gdLst>
                <a:gd name="T0" fmla="*/ 31 w 31"/>
                <a:gd name="T1" fmla="*/ 27 h 31"/>
                <a:gd name="T2" fmla="*/ 26 w 31"/>
                <a:gd name="T3" fmla="*/ 31 h 31"/>
                <a:gd name="T4" fmla="*/ 4 w 31"/>
                <a:gd name="T5" fmla="*/ 31 h 31"/>
                <a:gd name="T6" fmla="*/ 0 w 31"/>
                <a:gd name="T7" fmla="*/ 27 h 31"/>
                <a:gd name="T8" fmla="*/ 0 w 31"/>
                <a:gd name="T9" fmla="*/ 4 h 31"/>
                <a:gd name="T10" fmla="*/ 4 w 31"/>
                <a:gd name="T11" fmla="*/ 0 h 31"/>
                <a:gd name="T12" fmla="*/ 26 w 31"/>
                <a:gd name="T13" fmla="*/ 0 h 31"/>
                <a:gd name="T14" fmla="*/ 31 w 31"/>
                <a:gd name="T15" fmla="*/ 4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6" y="31"/>
                  </a:cubicBezTo>
                  <a:cubicBezTo>
                    <a:pt x="4" y="31"/>
                    <a:pt x="4" y="31"/>
                    <a:pt x="4" y="31"/>
                  </a:cubicBezTo>
                  <a:cubicBezTo>
                    <a:pt x="2" y="31"/>
                    <a:pt x="0" y="29"/>
                    <a:pt x="0" y="27"/>
                  </a:cubicBezTo>
                  <a:cubicBezTo>
                    <a:pt x="0" y="4"/>
                    <a:pt x="0" y="4"/>
                    <a:pt x="0" y="4"/>
                  </a:cubicBezTo>
                  <a:cubicBezTo>
                    <a:pt x="0" y="2"/>
                    <a:pt x="2" y="0"/>
                    <a:pt x="4" y="0"/>
                  </a:cubicBezTo>
                  <a:cubicBezTo>
                    <a:pt x="26" y="0"/>
                    <a:pt x="26" y="0"/>
                    <a:pt x="26" y="0"/>
                  </a:cubicBezTo>
                  <a:cubicBezTo>
                    <a:pt x="29" y="0"/>
                    <a:pt x="31" y="2"/>
                    <a:pt x="31" y="4"/>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 name="Freeform 385">
              <a:extLst>
                <a:ext uri="{FF2B5EF4-FFF2-40B4-BE49-F238E27FC236}">
                  <a16:creationId xmlns:a16="http://schemas.microsoft.com/office/drawing/2014/main" id="{64863043-AF1D-9444-9620-6BADEE15F85A}"/>
                </a:ext>
              </a:extLst>
            </p:cNvPr>
            <p:cNvSpPr>
              <a:spLocks/>
            </p:cNvSpPr>
            <p:nvPr/>
          </p:nvSpPr>
          <p:spPr bwMode="auto">
            <a:xfrm>
              <a:off x="8561388" y="1841511"/>
              <a:ext cx="65088" cy="63500"/>
            </a:xfrm>
            <a:custGeom>
              <a:avLst/>
              <a:gdLst>
                <a:gd name="T0" fmla="*/ 31 w 31"/>
                <a:gd name="T1" fmla="*/ 27 h 31"/>
                <a:gd name="T2" fmla="*/ 27 w 31"/>
                <a:gd name="T3" fmla="*/ 31 h 31"/>
                <a:gd name="T4" fmla="*/ 4 w 31"/>
                <a:gd name="T5" fmla="*/ 31 h 31"/>
                <a:gd name="T6" fmla="*/ 0 w 31"/>
                <a:gd name="T7" fmla="*/ 27 h 31"/>
                <a:gd name="T8" fmla="*/ 0 w 31"/>
                <a:gd name="T9" fmla="*/ 4 h 31"/>
                <a:gd name="T10" fmla="*/ 4 w 31"/>
                <a:gd name="T11" fmla="*/ 0 h 31"/>
                <a:gd name="T12" fmla="*/ 27 w 31"/>
                <a:gd name="T13" fmla="*/ 0 h 31"/>
                <a:gd name="T14" fmla="*/ 31 w 31"/>
                <a:gd name="T15" fmla="*/ 4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4" y="31"/>
                    <a:pt x="4" y="31"/>
                    <a:pt x="4" y="31"/>
                  </a:cubicBezTo>
                  <a:cubicBezTo>
                    <a:pt x="2" y="31"/>
                    <a:pt x="0" y="29"/>
                    <a:pt x="0" y="27"/>
                  </a:cubicBezTo>
                  <a:cubicBezTo>
                    <a:pt x="0" y="4"/>
                    <a:pt x="0" y="4"/>
                    <a:pt x="0" y="4"/>
                  </a:cubicBezTo>
                  <a:cubicBezTo>
                    <a:pt x="0" y="2"/>
                    <a:pt x="2" y="0"/>
                    <a:pt x="4" y="0"/>
                  </a:cubicBezTo>
                  <a:cubicBezTo>
                    <a:pt x="27" y="0"/>
                    <a:pt x="27" y="0"/>
                    <a:pt x="27" y="0"/>
                  </a:cubicBezTo>
                  <a:cubicBezTo>
                    <a:pt x="29" y="0"/>
                    <a:pt x="31" y="2"/>
                    <a:pt x="31" y="4"/>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5" name="Freeform 386">
              <a:extLst>
                <a:ext uri="{FF2B5EF4-FFF2-40B4-BE49-F238E27FC236}">
                  <a16:creationId xmlns:a16="http://schemas.microsoft.com/office/drawing/2014/main" id="{3FFCCEFF-95CC-444A-AE32-9AD91CE989AC}"/>
                </a:ext>
              </a:extLst>
            </p:cNvPr>
            <p:cNvSpPr>
              <a:spLocks/>
            </p:cNvSpPr>
            <p:nvPr/>
          </p:nvSpPr>
          <p:spPr bwMode="auto">
            <a:xfrm>
              <a:off x="8640763" y="1841511"/>
              <a:ext cx="65088" cy="63500"/>
            </a:xfrm>
            <a:custGeom>
              <a:avLst/>
              <a:gdLst>
                <a:gd name="T0" fmla="*/ 31 w 31"/>
                <a:gd name="T1" fmla="*/ 27 h 31"/>
                <a:gd name="T2" fmla="*/ 27 w 31"/>
                <a:gd name="T3" fmla="*/ 31 h 31"/>
                <a:gd name="T4" fmla="*/ 5 w 31"/>
                <a:gd name="T5" fmla="*/ 31 h 31"/>
                <a:gd name="T6" fmla="*/ 0 w 31"/>
                <a:gd name="T7" fmla="*/ 27 h 31"/>
                <a:gd name="T8" fmla="*/ 0 w 31"/>
                <a:gd name="T9" fmla="*/ 4 h 31"/>
                <a:gd name="T10" fmla="*/ 5 w 31"/>
                <a:gd name="T11" fmla="*/ 0 h 31"/>
                <a:gd name="T12" fmla="*/ 27 w 31"/>
                <a:gd name="T13" fmla="*/ 0 h 31"/>
                <a:gd name="T14" fmla="*/ 31 w 31"/>
                <a:gd name="T15" fmla="*/ 4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5" y="31"/>
                    <a:pt x="5" y="31"/>
                    <a:pt x="5" y="31"/>
                  </a:cubicBezTo>
                  <a:cubicBezTo>
                    <a:pt x="2" y="31"/>
                    <a:pt x="0" y="29"/>
                    <a:pt x="0" y="27"/>
                  </a:cubicBezTo>
                  <a:cubicBezTo>
                    <a:pt x="0" y="4"/>
                    <a:pt x="0" y="4"/>
                    <a:pt x="0" y="4"/>
                  </a:cubicBezTo>
                  <a:cubicBezTo>
                    <a:pt x="0" y="2"/>
                    <a:pt x="2" y="0"/>
                    <a:pt x="5" y="0"/>
                  </a:cubicBezTo>
                  <a:cubicBezTo>
                    <a:pt x="27" y="0"/>
                    <a:pt x="27" y="0"/>
                    <a:pt x="27" y="0"/>
                  </a:cubicBezTo>
                  <a:cubicBezTo>
                    <a:pt x="29" y="0"/>
                    <a:pt x="31" y="2"/>
                    <a:pt x="31" y="4"/>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 name="Freeform 387">
              <a:extLst>
                <a:ext uri="{FF2B5EF4-FFF2-40B4-BE49-F238E27FC236}">
                  <a16:creationId xmlns:a16="http://schemas.microsoft.com/office/drawing/2014/main" id="{15E0FA01-C809-5F4D-A3F7-CC76049B0621}"/>
                </a:ext>
              </a:extLst>
            </p:cNvPr>
            <p:cNvSpPr>
              <a:spLocks/>
            </p:cNvSpPr>
            <p:nvPr/>
          </p:nvSpPr>
          <p:spPr bwMode="auto">
            <a:xfrm>
              <a:off x="8401050" y="1765310"/>
              <a:ext cx="65088" cy="65088"/>
            </a:xfrm>
            <a:custGeom>
              <a:avLst/>
              <a:gdLst>
                <a:gd name="T0" fmla="*/ 31 w 31"/>
                <a:gd name="T1" fmla="*/ 27 h 31"/>
                <a:gd name="T2" fmla="*/ 27 w 31"/>
                <a:gd name="T3" fmla="*/ 31 h 31"/>
                <a:gd name="T4" fmla="*/ 5 w 31"/>
                <a:gd name="T5" fmla="*/ 31 h 31"/>
                <a:gd name="T6" fmla="*/ 0 w 31"/>
                <a:gd name="T7" fmla="*/ 27 h 31"/>
                <a:gd name="T8" fmla="*/ 0 w 31"/>
                <a:gd name="T9" fmla="*/ 5 h 31"/>
                <a:gd name="T10" fmla="*/ 5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5" y="31"/>
                    <a:pt x="5" y="31"/>
                    <a:pt x="5" y="31"/>
                  </a:cubicBezTo>
                  <a:cubicBezTo>
                    <a:pt x="2" y="31"/>
                    <a:pt x="0" y="29"/>
                    <a:pt x="0" y="27"/>
                  </a:cubicBezTo>
                  <a:cubicBezTo>
                    <a:pt x="0" y="5"/>
                    <a:pt x="0" y="5"/>
                    <a:pt x="0" y="5"/>
                  </a:cubicBezTo>
                  <a:cubicBezTo>
                    <a:pt x="0" y="2"/>
                    <a:pt x="2" y="0"/>
                    <a:pt x="5"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 name="Freeform 388">
              <a:extLst>
                <a:ext uri="{FF2B5EF4-FFF2-40B4-BE49-F238E27FC236}">
                  <a16:creationId xmlns:a16="http://schemas.microsoft.com/office/drawing/2014/main" id="{3F6F64AA-04EF-4C4D-8751-130302DAAB97}"/>
                </a:ext>
              </a:extLst>
            </p:cNvPr>
            <p:cNvSpPr>
              <a:spLocks/>
            </p:cNvSpPr>
            <p:nvPr/>
          </p:nvSpPr>
          <p:spPr bwMode="auto">
            <a:xfrm>
              <a:off x="8482013" y="1765310"/>
              <a:ext cx="65088" cy="65088"/>
            </a:xfrm>
            <a:custGeom>
              <a:avLst/>
              <a:gdLst>
                <a:gd name="T0" fmla="*/ 31 w 31"/>
                <a:gd name="T1" fmla="*/ 27 h 31"/>
                <a:gd name="T2" fmla="*/ 26 w 31"/>
                <a:gd name="T3" fmla="*/ 31 h 31"/>
                <a:gd name="T4" fmla="*/ 4 w 31"/>
                <a:gd name="T5" fmla="*/ 31 h 31"/>
                <a:gd name="T6" fmla="*/ 0 w 31"/>
                <a:gd name="T7" fmla="*/ 27 h 31"/>
                <a:gd name="T8" fmla="*/ 0 w 31"/>
                <a:gd name="T9" fmla="*/ 5 h 31"/>
                <a:gd name="T10" fmla="*/ 4 w 31"/>
                <a:gd name="T11" fmla="*/ 0 h 31"/>
                <a:gd name="T12" fmla="*/ 26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6" y="31"/>
                  </a:cubicBezTo>
                  <a:cubicBezTo>
                    <a:pt x="4" y="31"/>
                    <a:pt x="4" y="31"/>
                    <a:pt x="4" y="31"/>
                  </a:cubicBezTo>
                  <a:cubicBezTo>
                    <a:pt x="2" y="31"/>
                    <a:pt x="0" y="29"/>
                    <a:pt x="0" y="27"/>
                  </a:cubicBezTo>
                  <a:cubicBezTo>
                    <a:pt x="0" y="5"/>
                    <a:pt x="0" y="5"/>
                    <a:pt x="0" y="5"/>
                  </a:cubicBezTo>
                  <a:cubicBezTo>
                    <a:pt x="0" y="2"/>
                    <a:pt x="2" y="0"/>
                    <a:pt x="4" y="0"/>
                  </a:cubicBezTo>
                  <a:cubicBezTo>
                    <a:pt x="26" y="0"/>
                    <a:pt x="26" y="0"/>
                    <a:pt x="26"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 name="Freeform 389">
              <a:extLst>
                <a:ext uri="{FF2B5EF4-FFF2-40B4-BE49-F238E27FC236}">
                  <a16:creationId xmlns:a16="http://schemas.microsoft.com/office/drawing/2014/main" id="{ED5432A1-97B2-F04C-B614-B441DC06A0A1}"/>
                </a:ext>
              </a:extLst>
            </p:cNvPr>
            <p:cNvSpPr>
              <a:spLocks/>
            </p:cNvSpPr>
            <p:nvPr/>
          </p:nvSpPr>
          <p:spPr bwMode="auto">
            <a:xfrm>
              <a:off x="8561388" y="1765310"/>
              <a:ext cx="65088" cy="65088"/>
            </a:xfrm>
            <a:custGeom>
              <a:avLst/>
              <a:gdLst>
                <a:gd name="T0" fmla="*/ 31 w 31"/>
                <a:gd name="T1" fmla="*/ 27 h 31"/>
                <a:gd name="T2" fmla="*/ 27 w 31"/>
                <a:gd name="T3" fmla="*/ 31 h 31"/>
                <a:gd name="T4" fmla="*/ 4 w 31"/>
                <a:gd name="T5" fmla="*/ 31 h 31"/>
                <a:gd name="T6" fmla="*/ 0 w 31"/>
                <a:gd name="T7" fmla="*/ 27 h 31"/>
                <a:gd name="T8" fmla="*/ 0 w 31"/>
                <a:gd name="T9" fmla="*/ 5 h 31"/>
                <a:gd name="T10" fmla="*/ 4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4" y="31"/>
                    <a:pt x="4" y="31"/>
                    <a:pt x="4" y="31"/>
                  </a:cubicBezTo>
                  <a:cubicBezTo>
                    <a:pt x="2" y="31"/>
                    <a:pt x="0" y="29"/>
                    <a:pt x="0" y="27"/>
                  </a:cubicBezTo>
                  <a:cubicBezTo>
                    <a:pt x="0" y="5"/>
                    <a:pt x="0" y="5"/>
                    <a:pt x="0" y="5"/>
                  </a:cubicBezTo>
                  <a:cubicBezTo>
                    <a:pt x="0" y="2"/>
                    <a:pt x="2" y="0"/>
                    <a:pt x="4"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 name="Freeform 390">
              <a:extLst>
                <a:ext uri="{FF2B5EF4-FFF2-40B4-BE49-F238E27FC236}">
                  <a16:creationId xmlns:a16="http://schemas.microsoft.com/office/drawing/2014/main" id="{77759E40-2C20-1343-9662-743E0895C532}"/>
                </a:ext>
              </a:extLst>
            </p:cNvPr>
            <p:cNvSpPr>
              <a:spLocks/>
            </p:cNvSpPr>
            <p:nvPr/>
          </p:nvSpPr>
          <p:spPr bwMode="auto">
            <a:xfrm>
              <a:off x="8640763" y="1765310"/>
              <a:ext cx="65088" cy="65088"/>
            </a:xfrm>
            <a:custGeom>
              <a:avLst/>
              <a:gdLst>
                <a:gd name="T0" fmla="*/ 31 w 31"/>
                <a:gd name="T1" fmla="*/ 27 h 31"/>
                <a:gd name="T2" fmla="*/ 27 w 31"/>
                <a:gd name="T3" fmla="*/ 31 h 31"/>
                <a:gd name="T4" fmla="*/ 5 w 31"/>
                <a:gd name="T5" fmla="*/ 31 h 31"/>
                <a:gd name="T6" fmla="*/ 0 w 31"/>
                <a:gd name="T7" fmla="*/ 27 h 31"/>
                <a:gd name="T8" fmla="*/ 0 w 31"/>
                <a:gd name="T9" fmla="*/ 5 h 31"/>
                <a:gd name="T10" fmla="*/ 5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5" y="31"/>
                    <a:pt x="5" y="31"/>
                    <a:pt x="5" y="31"/>
                  </a:cubicBezTo>
                  <a:cubicBezTo>
                    <a:pt x="2" y="31"/>
                    <a:pt x="0" y="29"/>
                    <a:pt x="0" y="27"/>
                  </a:cubicBezTo>
                  <a:cubicBezTo>
                    <a:pt x="0" y="5"/>
                    <a:pt x="0" y="5"/>
                    <a:pt x="0" y="5"/>
                  </a:cubicBezTo>
                  <a:cubicBezTo>
                    <a:pt x="0" y="2"/>
                    <a:pt x="2" y="0"/>
                    <a:pt x="5"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 name="Freeform 391">
              <a:extLst>
                <a:ext uri="{FF2B5EF4-FFF2-40B4-BE49-F238E27FC236}">
                  <a16:creationId xmlns:a16="http://schemas.microsoft.com/office/drawing/2014/main" id="{79EADBA7-24C2-8741-81A6-17FCB1B76AD3}"/>
                </a:ext>
              </a:extLst>
            </p:cNvPr>
            <p:cNvSpPr>
              <a:spLocks/>
            </p:cNvSpPr>
            <p:nvPr/>
          </p:nvSpPr>
          <p:spPr bwMode="auto">
            <a:xfrm>
              <a:off x="8401050" y="1916124"/>
              <a:ext cx="65088" cy="63500"/>
            </a:xfrm>
            <a:custGeom>
              <a:avLst/>
              <a:gdLst>
                <a:gd name="T0" fmla="*/ 31 w 31"/>
                <a:gd name="T1" fmla="*/ 27 h 31"/>
                <a:gd name="T2" fmla="*/ 27 w 31"/>
                <a:gd name="T3" fmla="*/ 31 h 31"/>
                <a:gd name="T4" fmla="*/ 5 w 31"/>
                <a:gd name="T5" fmla="*/ 31 h 31"/>
                <a:gd name="T6" fmla="*/ 0 w 31"/>
                <a:gd name="T7" fmla="*/ 27 h 31"/>
                <a:gd name="T8" fmla="*/ 0 w 31"/>
                <a:gd name="T9" fmla="*/ 5 h 31"/>
                <a:gd name="T10" fmla="*/ 5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5" y="31"/>
                    <a:pt x="5" y="31"/>
                    <a:pt x="5" y="31"/>
                  </a:cubicBezTo>
                  <a:cubicBezTo>
                    <a:pt x="2" y="31"/>
                    <a:pt x="0" y="29"/>
                    <a:pt x="0" y="27"/>
                  </a:cubicBezTo>
                  <a:cubicBezTo>
                    <a:pt x="0" y="5"/>
                    <a:pt x="0" y="5"/>
                    <a:pt x="0" y="5"/>
                  </a:cubicBezTo>
                  <a:cubicBezTo>
                    <a:pt x="0" y="2"/>
                    <a:pt x="2" y="0"/>
                    <a:pt x="5"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1" name="Freeform 392">
              <a:extLst>
                <a:ext uri="{FF2B5EF4-FFF2-40B4-BE49-F238E27FC236}">
                  <a16:creationId xmlns:a16="http://schemas.microsoft.com/office/drawing/2014/main" id="{744CC092-4EDF-7740-95AB-5F29A5E32B82}"/>
                </a:ext>
              </a:extLst>
            </p:cNvPr>
            <p:cNvSpPr>
              <a:spLocks/>
            </p:cNvSpPr>
            <p:nvPr/>
          </p:nvSpPr>
          <p:spPr bwMode="auto">
            <a:xfrm>
              <a:off x="8482013" y="1916124"/>
              <a:ext cx="65088" cy="63500"/>
            </a:xfrm>
            <a:custGeom>
              <a:avLst/>
              <a:gdLst>
                <a:gd name="T0" fmla="*/ 31 w 31"/>
                <a:gd name="T1" fmla="*/ 27 h 31"/>
                <a:gd name="T2" fmla="*/ 26 w 31"/>
                <a:gd name="T3" fmla="*/ 31 h 31"/>
                <a:gd name="T4" fmla="*/ 4 w 31"/>
                <a:gd name="T5" fmla="*/ 31 h 31"/>
                <a:gd name="T6" fmla="*/ 0 w 31"/>
                <a:gd name="T7" fmla="*/ 27 h 31"/>
                <a:gd name="T8" fmla="*/ 0 w 31"/>
                <a:gd name="T9" fmla="*/ 5 h 31"/>
                <a:gd name="T10" fmla="*/ 4 w 31"/>
                <a:gd name="T11" fmla="*/ 0 h 31"/>
                <a:gd name="T12" fmla="*/ 26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6" y="31"/>
                  </a:cubicBezTo>
                  <a:cubicBezTo>
                    <a:pt x="4" y="31"/>
                    <a:pt x="4" y="31"/>
                    <a:pt x="4" y="31"/>
                  </a:cubicBezTo>
                  <a:cubicBezTo>
                    <a:pt x="2" y="31"/>
                    <a:pt x="0" y="29"/>
                    <a:pt x="0" y="27"/>
                  </a:cubicBezTo>
                  <a:cubicBezTo>
                    <a:pt x="0" y="5"/>
                    <a:pt x="0" y="5"/>
                    <a:pt x="0" y="5"/>
                  </a:cubicBezTo>
                  <a:cubicBezTo>
                    <a:pt x="0" y="2"/>
                    <a:pt x="2" y="0"/>
                    <a:pt x="4" y="0"/>
                  </a:cubicBezTo>
                  <a:cubicBezTo>
                    <a:pt x="26" y="0"/>
                    <a:pt x="26" y="0"/>
                    <a:pt x="26"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2" name="Freeform 393">
              <a:extLst>
                <a:ext uri="{FF2B5EF4-FFF2-40B4-BE49-F238E27FC236}">
                  <a16:creationId xmlns:a16="http://schemas.microsoft.com/office/drawing/2014/main" id="{5D2E2B13-B451-DC47-A440-2F519A483444}"/>
                </a:ext>
              </a:extLst>
            </p:cNvPr>
            <p:cNvSpPr>
              <a:spLocks/>
            </p:cNvSpPr>
            <p:nvPr/>
          </p:nvSpPr>
          <p:spPr bwMode="auto">
            <a:xfrm>
              <a:off x="8561388" y="1916124"/>
              <a:ext cx="65088" cy="63500"/>
            </a:xfrm>
            <a:custGeom>
              <a:avLst/>
              <a:gdLst>
                <a:gd name="T0" fmla="*/ 31 w 31"/>
                <a:gd name="T1" fmla="*/ 27 h 31"/>
                <a:gd name="T2" fmla="*/ 27 w 31"/>
                <a:gd name="T3" fmla="*/ 31 h 31"/>
                <a:gd name="T4" fmla="*/ 4 w 31"/>
                <a:gd name="T5" fmla="*/ 31 h 31"/>
                <a:gd name="T6" fmla="*/ 0 w 31"/>
                <a:gd name="T7" fmla="*/ 27 h 31"/>
                <a:gd name="T8" fmla="*/ 0 w 31"/>
                <a:gd name="T9" fmla="*/ 5 h 31"/>
                <a:gd name="T10" fmla="*/ 4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4" y="31"/>
                    <a:pt x="4" y="31"/>
                    <a:pt x="4" y="31"/>
                  </a:cubicBezTo>
                  <a:cubicBezTo>
                    <a:pt x="2" y="31"/>
                    <a:pt x="0" y="29"/>
                    <a:pt x="0" y="27"/>
                  </a:cubicBezTo>
                  <a:cubicBezTo>
                    <a:pt x="0" y="5"/>
                    <a:pt x="0" y="5"/>
                    <a:pt x="0" y="5"/>
                  </a:cubicBezTo>
                  <a:cubicBezTo>
                    <a:pt x="0" y="2"/>
                    <a:pt x="2" y="0"/>
                    <a:pt x="4"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3" name="Freeform 394">
              <a:extLst>
                <a:ext uri="{FF2B5EF4-FFF2-40B4-BE49-F238E27FC236}">
                  <a16:creationId xmlns:a16="http://schemas.microsoft.com/office/drawing/2014/main" id="{B9A27562-19EE-1045-965F-9BDC5134EE91}"/>
                </a:ext>
              </a:extLst>
            </p:cNvPr>
            <p:cNvSpPr>
              <a:spLocks/>
            </p:cNvSpPr>
            <p:nvPr/>
          </p:nvSpPr>
          <p:spPr bwMode="auto">
            <a:xfrm>
              <a:off x="8401050" y="1990737"/>
              <a:ext cx="65088" cy="65088"/>
            </a:xfrm>
            <a:custGeom>
              <a:avLst/>
              <a:gdLst>
                <a:gd name="T0" fmla="*/ 31 w 31"/>
                <a:gd name="T1" fmla="*/ 27 h 31"/>
                <a:gd name="T2" fmla="*/ 27 w 31"/>
                <a:gd name="T3" fmla="*/ 31 h 31"/>
                <a:gd name="T4" fmla="*/ 5 w 31"/>
                <a:gd name="T5" fmla="*/ 31 h 31"/>
                <a:gd name="T6" fmla="*/ 0 w 31"/>
                <a:gd name="T7" fmla="*/ 27 h 31"/>
                <a:gd name="T8" fmla="*/ 0 w 31"/>
                <a:gd name="T9" fmla="*/ 5 h 31"/>
                <a:gd name="T10" fmla="*/ 5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5" y="31"/>
                    <a:pt x="5" y="31"/>
                    <a:pt x="5" y="31"/>
                  </a:cubicBezTo>
                  <a:cubicBezTo>
                    <a:pt x="2" y="31"/>
                    <a:pt x="0" y="29"/>
                    <a:pt x="0" y="27"/>
                  </a:cubicBezTo>
                  <a:cubicBezTo>
                    <a:pt x="0" y="5"/>
                    <a:pt x="0" y="5"/>
                    <a:pt x="0" y="5"/>
                  </a:cubicBezTo>
                  <a:cubicBezTo>
                    <a:pt x="0" y="2"/>
                    <a:pt x="2" y="0"/>
                    <a:pt x="5"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 name="Freeform 395">
              <a:extLst>
                <a:ext uri="{FF2B5EF4-FFF2-40B4-BE49-F238E27FC236}">
                  <a16:creationId xmlns:a16="http://schemas.microsoft.com/office/drawing/2014/main" id="{F80DB51D-6E79-D942-B3E6-C51F515B5158}"/>
                </a:ext>
              </a:extLst>
            </p:cNvPr>
            <p:cNvSpPr>
              <a:spLocks/>
            </p:cNvSpPr>
            <p:nvPr/>
          </p:nvSpPr>
          <p:spPr bwMode="auto">
            <a:xfrm>
              <a:off x="8482013" y="1990737"/>
              <a:ext cx="65088" cy="65088"/>
            </a:xfrm>
            <a:custGeom>
              <a:avLst/>
              <a:gdLst>
                <a:gd name="T0" fmla="*/ 31 w 31"/>
                <a:gd name="T1" fmla="*/ 27 h 31"/>
                <a:gd name="T2" fmla="*/ 26 w 31"/>
                <a:gd name="T3" fmla="*/ 31 h 31"/>
                <a:gd name="T4" fmla="*/ 4 w 31"/>
                <a:gd name="T5" fmla="*/ 31 h 31"/>
                <a:gd name="T6" fmla="*/ 0 w 31"/>
                <a:gd name="T7" fmla="*/ 27 h 31"/>
                <a:gd name="T8" fmla="*/ 0 w 31"/>
                <a:gd name="T9" fmla="*/ 5 h 31"/>
                <a:gd name="T10" fmla="*/ 4 w 31"/>
                <a:gd name="T11" fmla="*/ 0 h 31"/>
                <a:gd name="T12" fmla="*/ 26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6" y="31"/>
                  </a:cubicBezTo>
                  <a:cubicBezTo>
                    <a:pt x="4" y="31"/>
                    <a:pt x="4" y="31"/>
                    <a:pt x="4" y="31"/>
                  </a:cubicBezTo>
                  <a:cubicBezTo>
                    <a:pt x="2" y="31"/>
                    <a:pt x="0" y="29"/>
                    <a:pt x="0" y="27"/>
                  </a:cubicBezTo>
                  <a:cubicBezTo>
                    <a:pt x="0" y="5"/>
                    <a:pt x="0" y="5"/>
                    <a:pt x="0" y="5"/>
                  </a:cubicBezTo>
                  <a:cubicBezTo>
                    <a:pt x="0" y="2"/>
                    <a:pt x="2" y="0"/>
                    <a:pt x="4" y="0"/>
                  </a:cubicBezTo>
                  <a:cubicBezTo>
                    <a:pt x="26" y="0"/>
                    <a:pt x="26" y="0"/>
                    <a:pt x="26"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 name="Freeform 396">
              <a:extLst>
                <a:ext uri="{FF2B5EF4-FFF2-40B4-BE49-F238E27FC236}">
                  <a16:creationId xmlns:a16="http://schemas.microsoft.com/office/drawing/2014/main" id="{BE02DE8D-4349-BE4C-81E6-F78CC9DD547F}"/>
                </a:ext>
              </a:extLst>
            </p:cNvPr>
            <p:cNvSpPr>
              <a:spLocks/>
            </p:cNvSpPr>
            <p:nvPr/>
          </p:nvSpPr>
          <p:spPr bwMode="auto">
            <a:xfrm>
              <a:off x="8561388" y="1990737"/>
              <a:ext cx="65088" cy="65088"/>
            </a:xfrm>
            <a:custGeom>
              <a:avLst/>
              <a:gdLst>
                <a:gd name="T0" fmla="*/ 31 w 31"/>
                <a:gd name="T1" fmla="*/ 27 h 31"/>
                <a:gd name="T2" fmla="*/ 27 w 31"/>
                <a:gd name="T3" fmla="*/ 31 h 31"/>
                <a:gd name="T4" fmla="*/ 4 w 31"/>
                <a:gd name="T5" fmla="*/ 31 h 31"/>
                <a:gd name="T6" fmla="*/ 0 w 31"/>
                <a:gd name="T7" fmla="*/ 27 h 31"/>
                <a:gd name="T8" fmla="*/ 0 w 31"/>
                <a:gd name="T9" fmla="*/ 5 h 31"/>
                <a:gd name="T10" fmla="*/ 4 w 31"/>
                <a:gd name="T11" fmla="*/ 0 h 31"/>
                <a:gd name="T12" fmla="*/ 27 w 31"/>
                <a:gd name="T13" fmla="*/ 0 h 31"/>
                <a:gd name="T14" fmla="*/ 31 w 31"/>
                <a:gd name="T15" fmla="*/ 5 h 31"/>
                <a:gd name="T16" fmla="*/ 31 w 31"/>
                <a:gd name="T17"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31">
                  <a:moveTo>
                    <a:pt x="31" y="27"/>
                  </a:moveTo>
                  <a:cubicBezTo>
                    <a:pt x="31" y="29"/>
                    <a:pt x="29" y="31"/>
                    <a:pt x="27" y="31"/>
                  </a:cubicBezTo>
                  <a:cubicBezTo>
                    <a:pt x="4" y="31"/>
                    <a:pt x="4" y="31"/>
                    <a:pt x="4" y="31"/>
                  </a:cubicBezTo>
                  <a:cubicBezTo>
                    <a:pt x="2" y="31"/>
                    <a:pt x="0" y="29"/>
                    <a:pt x="0" y="27"/>
                  </a:cubicBezTo>
                  <a:cubicBezTo>
                    <a:pt x="0" y="5"/>
                    <a:pt x="0" y="5"/>
                    <a:pt x="0" y="5"/>
                  </a:cubicBezTo>
                  <a:cubicBezTo>
                    <a:pt x="0" y="2"/>
                    <a:pt x="2" y="0"/>
                    <a:pt x="4" y="0"/>
                  </a:cubicBezTo>
                  <a:cubicBezTo>
                    <a:pt x="27" y="0"/>
                    <a:pt x="27" y="0"/>
                    <a:pt x="27" y="0"/>
                  </a:cubicBezTo>
                  <a:cubicBezTo>
                    <a:pt x="29" y="0"/>
                    <a:pt x="31" y="2"/>
                    <a:pt x="31" y="5"/>
                  </a:cubicBezTo>
                  <a:lnTo>
                    <a:pt x="31" y="27"/>
                  </a:lnTo>
                  <a:close/>
                </a:path>
              </a:pathLst>
            </a:custGeom>
            <a:solidFill>
              <a:srgbClr val="0F30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 name="Freeform 397">
              <a:extLst>
                <a:ext uri="{FF2B5EF4-FFF2-40B4-BE49-F238E27FC236}">
                  <a16:creationId xmlns:a16="http://schemas.microsoft.com/office/drawing/2014/main" id="{D86910BB-501D-7545-8AE2-4EE65FEF97E7}"/>
                </a:ext>
              </a:extLst>
            </p:cNvPr>
            <p:cNvSpPr>
              <a:spLocks/>
            </p:cNvSpPr>
            <p:nvPr/>
          </p:nvSpPr>
          <p:spPr bwMode="auto">
            <a:xfrm>
              <a:off x="8640763" y="1916124"/>
              <a:ext cx="65088" cy="139701"/>
            </a:xfrm>
            <a:custGeom>
              <a:avLst/>
              <a:gdLst>
                <a:gd name="T0" fmla="*/ 31 w 31"/>
                <a:gd name="T1" fmla="*/ 17 h 67"/>
                <a:gd name="T2" fmla="*/ 31 w 31"/>
                <a:gd name="T3" fmla="*/ 5 h 67"/>
                <a:gd name="T4" fmla="*/ 27 w 31"/>
                <a:gd name="T5" fmla="*/ 0 h 67"/>
                <a:gd name="T6" fmla="*/ 5 w 31"/>
                <a:gd name="T7" fmla="*/ 0 h 67"/>
                <a:gd name="T8" fmla="*/ 0 w 31"/>
                <a:gd name="T9" fmla="*/ 5 h 67"/>
                <a:gd name="T10" fmla="*/ 0 w 31"/>
                <a:gd name="T11" fmla="*/ 17 h 67"/>
                <a:gd name="T12" fmla="*/ 0 w 31"/>
                <a:gd name="T13" fmla="*/ 27 h 67"/>
                <a:gd name="T14" fmla="*/ 0 w 31"/>
                <a:gd name="T15" fmla="*/ 63 h 67"/>
                <a:gd name="T16" fmla="*/ 5 w 31"/>
                <a:gd name="T17" fmla="*/ 67 h 67"/>
                <a:gd name="T18" fmla="*/ 27 w 31"/>
                <a:gd name="T19" fmla="*/ 67 h 67"/>
                <a:gd name="T20" fmla="*/ 31 w 31"/>
                <a:gd name="T21" fmla="*/ 63 h 67"/>
                <a:gd name="T22" fmla="*/ 31 w 31"/>
                <a:gd name="T23" fmla="*/ 1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67">
                  <a:moveTo>
                    <a:pt x="31" y="17"/>
                  </a:moveTo>
                  <a:cubicBezTo>
                    <a:pt x="31" y="5"/>
                    <a:pt x="31" y="5"/>
                    <a:pt x="31" y="5"/>
                  </a:cubicBezTo>
                  <a:cubicBezTo>
                    <a:pt x="31" y="2"/>
                    <a:pt x="29" y="0"/>
                    <a:pt x="27" y="0"/>
                  </a:cubicBezTo>
                  <a:cubicBezTo>
                    <a:pt x="5" y="0"/>
                    <a:pt x="5" y="0"/>
                    <a:pt x="5" y="0"/>
                  </a:cubicBezTo>
                  <a:cubicBezTo>
                    <a:pt x="2" y="0"/>
                    <a:pt x="0" y="2"/>
                    <a:pt x="0" y="5"/>
                  </a:cubicBezTo>
                  <a:cubicBezTo>
                    <a:pt x="0" y="17"/>
                    <a:pt x="0" y="17"/>
                    <a:pt x="0" y="17"/>
                  </a:cubicBezTo>
                  <a:cubicBezTo>
                    <a:pt x="0" y="27"/>
                    <a:pt x="0" y="27"/>
                    <a:pt x="0" y="27"/>
                  </a:cubicBezTo>
                  <a:cubicBezTo>
                    <a:pt x="0" y="63"/>
                    <a:pt x="0" y="63"/>
                    <a:pt x="0" y="63"/>
                  </a:cubicBezTo>
                  <a:cubicBezTo>
                    <a:pt x="0" y="65"/>
                    <a:pt x="2" y="67"/>
                    <a:pt x="5" y="67"/>
                  </a:cubicBezTo>
                  <a:cubicBezTo>
                    <a:pt x="27" y="67"/>
                    <a:pt x="27" y="67"/>
                    <a:pt x="27" y="67"/>
                  </a:cubicBezTo>
                  <a:cubicBezTo>
                    <a:pt x="29" y="67"/>
                    <a:pt x="31" y="65"/>
                    <a:pt x="31" y="63"/>
                  </a:cubicBezTo>
                  <a:cubicBezTo>
                    <a:pt x="31" y="17"/>
                    <a:pt x="31" y="17"/>
                    <a:pt x="31" y="17"/>
                  </a:cubicBezTo>
                  <a:close/>
                </a:path>
              </a:pathLst>
            </a:custGeom>
            <a:solidFill>
              <a:srgbClr val="D643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7" name="Freeform 398">
              <a:extLst>
                <a:ext uri="{FF2B5EF4-FFF2-40B4-BE49-F238E27FC236}">
                  <a16:creationId xmlns:a16="http://schemas.microsoft.com/office/drawing/2014/main" id="{513B091A-C902-B145-876A-56BF5E519026}"/>
                </a:ext>
              </a:extLst>
            </p:cNvPr>
            <p:cNvSpPr>
              <a:spLocks noEditPoints="1"/>
            </p:cNvSpPr>
            <p:nvPr/>
          </p:nvSpPr>
          <p:spPr bwMode="auto">
            <a:xfrm>
              <a:off x="9020175" y="2309826"/>
              <a:ext cx="466725" cy="454028"/>
            </a:xfrm>
            <a:custGeom>
              <a:avLst/>
              <a:gdLst>
                <a:gd name="T0" fmla="*/ 223 w 224"/>
                <a:gd name="T1" fmla="*/ 87 h 218"/>
                <a:gd name="T2" fmla="*/ 217 w 224"/>
                <a:gd name="T3" fmla="*/ 81 h 218"/>
                <a:gd name="T4" fmla="*/ 197 w 224"/>
                <a:gd name="T5" fmla="*/ 81 h 218"/>
                <a:gd name="T6" fmla="*/ 188 w 224"/>
                <a:gd name="T7" fmla="*/ 75 h 218"/>
                <a:gd name="T8" fmla="*/ 179 w 224"/>
                <a:gd name="T9" fmla="*/ 60 h 218"/>
                <a:gd name="T10" fmla="*/ 178 w 224"/>
                <a:gd name="T11" fmla="*/ 49 h 218"/>
                <a:gd name="T12" fmla="*/ 188 w 224"/>
                <a:gd name="T13" fmla="*/ 31 h 218"/>
                <a:gd name="T14" fmla="*/ 186 w 224"/>
                <a:gd name="T15" fmla="*/ 23 h 218"/>
                <a:gd name="T16" fmla="*/ 149 w 224"/>
                <a:gd name="T17" fmla="*/ 1 h 218"/>
                <a:gd name="T18" fmla="*/ 140 w 224"/>
                <a:gd name="T19" fmla="*/ 4 h 218"/>
                <a:gd name="T20" fmla="*/ 130 w 224"/>
                <a:gd name="T21" fmla="*/ 21 h 218"/>
                <a:gd name="T22" fmla="*/ 121 w 224"/>
                <a:gd name="T23" fmla="*/ 26 h 218"/>
                <a:gd name="T24" fmla="*/ 103 w 224"/>
                <a:gd name="T25" fmla="*/ 26 h 218"/>
                <a:gd name="T26" fmla="*/ 93 w 224"/>
                <a:gd name="T27" fmla="*/ 22 h 218"/>
                <a:gd name="T28" fmla="*/ 83 w 224"/>
                <a:gd name="T29" fmla="*/ 4 h 218"/>
                <a:gd name="T30" fmla="*/ 75 w 224"/>
                <a:gd name="T31" fmla="*/ 2 h 218"/>
                <a:gd name="T32" fmla="*/ 37 w 224"/>
                <a:gd name="T33" fmla="*/ 24 h 218"/>
                <a:gd name="T34" fmla="*/ 35 w 224"/>
                <a:gd name="T35" fmla="*/ 32 h 218"/>
                <a:gd name="T36" fmla="*/ 45 w 224"/>
                <a:gd name="T37" fmla="*/ 50 h 218"/>
                <a:gd name="T38" fmla="*/ 45 w 224"/>
                <a:gd name="T39" fmla="*/ 59 h 218"/>
                <a:gd name="T40" fmla="*/ 37 w 224"/>
                <a:gd name="T41" fmla="*/ 72 h 218"/>
                <a:gd name="T42" fmla="*/ 27 w 224"/>
                <a:gd name="T43" fmla="*/ 82 h 218"/>
                <a:gd name="T44" fmla="*/ 6 w 224"/>
                <a:gd name="T45" fmla="*/ 82 h 218"/>
                <a:gd name="T46" fmla="*/ 0 w 224"/>
                <a:gd name="T47" fmla="*/ 88 h 218"/>
                <a:gd name="T48" fmla="*/ 0 w 224"/>
                <a:gd name="T49" fmla="*/ 131 h 218"/>
                <a:gd name="T50" fmla="*/ 7 w 224"/>
                <a:gd name="T51" fmla="*/ 137 h 218"/>
                <a:gd name="T52" fmla="*/ 27 w 224"/>
                <a:gd name="T53" fmla="*/ 137 h 218"/>
                <a:gd name="T54" fmla="*/ 36 w 224"/>
                <a:gd name="T55" fmla="*/ 143 h 218"/>
                <a:gd name="T56" fmla="*/ 45 w 224"/>
                <a:gd name="T57" fmla="*/ 159 h 218"/>
                <a:gd name="T58" fmla="*/ 45 w 224"/>
                <a:gd name="T59" fmla="*/ 169 h 218"/>
                <a:gd name="T60" fmla="*/ 35 w 224"/>
                <a:gd name="T61" fmla="*/ 187 h 218"/>
                <a:gd name="T62" fmla="*/ 38 w 224"/>
                <a:gd name="T63" fmla="*/ 195 h 218"/>
                <a:gd name="T64" fmla="*/ 75 w 224"/>
                <a:gd name="T65" fmla="*/ 217 h 218"/>
                <a:gd name="T66" fmla="*/ 84 w 224"/>
                <a:gd name="T67" fmla="*/ 214 h 218"/>
                <a:gd name="T68" fmla="*/ 94 w 224"/>
                <a:gd name="T69" fmla="*/ 197 h 218"/>
                <a:gd name="T70" fmla="*/ 103 w 224"/>
                <a:gd name="T71" fmla="*/ 192 h 218"/>
                <a:gd name="T72" fmla="*/ 121 w 224"/>
                <a:gd name="T73" fmla="*/ 192 h 218"/>
                <a:gd name="T74" fmla="*/ 131 w 224"/>
                <a:gd name="T75" fmla="*/ 197 h 218"/>
                <a:gd name="T76" fmla="*/ 141 w 224"/>
                <a:gd name="T77" fmla="*/ 214 h 218"/>
                <a:gd name="T78" fmla="*/ 149 w 224"/>
                <a:gd name="T79" fmla="*/ 216 h 218"/>
                <a:gd name="T80" fmla="*/ 187 w 224"/>
                <a:gd name="T81" fmla="*/ 195 h 218"/>
                <a:gd name="T82" fmla="*/ 189 w 224"/>
                <a:gd name="T83" fmla="*/ 186 h 218"/>
                <a:gd name="T84" fmla="*/ 179 w 224"/>
                <a:gd name="T85" fmla="*/ 169 h 218"/>
                <a:gd name="T86" fmla="*/ 179 w 224"/>
                <a:gd name="T87" fmla="*/ 159 h 218"/>
                <a:gd name="T88" fmla="*/ 187 w 224"/>
                <a:gd name="T89" fmla="*/ 146 h 218"/>
                <a:gd name="T90" fmla="*/ 197 w 224"/>
                <a:gd name="T91" fmla="*/ 137 h 218"/>
                <a:gd name="T92" fmla="*/ 217 w 224"/>
                <a:gd name="T93" fmla="*/ 137 h 218"/>
                <a:gd name="T94" fmla="*/ 224 w 224"/>
                <a:gd name="T95" fmla="*/ 130 h 218"/>
                <a:gd name="T96" fmla="*/ 223 w 224"/>
                <a:gd name="T97" fmla="*/ 87 h 218"/>
                <a:gd name="T98" fmla="*/ 112 w 224"/>
                <a:gd name="T99" fmla="*/ 165 h 218"/>
                <a:gd name="T100" fmla="*/ 55 w 224"/>
                <a:gd name="T101" fmla="*/ 108 h 218"/>
                <a:gd name="T102" fmla="*/ 112 w 224"/>
                <a:gd name="T103" fmla="*/ 51 h 218"/>
                <a:gd name="T104" fmla="*/ 169 w 224"/>
                <a:gd name="T105" fmla="*/ 108 h 218"/>
                <a:gd name="T106" fmla="*/ 112 w 224"/>
                <a:gd name="T107" fmla="*/ 165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4" h="218">
                  <a:moveTo>
                    <a:pt x="223" y="87"/>
                  </a:moveTo>
                  <a:cubicBezTo>
                    <a:pt x="223" y="84"/>
                    <a:pt x="221" y="81"/>
                    <a:pt x="217" y="81"/>
                  </a:cubicBezTo>
                  <a:cubicBezTo>
                    <a:pt x="197" y="81"/>
                    <a:pt x="197" y="81"/>
                    <a:pt x="197" y="81"/>
                  </a:cubicBezTo>
                  <a:cubicBezTo>
                    <a:pt x="193" y="81"/>
                    <a:pt x="189" y="78"/>
                    <a:pt x="188" y="75"/>
                  </a:cubicBezTo>
                  <a:cubicBezTo>
                    <a:pt x="179" y="60"/>
                    <a:pt x="179" y="60"/>
                    <a:pt x="179" y="60"/>
                  </a:cubicBezTo>
                  <a:cubicBezTo>
                    <a:pt x="177" y="57"/>
                    <a:pt x="177" y="52"/>
                    <a:pt x="178" y="49"/>
                  </a:cubicBezTo>
                  <a:cubicBezTo>
                    <a:pt x="188" y="31"/>
                    <a:pt x="188" y="31"/>
                    <a:pt x="188" y="31"/>
                  </a:cubicBezTo>
                  <a:cubicBezTo>
                    <a:pt x="190" y="29"/>
                    <a:pt x="189" y="25"/>
                    <a:pt x="186" y="23"/>
                  </a:cubicBezTo>
                  <a:cubicBezTo>
                    <a:pt x="149" y="1"/>
                    <a:pt x="149" y="1"/>
                    <a:pt x="149" y="1"/>
                  </a:cubicBezTo>
                  <a:cubicBezTo>
                    <a:pt x="146" y="0"/>
                    <a:pt x="142" y="1"/>
                    <a:pt x="140" y="4"/>
                  </a:cubicBezTo>
                  <a:cubicBezTo>
                    <a:pt x="130" y="21"/>
                    <a:pt x="130" y="21"/>
                    <a:pt x="130" y="21"/>
                  </a:cubicBezTo>
                  <a:cubicBezTo>
                    <a:pt x="128" y="24"/>
                    <a:pt x="124" y="27"/>
                    <a:pt x="121" y="26"/>
                  </a:cubicBezTo>
                  <a:cubicBezTo>
                    <a:pt x="103" y="26"/>
                    <a:pt x="103" y="26"/>
                    <a:pt x="103" y="26"/>
                  </a:cubicBezTo>
                  <a:cubicBezTo>
                    <a:pt x="99" y="27"/>
                    <a:pt x="95" y="25"/>
                    <a:pt x="93" y="22"/>
                  </a:cubicBezTo>
                  <a:cubicBezTo>
                    <a:pt x="83" y="4"/>
                    <a:pt x="83" y="4"/>
                    <a:pt x="83" y="4"/>
                  </a:cubicBezTo>
                  <a:cubicBezTo>
                    <a:pt x="81" y="1"/>
                    <a:pt x="77" y="0"/>
                    <a:pt x="75" y="2"/>
                  </a:cubicBezTo>
                  <a:cubicBezTo>
                    <a:pt x="37" y="24"/>
                    <a:pt x="37" y="24"/>
                    <a:pt x="37" y="24"/>
                  </a:cubicBezTo>
                  <a:cubicBezTo>
                    <a:pt x="34" y="25"/>
                    <a:pt x="33" y="29"/>
                    <a:pt x="35" y="32"/>
                  </a:cubicBezTo>
                  <a:cubicBezTo>
                    <a:pt x="45" y="50"/>
                    <a:pt x="45" y="50"/>
                    <a:pt x="45" y="50"/>
                  </a:cubicBezTo>
                  <a:cubicBezTo>
                    <a:pt x="47" y="53"/>
                    <a:pt x="47" y="57"/>
                    <a:pt x="45" y="59"/>
                  </a:cubicBezTo>
                  <a:cubicBezTo>
                    <a:pt x="43" y="61"/>
                    <a:pt x="38" y="70"/>
                    <a:pt x="37" y="72"/>
                  </a:cubicBezTo>
                  <a:cubicBezTo>
                    <a:pt x="36" y="75"/>
                    <a:pt x="30" y="82"/>
                    <a:pt x="27" y="82"/>
                  </a:cubicBezTo>
                  <a:cubicBezTo>
                    <a:pt x="6" y="82"/>
                    <a:pt x="6" y="82"/>
                    <a:pt x="6" y="82"/>
                  </a:cubicBezTo>
                  <a:cubicBezTo>
                    <a:pt x="3" y="82"/>
                    <a:pt x="0" y="84"/>
                    <a:pt x="0" y="88"/>
                  </a:cubicBezTo>
                  <a:cubicBezTo>
                    <a:pt x="0" y="131"/>
                    <a:pt x="0" y="131"/>
                    <a:pt x="0" y="131"/>
                  </a:cubicBezTo>
                  <a:cubicBezTo>
                    <a:pt x="0" y="135"/>
                    <a:pt x="3" y="137"/>
                    <a:pt x="7" y="137"/>
                  </a:cubicBezTo>
                  <a:cubicBezTo>
                    <a:pt x="27" y="137"/>
                    <a:pt x="27" y="137"/>
                    <a:pt x="27" y="137"/>
                  </a:cubicBezTo>
                  <a:cubicBezTo>
                    <a:pt x="30" y="137"/>
                    <a:pt x="34" y="140"/>
                    <a:pt x="36" y="143"/>
                  </a:cubicBezTo>
                  <a:cubicBezTo>
                    <a:pt x="45" y="159"/>
                    <a:pt x="45" y="159"/>
                    <a:pt x="45" y="159"/>
                  </a:cubicBezTo>
                  <a:cubicBezTo>
                    <a:pt x="47" y="161"/>
                    <a:pt x="47" y="166"/>
                    <a:pt x="45" y="169"/>
                  </a:cubicBezTo>
                  <a:cubicBezTo>
                    <a:pt x="35" y="187"/>
                    <a:pt x="35" y="187"/>
                    <a:pt x="35" y="187"/>
                  </a:cubicBezTo>
                  <a:cubicBezTo>
                    <a:pt x="34" y="190"/>
                    <a:pt x="35" y="193"/>
                    <a:pt x="38" y="195"/>
                  </a:cubicBezTo>
                  <a:cubicBezTo>
                    <a:pt x="75" y="217"/>
                    <a:pt x="75" y="217"/>
                    <a:pt x="75" y="217"/>
                  </a:cubicBezTo>
                  <a:cubicBezTo>
                    <a:pt x="78" y="218"/>
                    <a:pt x="82" y="217"/>
                    <a:pt x="84" y="214"/>
                  </a:cubicBezTo>
                  <a:cubicBezTo>
                    <a:pt x="94" y="197"/>
                    <a:pt x="94" y="197"/>
                    <a:pt x="94" y="197"/>
                  </a:cubicBezTo>
                  <a:cubicBezTo>
                    <a:pt x="96" y="194"/>
                    <a:pt x="100" y="192"/>
                    <a:pt x="103" y="192"/>
                  </a:cubicBezTo>
                  <a:cubicBezTo>
                    <a:pt x="121" y="192"/>
                    <a:pt x="121" y="192"/>
                    <a:pt x="121" y="192"/>
                  </a:cubicBezTo>
                  <a:cubicBezTo>
                    <a:pt x="125" y="192"/>
                    <a:pt x="129" y="194"/>
                    <a:pt x="131" y="197"/>
                  </a:cubicBezTo>
                  <a:cubicBezTo>
                    <a:pt x="141" y="214"/>
                    <a:pt x="141" y="214"/>
                    <a:pt x="141" y="214"/>
                  </a:cubicBezTo>
                  <a:cubicBezTo>
                    <a:pt x="143" y="217"/>
                    <a:pt x="146" y="218"/>
                    <a:pt x="149" y="216"/>
                  </a:cubicBezTo>
                  <a:cubicBezTo>
                    <a:pt x="187" y="195"/>
                    <a:pt x="187" y="195"/>
                    <a:pt x="187" y="195"/>
                  </a:cubicBezTo>
                  <a:cubicBezTo>
                    <a:pt x="190" y="193"/>
                    <a:pt x="191" y="189"/>
                    <a:pt x="189" y="186"/>
                  </a:cubicBezTo>
                  <a:cubicBezTo>
                    <a:pt x="179" y="169"/>
                    <a:pt x="179" y="169"/>
                    <a:pt x="179" y="169"/>
                  </a:cubicBezTo>
                  <a:cubicBezTo>
                    <a:pt x="177" y="166"/>
                    <a:pt x="177" y="161"/>
                    <a:pt x="179" y="159"/>
                  </a:cubicBezTo>
                  <a:cubicBezTo>
                    <a:pt x="181" y="157"/>
                    <a:pt x="186" y="149"/>
                    <a:pt x="187" y="146"/>
                  </a:cubicBezTo>
                  <a:cubicBezTo>
                    <a:pt x="188" y="144"/>
                    <a:pt x="194" y="137"/>
                    <a:pt x="197" y="137"/>
                  </a:cubicBezTo>
                  <a:cubicBezTo>
                    <a:pt x="217" y="137"/>
                    <a:pt x="217" y="137"/>
                    <a:pt x="217" y="137"/>
                  </a:cubicBezTo>
                  <a:cubicBezTo>
                    <a:pt x="221" y="137"/>
                    <a:pt x="224" y="134"/>
                    <a:pt x="224" y="130"/>
                  </a:cubicBezTo>
                  <a:lnTo>
                    <a:pt x="223" y="87"/>
                  </a:lnTo>
                  <a:close/>
                  <a:moveTo>
                    <a:pt x="112" y="165"/>
                  </a:moveTo>
                  <a:cubicBezTo>
                    <a:pt x="81" y="165"/>
                    <a:pt x="55" y="139"/>
                    <a:pt x="55" y="108"/>
                  </a:cubicBezTo>
                  <a:cubicBezTo>
                    <a:pt x="55" y="76"/>
                    <a:pt x="81" y="51"/>
                    <a:pt x="112" y="51"/>
                  </a:cubicBezTo>
                  <a:cubicBezTo>
                    <a:pt x="144" y="51"/>
                    <a:pt x="169" y="76"/>
                    <a:pt x="169" y="108"/>
                  </a:cubicBezTo>
                  <a:cubicBezTo>
                    <a:pt x="169" y="139"/>
                    <a:pt x="144" y="165"/>
                    <a:pt x="112" y="165"/>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8" name="Freeform 399">
              <a:extLst>
                <a:ext uri="{FF2B5EF4-FFF2-40B4-BE49-F238E27FC236}">
                  <a16:creationId xmlns:a16="http://schemas.microsoft.com/office/drawing/2014/main" id="{DD42C2B6-8ECF-8041-A015-46A0C026B719}"/>
                </a:ext>
              </a:extLst>
            </p:cNvPr>
            <p:cNvSpPr>
              <a:spLocks noEditPoints="1"/>
            </p:cNvSpPr>
            <p:nvPr/>
          </p:nvSpPr>
          <p:spPr bwMode="auto">
            <a:xfrm>
              <a:off x="9121775" y="2403489"/>
              <a:ext cx="261938" cy="261939"/>
            </a:xfrm>
            <a:custGeom>
              <a:avLst/>
              <a:gdLst>
                <a:gd name="T0" fmla="*/ 63 w 126"/>
                <a:gd name="T1" fmla="*/ 126 h 126"/>
                <a:gd name="T2" fmla="*/ 0 w 126"/>
                <a:gd name="T3" fmla="*/ 63 h 126"/>
                <a:gd name="T4" fmla="*/ 63 w 126"/>
                <a:gd name="T5" fmla="*/ 0 h 126"/>
                <a:gd name="T6" fmla="*/ 126 w 126"/>
                <a:gd name="T7" fmla="*/ 63 h 126"/>
                <a:gd name="T8" fmla="*/ 63 w 126"/>
                <a:gd name="T9" fmla="*/ 126 h 126"/>
                <a:gd name="T10" fmla="*/ 63 w 126"/>
                <a:gd name="T11" fmla="*/ 18 h 126"/>
                <a:gd name="T12" fmla="*/ 18 w 126"/>
                <a:gd name="T13" fmla="*/ 63 h 126"/>
                <a:gd name="T14" fmla="*/ 63 w 126"/>
                <a:gd name="T15" fmla="*/ 108 h 126"/>
                <a:gd name="T16" fmla="*/ 107 w 126"/>
                <a:gd name="T17" fmla="*/ 63 h 126"/>
                <a:gd name="T18" fmla="*/ 63 w 126"/>
                <a:gd name="T19" fmla="*/ 18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126">
                  <a:moveTo>
                    <a:pt x="63" y="126"/>
                  </a:moveTo>
                  <a:cubicBezTo>
                    <a:pt x="28" y="126"/>
                    <a:pt x="0" y="98"/>
                    <a:pt x="0" y="63"/>
                  </a:cubicBezTo>
                  <a:cubicBezTo>
                    <a:pt x="0" y="28"/>
                    <a:pt x="28" y="0"/>
                    <a:pt x="63" y="0"/>
                  </a:cubicBezTo>
                  <a:cubicBezTo>
                    <a:pt x="98" y="0"/>
                    <a:pt x="126" y="28"/>
                    <a:pt x="126" y="63"/>
                  </a:cubicBezTo>
                  <a:cubicBezTo>
                    <a:pt x="126" y="98"/>
                    <a:pt x="98" y="126"/>
                    <a:pt x="63" y="126"/>
                  </a:cubicBezTo>
                  <a:close/>
                  <a:moveTo>
                    <a:pt x="63" y="18"/>
                  </a:moveTo>
                  <a:cubicBezTo>
                    <a:pt x="38" y="18"/>
                    <a:pt x="18" y="38"/>
                    <a:pt x="18" y="63"/>
                  </a:cubicBezTo>
                  <a:cubicBezTo>
                    <a:pt x="18" y="88"/>
                    <a:pt x="38" y="108"/>
                    <a:pt x="63" y="108"/>
                  </a:cubicBezTo>
                  <a:cubicBezTo>
                    <a:pt x="87" y="108"/>
                    <a:pt x="107" y="88"/>
                    <a:pt x="107" y="63"/>
                  </a:cubicBezTo>
                  <a:cubicBezTo>
                    <a:pt x="107" y="38"/>
                    <a:pt x="87" y="18"/>
                    <a:pt x="63" y="18"/>
                  </a:cubicBezTo>
                  <a:close/>
                </a:path>
              </a:pathLst>
            </a:custGeom>
            <a:solidFill>
              <a:srgbClr val="036B6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9" name="Freeform 400">
              <a:extLst>
                <a:ext uri="{FF2B5EF4-FFF2-40B4-BE49-F238E27FC236}">
                  <a16:creationId xmlns:a16="http://schemas.microsoft.com/office/drawing/2014/main" id="{F1E634A4-94FA-7D4F-8FA0-4093C557848D}"/>
                </a:ext>
              </a:extLst>
            </p:cNvPr>
            <p:cNvSpPr>
              <a:spLocks noEditPoints="1"/>
            </p:cNvSpPr>
            <p:nvPr/>
          </p:nvSpPr>
          <p:spPr bwMode="auto">
            <a:xfrm>
              <a:off x="9415463" y="2176476"/>
              <a:ext cx="273050" cy="268289"/>
            </a:xfrm>
            <a:custGeom>
              <a:avLst/>
              <a:gdLst>
                <a:gd name="T0" fmla="*/ 131 w 131"/>
                <a:gd name="T1" fmla="*/ 52 h 129"/>
                <a:gd name="T2" fmla="*/ 127 w 131"/>
                <a:gd name="T3" fmla="*/ 48 h 129"/>
                <a:gd name="T4" fmla="*/ 115 w 131"/>
                <a:gd name="T5" fmla="*/ 48 h 129"/>
                <a:gd name="T6" fmla="*/ 110 w 131"/>
                <a:gd name="T7" fmla="*/ 45 h 129"/>
                <a:gd name="T8" fmla="*/ 105 w 131"/>
                <a:gd name="T9" fmla="*/ 36 h 129"/>
                <a:gd name="T10" fmla="*/ 104 w 131"/>
                <a:gd name="T11" fmla="*/ 29 h 129"/>
                <a:gd name="T12" fmla="*/ 110 w 131"/>
                <a:gd name="T13" fmla="*/ 19 h 129"/>
                <a:gd name="T14" fmla="*/ 109 w 131"/>
                <a:gd name="T15" fmla="*/ 14 h 129"/>
                <a:gd name="T16" fmla="*/ 87 w 131"/>
                <a:gd name="T17" fmla="*/ 1 h 129"/>
                <a:gd name="T18" fmla="*/ 82 w 131"/>
                <a:gd name="T19" fmla="*/ 3 h 129"/>
                <a:gd name="T20" fmla="*/ 76 w 131"/>
                <a:gd name="T21" fmla="*/ 13 h 129"/>
                <a:gd name="T22" fmla="*/ 70 w 131"/>
                <a:gd name="T23" fmla="*/ 16 h 129"/>
                <a:gd name="T24" fmla="*/ 60 w 131"/>
                <a:gd name="T25" fmla="*/ 16 h 129"/>
                <a:gd name="T26" fmla="*/ 54 w 131"/>
                <a:gd name="T27" fmla="*/ 13 h 129"/>
                <a:gd name="T28" fmla="*/ 48 w 131"/>
                <a:gd name="T29" fmla="*/ 3 h 129"/>
                <a:gd name="T30" fmla="*/ 43 w 131"/>
                <a:gd name="T31" fmla="*/ 2 h 129"/>
                <a:gd name="T32" fmla="*/ 21 w 131"/>
                <a:gd name="T33" fmla="*/ 14 h 129"/>
                <a:gd name="T34" fmla="*/ 20 w 131"/>
                <a:gd name="T35" fmla="*/ 19 h 129"/>
                <a:gd name="T36" fmla="*/ 26 w 131"/>
                <a:gd name="T37" fmla="*/ 30 h 129"/>
                <a:gd name="T38" fmla="*/ 26 w 131"/>
                <a:gd name="T39" fmla="*/ 35 h 129"/>
                <a:gd name="T40" fmla="*/ 21 w 131"/>
                <a:gd name="T41" fmla="*/ 43 h 129"/>
                <a:gd name="T42" fmla="*/ 15 w 131"/>
                <a:gd name="T43" fmla="*/ 48 h 129"/>
                <a:gd name="T44" fmla="*/ 3 w 131"/>
                <a:gd name="T45" fmla="*/ 48 h 129"/>
                <a:gd name="T46" fmla="*/ 0 w 131"/>
                <a:gd name="T47" fmla="*/ 52 h 129"/>
                <a:gd name="T48" fmla="*/ 0 w 131"/>
                <a:gd name="T49" fmla="*/ 78 h 129"/>
                <a:gd name="T50" fmla="*/ 3 w 131"/>
                <a:gd name="T51" fmla="*/ 81 h 129"/>
                <a:gd name="T52" fmla="*/ 15 w 131"/>
                <a:gd name="T53" fmla="*/ 81 h 129"/>
                <a:gd name="T54" fmla="*/ 21 w 131"/>
                <a:gd name="T55" fmla="*/ 85 h 129"/>
                <a:gd name="T56" fmla="*/ 26 w 131"/>
                <a:gd name="T57" fmla="*/ 94 h 129"/>
                <a:gd name="T58" fmla="*/ 26 w 131"/>
                <a:gd name="T59" fmla="*/ 100 h 129"/>
                <a:gd name="T60" fmla="*/ 20 w 131"/>
                <a:gd name="T61" fmla="*/ 110 h 129"/>
                <a:gd name="T62" fmla="*/ 22 w 131"/>
                <a:gd name="T63" fmla="*/ 115 h 129"/>
                <a:gd name="T64" fmla="*/ 44 w 131"/>
                <a:gd name="T65" fmla="*/ 128 h 129"/>
                <a:gd name="T66" fmla="*/ 49 w 131"/>
                <a:gd name="T67" fmla="*/ 127 h 129"/>
                <a:gd name="T68" fmla="*/ 55 w 131"/>
                <a:gd name="T69" fmla="*/ 116 h 129"/>
                <a:gd name="T70" fmla="*/ 60 w 131"/>
                <a:gd name="T71" fmla="*/ 113 h 129"/>
                <a:gd name="T72" fmla="*/ 71 w 131"/>
                <a:gd name="T73" fmla="*/ 113 h 129"/>
                <a:gd name="T74" fmla="*/ 76 w 131"/>
                <a:gd name="T75" fmla="*/ 116 h 129"/>
                <a:gd name="T76" fmla="*/ 82 w 131"/>
                <a:gd name="T77" fmla="*/ 127 h 129"/>
                <a:gd name="T78" fmla="*/ 87 w 131"/>
                <a:gd name="T79" fmla="*/ 128 h 129"/>
                <a:gd name="T80" fmla="*/ 109 w 131"/>
                <a:gd name="T81" fmla="*/ 115 h 129"/>
                <a:gd name="T82" fmla="*/ 111 w 131"/>
                <a:gd name="T83" fmla="*/ 110 h 129"/>
                <a:gd name="T84" fmla="*/ 105 w 131"/>
                <a:gd name="T85" fmla="*/ 100 h 129"/>
                <a:gd name="T86" fmla="*/ 105 w 131"/>
                <a:gd name="T87" fmla="*/ 94 h 129"/>
                <a:gd name="T88" fmla="*/ 109 w 131"/>
                <a:gd name="T89" fmla="*/ 86 h 129"/>
                <a:gd name="T90" fmla="*/ 115 w 131"/>
                <a:gd name="T91" fmla="*/ 81 h 129"/>
                <a:gd name="T92" fmla="*/ 127 w 131"/>
                <a:gd name="T93" fmla="*/ 81 h 129"/>
                <a:gd name="T94" fmla="*/ 131 w 131"/>
                <a:gd name="T95" fmla="*/ 77 h 129"/>
                <a:gd name="T96" fmla="*/ 131 w 131"/>
                <a:gd name="T97" fmla="*/ 52 h 129"/>
                <a:gd name="T98" fmla="*/ 65 w 131"/>
                <a:gd name="T99" fmla="*/ 97 h 129"/>
                <a:gd name="T100" fmla="*/ 32 w 131"/>
                <a:gd name="T101" fmla="*/ 64 h 129"/>
                <a:gd name="T102" fmla="*/ 65 w 131"/>
                <a:gd name="T103" fmla="*/ 30 h 129"/>
                <a:gd name="T104" fmla="*/ 99 w 131"/>
                <a:gd name="T105" fmla="*/ 64 h 129"/>
                <a:gd name="T106" fmla="*/ 65 w 131"/>
                <a:gd name="T107" fmla="*/ 9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31" h="129">
                  <a:moveTo>
                    <a:pt x="131" y="52"/>
                  </a:moveTo>
                  <a:cubicBezTo>
                    <a:pt x="131" y="50"/>
                    <a:pt x="129" y="48"/>
                    <a:pt x="127" y="48"/>
                  </a:cubicBezTo>
                  <a:cubicBezTo>
                    <a:pt x="115" y="48"/>
                    <a:pt x="115" y="48"/>
                    <a:pt x="115" y="48"/>
                  </a:cubicBezTo>
                  <a:cubicBezTo>
                    <a:pt x="113" y="48"/>
                    <a:pt x="111" y="47"/>
                    <a:pt x="110" y="45"/>
                  </a:cubicBezTo>
                  <a:cubicBezTo>
                    <a:pt x="105" y="36"/>
                    <a:pt x="105" y="36"/>
                    <a:pt x="105" y="36"/>
                  </a:cubicBezTo>
                  <a:cubicBezTo>
                    <a:pt x="104" y="34"/>
                    <a:pt x="103" y="31"/>
                    <a:pt x="104" y="29"/>
                  </a:cubicBezTo>
                  <a:cubicBezTo>
                    <a:pt x="110" y="19"/>
                    <a:pt x="110" y="19"/>
                    <a:pt x="110" y="19"/>
                  </a:cubicBezTo>
                  <a:cubicBezTo>
                    <a:pt x="111" y="17"/>
                    <a:pt x="111" y="15"/>
                    <a:pt x="109" y="14"/>
                  </a:cubicBezTo>
                  <a:cubicBezTo>
                    <a:pt x="87" y="1"/>
                    <a:pt x="87" y="1"/>
                    <a:pt x="87" y="1"/>
                  </a:cubicBezTo>
                  <a:cubicBezTo>
                    <a:pt x="85" y="0"/>
                    <a:pt x="83" y="1"/>
                    <a:pt x="82" y="3"/>
                  </a:cubicBezTo>
                  <a:cubicBezTo>
                    <a:pt x="76" y="13"/>
                    <a:pt x="76" y="13"/>
                    <a:pt x="76" y="13"/>
                  </a:cubicBezTo>
                  <a:cubicBezTo>
                    <a:pt x="75" y="15"/>
                    <a:pt x="72" y="16"/>
                    <a:pt x="70" y="16"/>
                  </a:cubicBezTo>
                  <a:cubicBezTo>
                    <a:pt x="60" y="16"/>
                    <a:pt x="60" y="16"/>
                    <a:pt x="60" y="16"/>
                  </a:cubicBezTo>
                  <a:cubicBezTo>
                    <a:pt x="58" y="16"/>
                    <a:pt x="55" y="15"/>
                    <a:pt x="54" y="13"/>
                  </a:cubicBezTo>
                  <a:cubicBezTo>
                    <a:pt x="48" y="3"/>
                    <a:pt x="48" y="3"/>
                    <a:pt x="48" y="3"/>
                  </a:cubicBezTo>
                  <a:cubicBezTo>
                    <a:pt x="47" y="1"/>
                    <a:pt x="45" y="1"/>
                    <a:pt x="43" y="2"/>
                  </a:cubicBezTo>
                  <a:cubicBezTo>
                    <a:pt x="21" y="14"/>
                    <a:pt x="21" y="14"/>
                    <a:pt x="21" y="14"/>
                  </a:cubicBezTo>
                  <a:cubicBezTo>
                    <a:pt x="20" y="15"/>
                    <a:pt x="19" y="18"/>
                    <a:pt x="20" y="19"/>
                  </a:cubicBezTo>
                  <a:cubicBezTo>
                    <a:pt x="26" y="30"/>
                    <a:pt x="26" y="30"/>
                    <a:pt x="26" y="30"/>
                  </a:cubicBezTo>
                  <a:cubicBezTo>
                    <a:pt x="27" y="31"/>
                    <a:pt x="27" y="34"/>
                    <a:pt x="26" y="35"/>
                  </a:cubicBezTo>
                  <a:cubicBezTo>
                    <a:pt x="25" y="36"/>
                    <a:pt x="22" y="41"/>
                    <a:pt x="21" y="43"/>
                  </a:cubicBezTo>
                  <a:cubicBezTo>
                    <a:pt x="20" y="44"/>
                    <a:pt x="17" y="48"/>
                    <a:pt x="15" y="48"/>
                  </a:cubicBezTo>
                  <a:cubicBezTo>
                    <a:pt x="3" y="48"/>
                    <a:pt x="3" y="48"/>
                    <a:pt x="3" y="48"/>
                  </a:cubicBezTo>
                  <a:cubicBezTo>
                    <a:pt x="1" y="48"/>
                    <a:pt x="0" y="50"/>
                    <a:pt x="0" y="52"/>
                  </a:cubicBezTo>
                  <a:cubicBezTo>
                    <a:pt x="0" y="78"/>
                    <a:pt x="0" y="78"/>
                    <a:pt x="0" y="78"/>
                  </a:cubicBezTo>
                  <a:cubicBezTo>
                    <a:pt x="0" y="80"/>
                    <a:pt x="1" y="81"/>
                    <a:pt x="3" y="81"/>
                  </a:cubicBezTo>
                  <a:cubicBezTo>
                    <a:pt x="15" y="81"/>
                    <a:pt x="15" y="81"/>
                    <a:pt x="15" y="81"/>
                  </a:cubicBezTo>
                  <a:cubicBezTo>
                    <a:pt x="17" y="81"/>
                    <a:pt x="20" y="83"/>
                    <a:pt x="21" y="85"/>
                  </a:cubicBezTo>
                  <a:cubicBezTo>
                    <a:pt x="26" y="94"/>
                    <a:pt x="26" y="94"/>
                    <a:pt x="26" y="94"/>
                  </a:cubicBezTo>
                  <a:cubicBezTo>
                    <a:pt x="27" y="95"/>
                    <a:pt x="27" y="98"/>
                    <a:pt x="26" y="100"/>
                  </a:cubicBezTo>
                  <a:cubicBezTo>
                    <a:pt x="20" y="110"/>
                    <a:pt x="20" y="110"/>
                    <a:pt x="20" y="110"/>
                  </a:cubicBezTo>
                  <a:cubicBezTo>
                    <a:pt x="19" y="112"/>
                    <a:pt x="20" y="114"/>
                    <a:pt x="22" y="115"/>
                  </a:cubicBezTo>
                  <a:cubicBezTo>
                    <a:pt x="44" y="128"/>
                    <a:pt x="44" y="128"/>
                    <a:pt x="44" y="128"/>
                  </a:cubicBezTo>
                  <a:cubicBezTo>
                    <a:pt x="46" y="129"/>
                    <a:pt x="48" y="128"/>
                    <a:pt x="49" y="127"/>
                  </a:cubicBezTo>
                  <a:cubicBezTo>
                    <a:pt x="55" y="116"/>
                    <a:pt x="55" y="116"/>
                    <a:pt x="55" y="116"/>
                  </a:cubicBezTo>
                  <a:cubicBezTo>
                    <a:pt x="56" y="114"/>
                    <a:pt x="58" y="113"/>
                    <a:pt x="60" y="113"/>
                  </a:cubicBezTo>
                  <a:cubicBezTo>
                    <a:pt x="71" y="113"/>
                    <a:pt x="71" y="113"/>
                    <a:pt x="71" y="113"/>
                  </a:cubicBezTo>
                  <a:cubicBezTo>
                    <a:pt x="73" y="113"/>
                    <a:pt x="75" y="114"/>
                    <a:pt x="76" y="116"/>
                  </a:cubicBezTo>
                  <a:cubicBezTo>
                    <a:pt x="82" y="127"/>
                    <a:pt x="82" y="127"/>
                    <a:pt x="82" y="127"/>
                  </a:cubicBezTo>
                  <a:cubicBezTo>
                    <a:pt x="83" y="128"/>
                    <a:pt x="86" y="129"/>
                    <a:pt x="87" y="128"/>
                  </a:cubicBezTo>
                  <a:cubicBezTo>
                    <a:pt x="109" y="115"/>
                    <a:pt x="109" y="115"/>
                    <a:pt x="109" y="115"/>
                  </a:cubicBezTo>
                  <a:cubicBezTo>
                    <a:pt x="111" y="114"/>
                    <a:pt x="112" y="112"/>
                    <a:pt x="111" y="110"/>
                  </a:cubicBezTo>
                  <a:cubicBezTo>
                    <a:pt x="105" y="100"/>
                    <a:pt x="105" y="100"/>
                    <a:pt x="105" y="100"/>
                  </a:cubicBezTo>
                  <a:cubicBezTo>
                    <a:pt x="104" y="98"/>
                    <a:pt x="104" y="95"/>
                    <a:pt x="105" y="94"/>
                  </a:cubicBezTo>
                  <a:cubicBezTo>
                    <a:pt x="106" y="93"/>
                    <a:pt x="109" y="88"/>
                    <a:pt x="109" y="86"/>
                  </a:cubicBezTo>
                  <a:cubicBezTo>
                    <a:pt x="110" y="85"/>
                    <a:pt x="113" y="81"/>
                    <a:pt x="115" y="81"/>
                  </a:cubicBezTo>
                  <a:cubicBezTo>
                    <a:pt x="127" y="81"/>
                    <a:pt x="127" y="81"/>
                    <a:pt x="127" y="81"/>
                  </a:cubicBezTo>
                  <a:cubicBezTo>
                    <a:pt x="129" y="81"/>
                    <a:pt x="131" y="79"/>
                    <a:pt x="131" y="77"/>
                  </a:cubicBezTo>
                  <a:lnTo>
                    <a:pt x="131" y="52"/>
                  </a:lnTo>
                  <a:close/>
                  <a:moveTo>
                    <a:pt x="65" y="97"/>
                  </a:moveTo>
                  <a:cubicBezTo>
                    <a:pt x="47" y="97"/>
                    <a:pt x="32" y="82"/>
                    <a:pt x="32" y="64"/>
                  </a:cubicBezTo>
                  <a:cubicBezTo>
                    <a:pt x="32" y="45"/>
                    <a:pt x="47" y="30"/>
                    <a:pt x="65" y="30"/>
                  </a:cubicBezTo>
                  <a:cubicBezTo>
                    <a:pt x="84" y="30"/>
                    <a:pt x="99" y="45"/>
                    <a:pt x="99" y="64"/>
                  </a:cubicBezTo>
                  <a:cubicBezTo>
                    <a:pt x="99" y="82"/>
                    <a:pt x="84" y="97"/>
                    <a:pt x="65" y="97"/>
                  </a:cubicBez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0" name="Freeform 401">
              <a:extLst>
                <a:ext uri="{FF2B5EF4-FFF2-40B4-BE49-F238E27FC236}">
                  <a16:creationId xmlns:a16="http://schemas.microsoft.com/office/drawing/2014/main" id="{F2A14B33-BFE2-4445-9410-83819743533E}"/>
                </a:ext>
              </a:extLst>
            </p:cNvPr>
            <p:cNvSpPr>
              <a:spLocks noEditPoints="1"/>
            </p:cNvSpPr>
            <p:nvPr/>
          </p:nvSpPr>
          <p:spPr bwMode="auto">
            <a:xfrm>
              <a:off x="9474200" y="2232038"/>
              <a:ext cx="153988" cy="153988"/>
            </a:xfrm>
            <a:custGeom>
              <a:avLst/>
              <a:gdLst>
                <a:gd name="T0" fmla="*/ 37 w 74"/>
                <a:gd name="T1" fmla="*/ 74 h 74"/>
                <a:gd name="T2" fmla="*/ 0 w 74"/>
                <a:gd name="T3" fmla="*/ 37 h 74"/>
                <a:gd name="T4" fmla="*/ 37 w 74"/>
                <a:gd name="T5" fmla="*/ 0 h 74"/>
                <a:gd name="T6" fmla="*/ 74 w 74"/>
                <a:gd name="T7" fmla="*/ 37 h 74"/>
                <a:gd name="T8" fmla="*/ 37 w 74"/>
                <a:gd name="T9" fmla="*/ 74 h 74"/>
                <a:gd name="T10" fmla="*/ 37 w 74"/>
                <a:gd name="T11" fmla="*/ 11 h 74"/>
                <a:gd name="T12" fmla="*/ 11 w 74"/>
                <a:gd name="T13" fmla="*/ 37 h 74"/>
                <a:gd name="T14" fmla="*/ 37 w 74"/>
                <a:gd name="T15" fmla="*/ 63 h 74"/>
                <a:gd name="T16" fmla="*/ 64 w 74"/>
                <a:gd name="T17" fmla="*/ 37 h 74"/>
                <a:gd name="T18" fmla="*/ 37 w 74"/>
                <a:gd name="T19" fmla="*/ 1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4">
                  <a:moveTo>
                    <a:pt x="37" y="74"/>
                  </a:moveTo>
                  <a:cubicBezTo>
                    <a:pt x="17" y="74"/>
                    <a:pt x="0" y="57"/>
                    <a:pt x="0" y="37"/>
                  </a:cubicBezTo>
                  <a:cubicBezTo>
                    <a:pt x="0" y="17"/>
                    <a:pt x="17" y="0"/>
                    <a:pt x="37" y="0"/>
                  </a:cubicBezTo>
                  <a:cubicBezTo>
                    <a:pt x="58" y="0"/>
                    <a:pt x="74" y="17"/>
                    <a:pt x="74" y="37"/>
                  </a:cubicBezTo>
                  <a:cubicBezTo>
                    <a:pt x="74" y="57"/>
                    <a:pt x="58" y="74"/>
                    <a:pt x="37" y="74"/>
                  </a:cubicBezTo>
                  <a:close/>
                  <a:moveTo>
                    <a:pt x="37" y="11"/>
                  </a:moveTo>
                  <a:cubicBezTo>
                    <a:pt x="23" y="11"/>
                    <a:pt x="11" y="23"/>
                    <a:pt x="11" y="37"/>
                  </a:cubicBezTo>
                  <a:cubicBezTo>
                    <a:pt x="11" y="51"/>
                    <a:pt x="23" y="63"/>
                    <a:pt x="37" y="63"/>
                  </a:cubicBezTo>
                  <a:cubicBezTo>
                    <a:pt x="52" y="63"/>
                    <a:pt x="64" y="51"/>
                    <a:pt x="64" y="37"/>
                  </a:cubicBezTo>
                  <a:cubicBezTo>
                    <a:pt x="64" y="23"/>
                    <a:pt x="52" y="11"/>
                    <a:pt x="37" y="11"/>
                  </a:cubicBezTo>
                  <a:close/>
                </a:path>
              </a:pathLst>
            </a:custGeom>
            <a:solidFill>
              <a:srgbClr val="C1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1" name="Freeform 402">
              <a:extLst>
                <a:ext uri="{FF2B5EF4-FFF2-40B4-BE49-F238E27FC236}">
                  <a16:creationId xmlns:a16="http://schemas.microsoft.com/office/drawing/2014/main" id="{8DB8F83D-9AD1-C243-857A-DC8427B07911}"/>
                </a:ext>
              </a:extLst>
            </p:cNvPr>
            <p:cNvSpPr>
              <a:spLocks noEditPoints="1"/>
            </p:cNvSpPr>
            <p:nvPr/>
          </p:nvSpPr>
          <p:spPr bwMode="auto">
            <a:xfrm>
              <a:off x="9644063" y="2371739"/>
              <a:ext cx="214313" cy="211139"/>
            </a:xfrm>
            <a:custGeom>
              <a:avLst/>
              <a:gdLst>
                <a:gd name="T0" fmla="*/ 103 w 103"/>
                <a:gd name="T1" fmla="*/ 40 h 101"/>
                <a:gd name="T2" fmla="*/ 100 w 103"/>
                <a:gd name="T3" fmla="*/ 37 h 101"/>
                <a:gd name="T4" fmla="*/ 90 w 103"/>
                <a:gd name="T5" fmla="*/ 37 h 101"/>
                <a:gd name="T6" fmla="*/ 86 w 103"/>
                <a:gd name="T7" fmla="*/ 35 h 101"/>
                <a:gd name="T8" fmla="*/ 82 w 103"/>
                <a:gd name="T9" fmla="*/ 27 h 101"/>
                <a:gd name="T10" fmla="*/ 82 w 103"/>
                <a:gd name="T11" fmla="*/ 23 h 101"/>
                <a:gd name="T12" fmla="*/ 86 w 103"/>
                <a:gd name="T13" fmla="*/ 15 h 101"/>
                <a:gd name="T14" fmla="*/ 85 w 103"/>
                <a:gd name="T15" fmla="*/ 11 h 101"/>
                <a:gd name="T16" fmla="*/ 68 w 103"/>
                <a:gd name="T17" fmla="*/ 1 h 101"/>
                <a:gd name="T18" fmla="*/ 64 w 103"/>
                <a:gd name="T19" fmla="*/ 2 h 101"/>
                <a:gd name="T20" fmla="*/ 59 w 103"/>
                <a:gd name="T21" fmla="*/ 10 h 101"/>
                <a:gd name="T22" fmla="*/ 55 w 103"/>
                <a:gd name="T23" fmla="*/ 12 h 101"/>
                <a:gd name="T24" fmla="*/ 47 w 103"/>
                <a:gd name="T25" fmla="*/ 12 h 101"/>
                <a:gd name="T26" fmla="*/ 43 w 103"/>
                <a:gd name="T27" fmla="*/ 10 h 101"/>
                <a:gd name="T28" fmla="*/ 38 w 103"/>
                <a:gd name="T29" fmla="*/ 2 h 101"/>
                <a:gd name="T30" fmla="*/ 34 w 103"/>
                <a:gd name="T31" fmla="*/ 1 h 101"/>
                <a:gd name="T32" fmla="*/ 17 w 103"/>
                <a:gd name="T33" fmla="*/ 11 h 101"/>
                <a:gd name="T34" fmla="*/ 16 w 103"/>
                <a:gd name="T35" fmla="*/ 15 h 101"/>
                <a:gd name="T36" fmla="*/ 20 w 103"/>
                <a:gd name="T37" fmla="*/ 23 h 101"/>
                <a:gd name="T38" fmla="*/ 20 w 103"/>
                <a:gd name="T39" fmla="*/ 27 h 101"/>
                <a:gd name="T40" fmla="*/ 17 w 103"/>
                <a:gd name="T41" fmla="*/ 33 h 101"/>
                <a:gd name="T42" fmla="*/ 12 w 103"/>
                <a:gd name="T43" fmla="*/ 38 h 101"/>
                <a:gd name="T44" fmla="*/ 3 w 103"/>
                <a:gd name="T45" fmla="*/ 38 h 101"/>
                <a:gd name="T46" fmla="*/ 0 w 103"/>
                <a:gd name="T47" fmla="*/ 40 h 101"/>
                <a:gd name="T48" fmla="*/ 0 w 103"/>
                <a:gd name="T49" fmla="*/ 60 h 101"/>
                <a:gd name="T50" fmla="*/ 3 w 103"/>
                <a:gd name="T51" fmla="*/ 63 h 101"/>
                <a:gd name="T52" fmla="*/ 12 w 103"/>
                <a:gd name="T53" fmla="*/ 63 h 101"/>
                <a:gd name="T54" fmla="*/ 16 w 103"/>
                <a:gd name="T55" fmla="*/ 66 h 101"/>
                <a:gd name="T56" fmla="*/ 20 w 103"/>
                <a:gd name="T57" fmla="*/ 73 h 101"/>
                <a:gd name="T58" fmla="*/ 21 w 103"/>
                <a:gd name="T59" fmla="*/ 78 h 101"/>
                <a:gd name="T60" fmla="*/ 16 w 103"/>
                <a:gd name="T61" fmla="*/ 86 h 101"/>
                <a:gd name="T62" fmla="*/ 17 w 103"/>
                <a:gd name="T63" fmla="*/ 90 h 101"/>
                <a:gd name="T64" fmla="*/ 34 w 103"/>
                <a:gd name="T65" fmla="*/ 100 h 101"/>
                <a:gd name="T66" fmla="*/ 38 w 103"/>
                <a:gd name="T67" fmla="*/ 99 h 101"/>
                <a:gd name="T68" fmla="*/ 43 w 103"/>
                <a:gd name="T69" fmla="*/ 91 h 101"/>
                <a:gd name="T70" fmla="*/ 47 w 103"/>
                <a:gd name="T71" fmla="*/ 88 h 101"/>
                <a:gd name="T72" fmla="*/ 56 w 103"/>
                <a:gd name="T73" fmla="*/ 88 h 101"/>
                <a:gd name="T74" fmla="*/ 60 w 103"/>
                <a:gd name="T75" fmla="*/ 91 h 101"/>
                <a:gd name="T76" fmla="*/ 65 w 103"/>
                <a:gd name="T77" fmla="*/ 99 h 101"/>
                <a:gd name="T78" fmla="*/ 68 w 103"/>
                <a:gd name="T79" fmla="*/ 100 h 101"/>
                <a:gd name="T80" fmla="*/ 86 w 103"/>
                <a:gd name="T81" fmla="*/ 90 h 101"/>
                <a:gd name="T82" fmla="*/ 87 w 103"/>
                <a:gd name="T83" fmla="*/ 86 h 101"/>
                <a:gd name="T84" fmla="*/ 82 w 103"/>
                <a:gd name="T85" fmla="*/ 78 h 101"/>
                <a:gd name="T86" fmla="*/ 82 w 103"/>
                <a:gd name="T87" fmla="*/ 73 h 101"/>
                <a:gd name="T88" fmla="*/ 86 w 103"/>
                <a:gd name="T89" fmla="*/ 67 h 101"/>
                <a:gd name="T90" fmla="*/ 90 w 103"/>
                <a:gd name="T91" fmla="*/ 63 h 101"/>
                <a:gd name="T92" fmla="*/ 100 w 103"/>
                <a:gd name="T93" fmla="*/ 63 h 101"/>
                <a:gd name="T94" fmla="*/ 103 w 103"/>
                <a:gd name="T95" fmla="*/ 60 h 101"/>
                <a:gd name="T96" fmla="*/ 103 w 103"/>
                <a:gd name="T97" fmla="*/ 40 h 101"/>
                <a:gd name="T98" fmla="*/ 51 w 103"/>
                <a:gd name="T99" fmla="*/ 76 h 101"/>
                <a:gd name="T100" fmla="*/ 25 w 103"/>
                <a:gd name="T101" fmla="*/ 50 h 101"/>
                <a:gd name="T102" fmla="*/ 51 w 103"/>
                <a:gd name="T103" fmla="*/ 23 h 101"/>
                <a:gd name="T104" fmla="*/ 78 w 103"/>
                <a:gd name="T105" fmla="*/ 50 h 101"/>
                <a:gd name="T106" fmla="*/ 51 w 103"/>
                <a:gd name="T107" fmla="*/ 76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3" h="101">
                  <a:moveTo>
                    <a:pt x="103" y="40"/>
                  </a:moveTo>
                  <a:cubicBezTo>
                    <a:pt x="103" y="39"/>
                    <a:pt x="101" y="37"/>
                    <a:pt x="100" y="37"/>
                  </a:cubicBezTo>
                  <a:cubicBezTo>
                    <a:pt x="90" y="37"/>
                    <a:pt x="90" y="37"/>
                    <a:pt x="90" y="37"/>
                  </a:cubicBezTo>
                  <a:cubicBezTo>
                    <a:pt x="89" y="37"/>
                    <a:pt x="87" y="36"/>
                    <a:pt x="86" y="35"/>
                  </a:cubicBezTo>
                  <a:cubicBezTo>
                    <a:pt x="82" y="27"/>
                    <a:pt x="82" y="27"/>
                    <a:pt x="82" y="27"/>
                  </a:cubicBezTo>
                  <a:cubicBezTo>
                    <a:pt x="81" y="26"/>
                    <a:pt x="81" y="24"/>
                    <a:pt x="82" y="23"/>
                  </a:cubicBezTo>
                  <a:cubicBezTo>
                    <a:pt x="86" y="15"/>
                    <a:pt x="86" y="15"/>
                    <a:pt x="86" y="15"/>
                  </a:cubicBezTo>
                  <a:cubicBezTo>
                    <a:pt x="87" y="13"/>
                    <a:pt x="87" y="11"/>
                    <a:pt x="85" y="11"/>
                  </a:cubicBezTo>
                  <a:cubicBezTo>
                    <a:pt x="68" y="1"/>
                    <a:pt x="68" y="1"/>
                    <a:pt x="68" y="1"/>
                  </a:cubicBezTo>
                  <a:cubicBezTo>
                    <a:pt x="67" y="0"/>
                    <a:pt x="65" y="0"/>
                    <a:pt x="64" y="2"/>
                  </a:cubicBezTo>
                  <a:cubicBezTo>
                    <a:pt x="59" y="10"/>
                    <a:pt x="59" y="10"/>
                    <a:pt x="59" y="10"/>
                  </a:cubicBezTo>
                  <a:cubicBezTo>
                    <a:pt x="59" y="11"/>
                    <a:pt x="57" y="12"/>
                    <a:pt x="55" y="12"/>
                  </a:cubicBezTo>
                  <a:cubicBezTo>
                    <a:pt x="47" y="12"/>
                    <a:pt x="47" y="12"/>
                    <a:pt x="47" y="12"/>
                  </a:cubicBezTo>
                  <a:cubicBezTo>
                    <a:pt x="45" y="12"/>
                    <a:pt x="43" y="11"/>
                    <a:pt x="43" y="10"/>
                  </a:cubicBezTo>
                  <a:cubicBezTo>
                    <a:pt x="38" y="2"/>
                    <a:pt x="38" y="2"/>
                    <a:pt x="38" y="2"/>
                  </a:cubicBezTo>
                  <a:cubicBezTo>
                    <a:pt x="37" y="1"/>
                    <a:pt x="35" y="0"/>
                    <a:pt x="34" y="1"/>
                  </a:cubicBezTo>
                  <a:cubicBezTo>
                    <a:pt x="17" y="11"/>
                    <a:pt x="17" y="11"/>
                    <a:pt x="17" y="11"/>
                  </a:cubicBezTo>
                  <a:cubicBezTo>
                    <a:pt x="15" y="12"/>
                    <a:pt x="15" y="13"/>
                    <a:pt x="16" y="15"/>
                  </a:cubicBezTo>
                  <a:cubicBezTo>
                    <a:pt x="20" y="23"/>
                    <a:pt x="20" y="23"/>
                    <a:pt x="20" y="23"/>
                  </a:cubicBezTo>
                  <a:cubicBezTo>
                    <a:pt x="21" y="24"/>
                    <a:pt x="21" y="26"/>
                    <a:pt x="20" y="27"/>
                  </a:cubicBezTo>
                  <a:cubicBezTo>
                    <a:pt x="20" y="28"/>
                    <a:pt x="17" y="32"/>
                    <a:pt x="17" y="33"/>
                  </a:cubicBezTo>
                  <a:cubicBezTo>
                    <a:pt x="16" y="34"/>
                    <a:pt x="14" y="38"/>
                    <a:pt x="12" y="38"/>
                  </a:cubicBezTo>
                  <a:cubicBezTo>
                    <a:pt x="3" y="38"/>
                    <a:pt x="3" y="38"/>
                    <a:pt x="3" y="38"/>
                  </a:cubicBezTo>
                  <a:cubicBezTo>
                    <a:pt x="1" y="38"/>
                    <a:pt x="0" y="39"/>
                    <a:pt x="0" y="40"/>
                  </a:cubicBezTo>
                  <a:cubicBezTo>
                    <a:pt x="0" y="60"/>
                    <a:pt x="0" y="60"/>
                    <a:pt x="0" y="60"/>
                  </a:cubicBezTo>
                  <a:cubicBezTo>
                    <a:pt x="0" y="62"/>
                    <a:pt x="1" y="63"/>
                    <a:pt x="3" y="63"/>
                  </a:cubicBezTo>
                  <a:cubicBezTo>
                    <a:pt x="12" y="63"/>
                    <a:pt x="12" y="63"/>
                    <a:pt x="12" y="63"/>
                  </a:cubicBezTo>
                  <a:cubicBezTo>
                    <a:pt x="14" y="63"/>
                    <a:pt x="16" y="64"/>
                    <a:pt x="16" y="66"/>
                  </a:cubicBezTo>
                  <a:cubicBezTo>
                    <a:pt x="20" y="73"/>
                    <a:pt x="20" y="73"/>
                    <a:pt x="20" y="73"/>
                  </a:cubicBezTo>
                  <a:cubicBezTo>
                    <a:pt x="21" y="74"/>
                    <a:pt x="21" y="76"/>
                    <a:pt x="21" y="78"/>
                  </a:cubicBezTo>
                  <a:cubicBezTo>
                    <a:pt x="16" y="86"/>
                    <a:pt x="16" y="86"/>
                    <a:pt x="16" y="86"/>
                  </a:cubicBezTo>
                  <a:cubicBezTo>
                    <a:pt x="15" y="87"/>
                    <a:pt x="16" y="89"/>
                    <a:pt x="17" y="90"/>
                  </a:cubicBezTo>
                  <a:cubicBezTo>
                    <a:pt x="34" y="100"/>
                    <a:pt x="34" y="100"/>
                    <a:pt x="34" y="100"/>
                  </a:cubicBezTo>
                  <a:cubicBezTo>
                    <a:pt x="36" y="101"/>
                    <a:pt x="37" y="100"/>
                    <a:pt x="38" y="99"/>
                  </a:cubicBezTo>
                  <a:cubicBezTo>
                    <a:pt x="43" y="91"/>
                    <a:pt x="43" y="91"/>
                    <a:pt x="43" y="91"/>
                  </a:cubicBezTo>
                  <a:cubicBezTo>
                    <a:pt x="44" y="89"/>
                    <a:pt x="46" y="88"/>
                    <a:pt x="47" y="88"/>
                  </a:cubicBezTo>
                  <a:cubicBezTo>
                    <a:pt x="56" y="88"/>
                    <a:pt x="56" y="88"/>
                    <a:pt x="56" y="88"/>
                  </a:cubicBezTo>
                  <a:cubicBezTo>
                    <a:pt x="57" y="88"/>
                    <a:pt x="59" y="89"/>
                    <a:pt x="60" y="91"/>
                  </a:cubicBezTo>
                  <a:cubicBezTo>
                    <a:pt x="65" y="99"/>
                    <a:pt x="65" y="99"/>
                    <a:pt x="65" y="99"/>
                  </a:cubicBezTo>
                  <a:cubicBezTo>
                    <a:pt x="65" y="100"/>
                    <a:pt x="67" y="100"/>
                    <a:pt x="68" y="100"/>
                  </a:cubicBezTo>
                  <a:cubicBezTo>
                    <a:pt x="86" y="90"/>
                    <a:pt x="86" y="90"/>
                    <a:pt x="86" y="90"/>
                  </a:cubicBezTo>
                  <a:cubicBezTo>
                    <a:pt x="87" y="89"/>
                    <a:pt x="87" y="87"/>
                    <a:pt x="87" y="86"/>
                  </a:cubicBezTo>
                  <a:cubicBezTo>
                    <a:pt x="82" y="78"/>
                    <a:pt x="82" y="78"/>
                    <a:pt x="82" y="78"/>
                  </a:cubicBezTo>
                  <a:cubicBezTo>
                    <a:pt x="81" y="76"/>
                    <a:pt x="81" y="74"/>
                    <a:pt x="82" y="73"/>
                  </a:cubicBezTo>
                  <a:cubicBezTo>
                    <a:pt x="83" y="72"/>
                    <a:pt x="85" y="68"/>
                    <a:pt x="86" y="67"/>
                  </a:cubicBezTo>
                  <a:cubicBezTo>
                    <a:pt x="86" y="66"/>
                    <a:pt x="89" y="63"/>
                    <a:pt x="90" y="63"/>
                  </a:cubicBezTo>
                  <a:cubicBezTo>
                    <a:pt x="100" y="63"/>
                    <a:pt x="100" y="63"/>
                    <a:pt x="100" y="63"/>
                  </a:cubicBezTo>
                  <a:cubicBezTo>
                    <a:pt x="101" y="63"/>
                    <a:pt x="103" y="62"/>
                    <a:pt x="103" y="60"/>
                  </a:cubicBezTo>
                  <a:lnTo>
                    <a:pt x="103" y="40"/>
                  </a:lnTo>
                  <a:close/>
                  <a:moveTo>
                    <a:pt x="51" y="76"/>
                  </a:moveTo>
                  <a:cubicBezTo>
                    <a:pt x="37" y="76"/>
                    <a:pt x="25" y="64"/>
                    <a:pt x="25" y="50"/>
                  </a:cubicBezTo>
                  <a:cubicBezTo>
                    <a:pt x="25" y="35"/>
                    <a:pt x="37" y="23"/>
                    <a:pt x="51" y="23"/>
                  </a:cubicBezTo>
                  <a:cubicBezTo>
                    <a:pt x="66" y="23"/>
                    <a:pt x="78" y="35"/>
                    <a:pt x="78" y="50"/>
                  </a:cubicBezTo>
                  <a:cubicBezTo>
                    <a:pt x="78" y="64"/>
                    <a:pt x="66" y="76"/>
                    <a:pt x="51" y="76"/>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2" name="Freeform 403">
              <a:extLst>
                <a:ext uri="{FF2B5EF4-FFF2-40B4-BE49-F238E27FC236}">
                  <a16:creationId xmlns:a16="http://schemas.microsoft.com/office/drawing/2014/main" id="{016804D7-FBE7-CB46-80EE-96FAF6CC3EAB}"/>
                </a:ext>
              </a:extLst>
            </p:cNvPr>
            <p:cNvSpPr>
              <a:spLocks noEditPoints="1"/>
            </p:cNvSpPr>
            <p:nvPr/>
          </p:nvSpPr>
          <p:spPr bwMode="auto">
            <a:xfrm>
              <a:off x="9690100" y="2416190"/>
              <a:ext cx="120650" cy="120651"/>
            </a:xfrm>
            <a:custGeom>
              <a:avLst/>
              <a:gdLst>
                <a:gd name="T0" fmla="*/ 29 w 58"/>
                <a:gd name="T1" fmla="*/ 58 h 58"/>
                <a:gd name="T2" fmla="*/ 0 w 58"/>
                <a:gd name="T3" fmla="*/ 29 h 58"/>
                <a:gd name="T4" fmla="*/ 29 w 58"/>
                <a:gd name="T5" fmla="*/ 0 h 58"/>
                <a:gd name="T6" fmla="*/ 58 w 58"/>
                <a:gd name="T7" fmla="*/ 29 h 58"/>
                <a:gd name="T8" fmla="*/ 29 w 58"/>
                <a:gd name="T9" fmla="*/ 58 h 58"/>
                <a:gd name="T10" fmla="*/ 29 w 58"/>
                <a:gd name="T11" fmla="*/ 8 h 58"/>
                <a:gd name="T12" fmla="*/ 9 w 58"/>
                <a:gd name="T13" fmla="*/ 29 h 58"/>
                <a:gd name="T14" fmla="*/ 29 w 58"/>
                <a:gd name="T15" fmla="*/ 49 h 58"/>
                <a:gd name="T16" fmla="*/ 50 w 58"/>
                <a:gd name="T17" fmla="*/ 29 h 58"/>
                <a:gd name="T18" fmla="*/ 29 w 58"/>
                <a:gd name="T19" fmla="*/ 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58">
                  <a:moveTo>
                    <a:pt x="29" y="58"/>
                  </a:moveTo>
                  <a:cubicBezTo>
                    <a:pt x="13" y="58"/>
                    <a:pt x="0" y="45"/>
                    <a:pt x="0" y="29"/>
                  </a:cubicBezTo>
                  <a:cubicBezTo>
                    <a:pt x="0" y="13"/>
                    <a:pt x="13" y="0"/>
                    <a:pt x="29" y="0"/>
                  </a:cubicBezTo>
                  <a:cubicBezTo>
                    <a:pt x="45" y="0"/>
                    <a:pt x="58" y="13"/>
                    <a:pt x="58" y="29"/>
                  </a:cubicBezTo>
                  <a:cubicBezTo>
                    <a:pt x="58" y="45"/>
                    <a:pt x="45" y="58"/>
                    <a:pt x="29" y="58"/>
                  </a:cubicBezTo>
                  <a:close/>
                  <a:moveTo>
                    <a:pt x="29" y="8"/>
                  </a:moveTo>
                  <a:cubicBezTo>
                    <a:pt x="18" y="8"/>
                    <a:pt x="9" y="17"/>
                    <a:pt x="9" y="29"/>
                  </a:cubicBezTo>
                  <a:cubicBezTo>
                    <a:pt x="9" y="40"/>
                    <a:pt x="18" y="49"/>
                    <a:pt x="29" y="49"/>
                  </a:cubicBezTo>
                  <a:cubicBezTo>
                    <a:pt x="41" y="49"/>
                    <a:pt x="50" y="40"/>
                    <a:pt x="50" y="29"/>
                  </a:cubicBezTo>
                  <a:cubicBezTo>
                    <a:pt x="50" y="17"/>
                    <a:pt x="41" y="8"/>
                    <a:pt x="29" y="8"/>
                  </a:cubicBez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3" name="Rectangle 404">
              <a:extLst>
                <a:ext uri="{FF2B5EF4-FFF2-40B4-BE49-F238E27FC236}">
                  <a16:creationId xmlns:a16="http://schemas.microsoft.com/office/drawing/2014/main" id="{71AB5069-F7FB-9F4F-94CD-35021AA7AF1E}"/>
                </a:ext>
              </a:extLst>
            </p:cNvPr>
            <p:cNvSpPr>
              <a:spLocks noChangeArrowheads="1"/>
            </p:cNvSpPr>
            <p:nvPr/>
          </p:nvSpPr>
          <p:spPr bwMode="auto">
            <a:xfrm>
              <a:off x="8616950" y="4044975"/>
              <a:ext cx="104775" cy="133351"/>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4" name="Rectangle 405">
              <a:extLst>
                <a:ext uri="{FF2B5EF4-FFF2-40B4-BE49-F238E27FC236}">
                  <a16:creationId xmlns:a16="http://schemas.microsoft.com/office/drawing/2014/main" id="{8A4E5A78-BAF9-3B44-A867-5D5290FD81C8}"/>
                </a:ext>
              </a:extLst>
            </p:cNvPr>
            <p:cNvSpPr>
              <a:spLocks noChangeArrowheads="1"/>
            </p:cNvSpPr>
            <p:nvPr/>
          </p:nvSpPr>
          <p:spPr bwMode="auto">
            <a:xfrm>
              <a:off x="8756650" y="3975124"/>
              <a:ext cx="106363" cy="203201"/>
            </a:xfrm>
            <a:prstGeom prst="rect">
              <a:avLst/>
            </a:prstGeom>
            <a:solidFill>
              <a:srgbClr val="F07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5" name="Rectangle 406">
              <a:extLst>
                <a:ext uri="{FF2B5EF4-FFF2-40B4-BE49-F238E27FC236}">
                  <a16:creationId xmlns:a16="http://schemas.microsoft.com/office/drawing/2014/main" id="{072A127E-5290-8A49-AA08-E88A9E66F441}"/>
                </a:ext>
              </a:extLst>
            </p:cNvPr>
            <p:cNvSpPr>
              <a:spLocks noChangeArrowheads="1"/>
            </p:cNvSpPr>
            <p:nvPr/>
          </p:nvSpPr>
          <p:spPr bwMode="auto">
            <a:xfrm>
              <a:off x="8899525" y="3914799"/>
              <a:ext cx="103188" cy="263527"/>
            </a:xfrm>
            <a:prstGeom prst="rect">
              <a:avLst/>
            </a:prstGeom>
            <a:solidFill>
              <a:srgbClr val="C14E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6" name="Freeform 407">
              <a:extLst>
                <a:ext uri="{FF2B5EF4-FFF2-40B4-BE49-F238E27FC236}">
                  <a16:creationId xmlns:a16="http://schemas.microsoft.com/office/drawing/2014/main" id="{0F20B297-042C-9E43-ABAA-3E7411D89618}"/>
                </a:ext>
              </a:extLst>
            </p:cNvPr>
            <p:cNvSpPr>
              <a:spLocks/>
            </p:cNvSpPr>
            <p:nvPr/>
          </p:nvSpPr>
          <p:spPr bwMode="auto">
            <a:xfrm>
              <a:off x="10310813" y="4294214"/>
              <a:ext cx="401638" cy="373065"/>
            </a:xfrm>
            <a:custGeom>
              <a:avLst/>
              <a:gdLst>
                <a:gd name="T0" fmla="*/ 181 w 193"/>
                <a:gd name="T1" fmla="*/ 179 h 179"/>
                <a:gd name="T2" fmla="*/ 0 w 193"/>
                <a:gd name="T3" fmla="*/ 179 h 179"/>
                <a:gd name="T4" fmla="*/ 0 w 193"/>
                <a:gd name="T5" fmla="*/ 8 h 179"/>
                <a:gd name="T6" fmla="*/ 13 w 193"/>
                <a:gd name="T7" fmla="*/ 8 h 179"/>
                <a:gd name="T8" fmla="*/ 13 w 193"/>
                <a:gd name="T9" fmla="*/ 166 h 179"/>
                <a:gd name="T10" fmla="*/ 181 w 193"/>
                <a:gd name="T11" fmla="*/ 166 h 179"/>
                <a:gd name="T12" fmla="*/ 181 w 193"/>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193" h="179">
                  <a:moveTo>
                    <a:pt x="181" y="179"/>
                  </a:moveTo>
                  <a:cubicBezTo>
                    <a:pt x="169" y="179"/>
                    <a:pt x="0" y="179"/>
                    <a:pt x="0" y="179"/>
                  </a:cubicBezTo>
                  <a:cubicBezTo>
                    <a:pt x="0" y="179"/>
                    <a:pt x="0" y="14"/>
                    <a:pt x="0" y="8"/>
                  </a:cubicBezTo>
                  <a:cubicBezTo>
                    <a:pt x="0" y="2"/>
                    <a:pt x="13" y="0"/>
                    <a:pt x="13" y="8"/>
                  </a:cubicBezTo>
                  <a:cubicBezTo>
                    <a:pt x="13" y="16"/>
                    <a:pt x="13" y="166"/>
                    <a:pt x="13" y="166"/>
                  </a:cubicBezTo>
                  <a:cubicBezTo>
                    <a:pt x="13" y="166"/>
                    <a:pt x="172" y="166"/>
                    <a:pt x="181" y="166"/>
                  </a:cubicBezTo>
                  <a:cubicBezTo>
                    <a:pt x="190" y="166"/>
                    <a:pt x="193" y="179"/>
                    <a:pt x="181" y="179"/>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7" name="Freeform 408">
              <a:extLst>
                <a:ext uri="{FF2B5EF4-FFF2-40B4-BE49-F238E27FC236}">
                  <a16:creationId xmlns:a16="http://schemas.microsoft.com/office/drawing/2014/main" id="{738C388E-7AD5-464A-B0B9-6C433CCC0D10}"/>
                </a:ext>
              </a:extLst>
            </p:cNvPr>
            <p:cNvSpPr>
              <a:spLocks/>
            </p:cNvSpPr>
            <p:nvPr/>
          </p:nvSpPr>
          <p:spPr bwMode="auto">
            <a:xfrm>
              <a:off x="10358438" y="4351364"/>
              <a:ext cx="298450" cy="242889"/>
            </a:xfrm>
            <a:custGeom>
              <a:avLst/>
              <a:gdLst>
                <a:gd name="T0" fmla="*/ 5 w 143"/>
                <a:gd name="T1" fmla="*/ 117 h 117"/>
                <a:gd name="T2" fmla="*/ 2 w 143"/>
                <a:gd name="T3" fmla="*/ 116 h 117"/>
                <a:gd name="T4" fmla="*/ 1 w 143"/>
                <a:gd name="T5" fmla="*/ 111 h 117"/>
                <a:gd name="T6" fmla="*/ 16 w 143"/>
                <a:gd name="T7" fmla="*/ 87 h 117"/>
                <a:gd name="T8" fmla="*/ 21 w 143"/>
                <a:gd name="T9" fmla="*/ 86 h 117"/>
                <a:gd name="T10" fmla="*/ 37 w 143"/>
                <a:gd name="T11" fmla="*/ 95 h 117"/>
                <a:gd name="T12" fmla="*/ 83 w 143"/>
                <a:gd name="T13" fmla="*/ 35 h 117"/>
                <a:gd name="T14" fmla="*/ 87 w 143"/>
                <a:gd name="T15" fmla="*/ 33 h 117"/>
                <a:gd name="T16" fmla="*/ 90 w 143"/>
                <a:gd name="T17" fmla="*/ 36 h 117"/>
                <a:gd name="T18" fmla="*/ 100 w 143"/>
                <a:gd name="T19" fmla="*/ 65 h 117"/>
                <a:gd name="T20" fmla="*/ 135 w 143"/>
                <a:gd name="T21" fmla="*/ 3 h 117"/>
                <a:gd name="T22" fmla="*/ 140 w 143"/>
                <a:gd name="T23" fmla="*/ 1 h 117"/>
                <a:gd name="T24" fmla="*/ 142 w 143"/>
                <a:gd name="T25" fmla="*/ 7 h 117"/>
                <a:gd name="T26" fmla="*/ 102 w 143"/>
                <a:gd name="T27" fmla="*/ 76 h 117"/>
                <a:gd name="T28" fmla="*/ 98 w 143"/>
                <a:gd name="T29" fmla="*/ 78 h 117"/>
                <a:gd name="T30" fmla="*/ 95 w 143"/>
                <a:gd name="T31" fmla="*/ 76 h 117"/>
                <a:gd name="T32" fmla="*/ 85 w 143"/>
                <a:gd name="T33" fmla="*/ 45 h 117"/>
                <a:gd name="T34" fmla="*/ 41 w 143"/>
                <a:gd name="T35" fmla="*/ 103 h 117"/>
                <a:gd name="T36" fmla="*/ 36 w 143"/>
                <a:gd name="T37" fmla="*/ 104 h 117"/>
                <a:gd name="T38" fmla="*/ 20 w 143"/>
                <a:gd name="T39" fmla="*/ 95 h 117"/>
                <a:gd name="T40" fmla="*/ 8 w 143"/>
                <a:gd name="T41" fmla="*/ 115 h 117"/>
                <a:gd name="T42" fmla="*/ 5 w 143"/>
                <a:gd name="T4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3" h="117">
                  <a:moveTo>
                    <a:pt x="5" y="117"/>
                  </a:moveTo>
                  <a:cubicBezTo>
                    <a:pt x="4" y="117"/>
                    <a:pt x="3" y="117"/>
                    <a:pt x="2" y="116"/>
                  </a:cubicBezTo>
                  <a:cubicBezTo>
                    <a:pt x="1" y="115"/>
                    <a:pt x="0" y="113"/>
                    <a:pt x="1" y="111"/>
                  </a:cubicBezTo>
                  <a:cubicBezTo>
                    <a:pt x="16" y="87"/>
                    <a:pt x="16" y="87"/>
                    <a:pt x="16" y="87"/>
                  </a:cubicBezTo>
                  <a:cubicBezTo>
                    <a:pt x="17" y="86"/>
                    <a:pt x="19" y="85"/>
                    <a:pt x="21" y="86"/>
                  </a:cubicBezTo>
                  <a:cubicBezTo>
                    <a:pt x="37" y="95"/>
                    <a:pt x="37" y="95"/>
                    <a:pt x="37" y="95"/>
                  </a:cubicBezTo>
                  <a:cubicBezTo>
                    <a:pt x="83" y="35"/>
                    <a:pt x="83" y="35"/>
                    <a:pt x="83" y="35"/>
                  </a:cubicBezTo>
                  <a:cubicBezTo>
                    <a:pt x="84" y="33"/>
                    <a:pt x="86" y="33"/>
                    <a:pt x="87" y="33"/>
                  </a:cubicBezTo>
                  <a:cubicBezTo>
                    <a:pt x="89" y="33"/>
                    <a:pt x="90" y="34"/>
                    <a:pt x="90" y="36"/>
                  </a:cubicBezTo>
                  <a:cubicBezTo>
                    <a:pt x="100" y="65"/>
                    <a:pt x="100" y="65"/>
                    <a:pt x="100" y="65"/>
                  </a:cubicBezTo>
                  <a:cubicBezTo>
                    <a:pt x="135" y="3"/>
                    <a:pt x="135" y="3"/>
                    <a:pt x="135" y="3"/>
                  </a:cubicBezTo>
                  <a:cubicBezTo>
                    <a:pt x="136" y="1"/>
                    <a:pt x="138" y="0"/>
                    <a:pt x="140" y="1"/>
                  </a:cubicBezTo>
                  <a:cubicBezTo>
                    <a:pt x="142" y="2"/>
                    <a:pt x="143" y="5"/>
                    <a:pt x="142" y="7"/>
                  </a:cubicBezTo>
                  <a:cubicBezTo>
                    <a:pt x="102" y="76"/>
                    <a:pt x="102" y="76"/>
                    <a:pt x="102" y="76"/>
                  </a:cubicBezTo>
                  <a:cubicBezTo>
                    <a:pt x="101" y="78"/>
                    <a:pt x="100" y="78"/>
                    <a:pt x="98" y="78"/>
                  </a:cubicBezTo>
                  <a:cubicBezTo>
                    <a:pt x="97" y="78"/>
                    <a:pt x="95" y="77"/>
                    <a:pt x="95" y="76"/>
                  </a:cubicBezTo>
                  <a:cubicBezTo>
                    <a:pt x="85" y="45"/>
                    <a:pt x="85" y="45"/>
                    <a:pt x="85" y="45"/>
                  </a:cubicBezTo>
                  <a:cubicBezTo>
                    <a:pt x="41" y="103"/>
                    <a:pt x="41" y="103"/>
                    <a:pt x="41" y="103"/>
                  </a:cubicBezTo>
                  <a:cubicBezTo>
                    <a:pt x="40" y="105"/>
                    <a:pt x="37" y="105"/>
                    <a:pt x="36" y="104"/>
                  </a:cubicBezTo>
                  <a:cubicBezTo>
                    <a:pt x="20" y="95"/>
                    <a:pt x="20" y="95"/>
                    <a:pt x="20" y="95"/>
                  </a:cubicBezTo>
                  <a:cubicBezTo>
                    <a:pt x="8" y="115"/>
                    <a:pt x="8" y="115"/>
                    <a:pt x="8" y="115"/>
                  </a:cubicBezTo>
                  <a:cubicBezTo>
                    <a:pt x="7" y="116"/>
                    <a:pt x="6" y="117"/>
                    <a:pt x="5" y="117"/>
                  </a:cubicBezTo>
                  <a:close/>
                </a:path>
              </a:pathLst>
            </a:custGeom>
            <a:solidFill>
              <a:srgbClr val="F6AE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8" name="Freeform 409">
              <a:extLst>
                <a:ext uri="{FF2B5EF4-FFF2-40B4-BE49-F238E27FC236}">
                  <a16:creationId xmlns:a16="http://schemas.microsoft.com/office/drawing/2014/main" id="{FD18AA90-45E5-3A44-BBC0-F046F90E0DA3}"/>
                </a:ext>
              </a:extLst>
            </p:cNvPr>
            <p:cNvSpPr>
              <a:spLocks/>
            </p:cNvSpPr>
            <p:nvPr/>
          </p:nvSpPr>
          <p:spPr bwMode="auto">
            <a:xfrm>
              <a:off x="6638925" y="3513159"/>
              <a:ext cx="849313" cy="695329"/>
            </a:xfrm>
            <a:custGeom>
              <a:avLst/>
              <a:gdLst>
                <a:gd name="T0" fmla="*/ 408 w 408"/>
                <a:gd name="T1" fmla="*/ 240 h 334"/>
                <a:gd name="T2" fmla="*/ 323 w 408"/>
                <a:gd name="T3" fmla="*/ 334 h 334"/>
                <a:gd name="T4" fmla="*/ 85 w 408"/>
                <a:gd name="T5" fmla="*/ 334 h 334"/>
                <a:gd name="T6" fmla="*/ 0 w 408"/>
                <a:gd name="T7" fmla="*/ 240 h 334"/>
                <a:gd name="T8" fmla="*/ 0 w 408"/>
                <a:gd name="T9" fmla="*/ 94 h 334"/>
                <a:gd name="T10" fmla="*/ 85 w 408"/>
                <a:gd name="T11" fmla="*/ 0 h 334"/>
                <a:gd name="T12" fmla="*/ 323 w 408"/>
                <a:gd name="T13" fmla="*/ 0 h 334"/>
                <a:gd name="T14" fmla="*/ 408 w 408"/>
                <a:gd name="T15" fmla="*/ 94 h 334"/>
                <a:gd name="T16" fmla="*/ 408 w 408"/>
                <a:gd name="T17" fmla="*/ 24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8" h="334">
                  <a:moveTo>
                    <a:pt x="408" y="240"/>
                  </a:moveTo>
                  <a:cubicBezTo>
                    <a:pt x="408" y="292"/>
                    <a:pt x="370" y="334"/>
                    <a:pt x="323" y="334"/>
                  </a:cubicBezTo>
                  <a:cubicBezTo>
                    <a:pt x="85" y="334"/>
                    <a:pt x="85" y="334"/>
                    <a:pt x="85" y="334"/>
                  </a:cubicBezTo>
                  <a:cubicBezTo>
                    <a:pt x="39" y="334"/>
                    <a:pt x="0" y="292"/>
                    <a:pt x="0" y="240"/>
                  </a:cubicBezTo>
                  <a:cubicBezTo>
                    <a:pt x="0" y="94"/>
                    <a:pt x="0" y="94"/>
                    <a:pt x="0" y="94"/>
                  </a:cubicBezTo>
                  <a:cubicBezTo>
                    <a:pt x="0" y="42"/>
                    <a:pt x="39" y="0"/>
                    <a:pt x="85" y="0"/>
                  </a:cubicBezTo>
                  <a:cubicBezTo>
                    <a:pt x="323" y="0"/>
                    <a:pt x="323" y="0"/>
                    <a:pt x="323" y="0"/>
                  </a:cubicBezTo>
                  <a:cubicBezTo>
                    <a:pt x="370" y="0"/>
                    <a:pt x="408" y="42"/>
                    <a:pt x="408" y="94"/>
                  </a:cubicBezTo>
                  <a:lnTo>
                    <a:pt x="408" y="2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9" name="Freeform 410">
              <a:extLst>
                <a:ext uri="{FF2B5EF4-FFF2-40B4-BE49-F238E27FC236}">
                  <a16:creationId xmlns:a16="http://schemas.microsoft.com/office/drawing/2014/main" id="{69533579-DA34-834E-AF7F-0FCE34CF8E8F}"/>
                </a:ext>
              </a:extLst>
            </p:cNvPr>
            <p:cNvSpPr>
              <a:spLocks/>
            </p:cNvSpPr>
            <p:nvPr/>
          </p:nvSpPr>
          <p:spPr bwMode="auto">
            <a:xfrm>
              <a:off x="6910388" y="3854473"/>
              <a:ext cx="142875" cy="219076"/>
            </a:xfrm>
            <a:custGeom>
              <a:avLst/>
              <a:gdLst>
                <a:gd name="T0" fmla="*/ 69 w 69"/>
                <a:gd name="T1" fmla="*/ 105 h 105"/>
                <a:gd name="T2" fmla="*/ 0 w 69"/>
                <a:gd name="T3" fmla="*/ 105 h 105"/>
                <a:gd name="T4" fmla="*/ 0 w 69"/>
                <a:gd name="T5" fmla="*/ 87 h 105"/>
                <a:gd name="T6" fmla="*/ 22 w 69"/>
                <a:gd name="T7" fmla="*/ 87 h 105"/>
                <a:gd name="T8" fmla="*/ 22 w 69"/>
                <a:gd name="T9" fmla="*/ 32 h 105"/>
                <a:gd name="T10" fmla="*/ 0 w 69"/>
                <a:gd name="T11" fmla="*/ 32 h 105"/>
                <a:gd name="T12" fmla="*/ 0 w 69"/>
                <a:gd name="T13" fmla="*/ 15 h 105"/>
                <a:gd name="T14" fmla="*/ 9 w 69"/>
                <a:gd name="T15" fmla="*/ 14 h 105"/>
                <a:gd name="T16" fmla="*/ 17 w 69"/>
                <a:gd name="T17" fmla="*/ 12 h 105"/>
                <a:gd name="T18" fmla="*/ 22 w 69"/>
                <a:gd name="T19" fmla="*/ 7 h 105"/>
                <a:gd name="T20" fmla="*/ 24 w 69"/>
                <a:gd name="T21" fmla="*/ 0 h 105"/>
                <a:gd name="T22" fmla="*/ 47 w 69"/>
                <a:gd name="T23" fmla="*/ 0 h 105"/>
                <a:gd name="T24" fmla="*/ 47 w 69"/>
                <a:gd name="T25" fmla="*/ 87 h 105"/>
                <a:gd name="T26" fmla="*/ 69 w 69"/>
                <a:gd name="T27" fmla="*/ 87 h 105"/>
                <a:gd name="T28" fmla="*/ 69 w 69"/>
                <a:gd name="T29"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9" h="105">
                  <a:moveTo>
                    <a:pt x="69" y="105"/>
                  </a:moveTo>
                  <a:cubicBezTo>
                    <a:pt x="0" y="105"/>
                    <a:pt x="0" y="105"/>
                    <a:pt x="0" y="105"/>
                  </a:cubicBezTo>
                  <a:cubicBezTo>
                    <a:pt x="0" y="87"/>
                    <a:pt x="0" y="87"/>
                    <a:pt x="0" y="87"/>
                  </a:cubicBezTo>
                  <a:cubicBezTo>
                    <a:pt x="22" y="87"/>
                    <a:pt x="22" y="87"/>
                    <a:pt x="22" y="87"/>
                  </a:cubicBezTo>
                  <a:cubicBezTo>
                    <a:pt x="22" y="32"/>
                    <a:pt x="22" y="32"/>
                    <a:pt x="22" y="32"/>
                  </a:cubicBezTo>
                  <a:cubicBezTo>
                    <a:pt x="0" y="32"/>
                    <a:pt x="0" y="32"/>
                    <a:pt x="0" y="32"/>
                  </a:cubicBezTo>
                  <a:cubicBezTo>
                    <a:pt x="0" y="15"/>
                    <a:pt x="0" y="15"/>
                    <a:pt x="0" y="15"/>
                  </a:cubicBezTo>
                  <a:cubicBezTo>
                    <a:pt x="3" y="15"/>
                    <a:pt x="6" y="14"/>
                    <a:pt x="9" y="14"/>
                  </a:cubicBezTo>
                  <a:cubicBezTo>
                    <a:pt x="12" y="13"/>
                    <a:pt x="15" y="13"/>
                    <a:pt x="17" y="12"/>
                  </a:cubicBezTo>
                  <a:cubicBezTo>
                    <a:pt x="19" y="11"/>
                    <a:pt x="21" y="9"/>
                    <a:pt x="22" y="7"/>
                  </a:cubicBezTo>
                  <a:cubicBezTo>
                    <a:pt x="23" y="5"/>
                    <a:pt x="24" y="3"/>
                    <a:pt x="24" y="0"/>
                  </a:cubicBezTo>
                  <a:cubicBezTo>
                    <a:pt x="47" y="0"/>
                    <a:pt x="47" y="0"/>
                    <a:pt x="47" y="0"/>
                  </a:cubicBezTo>
                  <a:cubicBezTo>
                    <a:pt x="47" y="87"/>
                    <a:pt x="47" y="87"/>
                    <a:pt x="47" y="87"/>
                  </a:cubicBezTo>
                  <a:cubicBezTo>
                    <a:pt x="69" y="87"/>
                    <a:pt x="69" y="87"/>
                    <a:pt x="69" y="87"/>
                  </a:cubicBezTo>
                  <a:lnTo>
                    <a:pt x="69" y="105"/>
                  </a:ln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0" name="Freeform 411">
              <a:extLst>
                <a:ext uri="{FF2B5EF4-FFF2-40B4-BE49-F238E27FC236}">
                  <a16:creationId xmlns:a16="http://schemas.microsoft.com/office/drawing/2014/main" id="{A69265CF-A488-2E40-AAA2-7C3D80C056E1}"/>
                </a:ext>
              </a:extLst>
            </p:cNvPr>
            <p:cNvSpPr>
              <a:spLocks/>
            </p:cNvSpPr>
            <p:nvPr/>
          </p:nvSpPr>
          <p:spPr bwMode="auto">
            <a:xfrm>
              <a:off x="7088188" y="3857648"/>
              <a:ext cx="158750" cy="220664"/>
            </a:xfrm>
            <a:custGeom>
              <a:avLst/>
              <a:gdLst>
                <a:gd name="T0" fmla="*/ 76 w 76"/>
                <a:gd name="T1" fmla="*/ 69 h 106"/>
                <a:gd name="T2" fmla="*/ 73 w 76"/>
                <a:gd name="T3" fmla="*/ 84 h 106"/>
                <a:gd name="T4" fmla="*/ 65 w 76"/>
                <a:gd name="T5" fmla="*/ 96 h 106"/>
                <a:gd name="T6" fmla="*/ 52 w 76"/>
                <a:gd name="T7" fmla="*/ 103 h 106"/>
                <a:gd name="T8" fmla="*/ 33 w 76"/>
                <a:gd name="T9" fmla="*/ 106 h 106"/>
                <a:gd name="T10" fmla="*/ 13 w 76"/>
                <a:gd name="T11" fmla="*/ 104 h 106"/>
                <a:gd name="T12" fmla="*/ 0 w 76"/>
                <a:gd name="T13" fmla="*/ 100 h 106"/>
                <a:gd name="T14" fmla="*/ 0 w 76"/>
                <a:gd name="T15" fmla="*/ 77 h 106"/>
                <a:gd name="T16" fmla="*/ 2 w 76"/>
                <a:gd name="T17" fmla="*/ 77 h 106"/>
                <a:gd name="T18" fmla="*/ 6 w 76"/>
                <a:gd name="T19" fmla="*/ 79 h 106"/>
                <a:gd name="T20" fmla="*/ 13 w 76"/>
                <a:gd name="T21" fmla="*/ 82 h 106"/>
                <a:gd name="T22" fmla="*/ 20 w 76"/>
                <a:gd name="T23" fmla="*/ 85 h 106"/>
                <a:gd name="T24" fmla="*/ 29 w 76"/>
                <a:gd name="T25" fmla="*/ 86 h 106"/>
                <a:gd name="T26" fmla="*/ 38 w 76"/>
                <a:gd name="T27" fmla="*/ 85 h 106"/>
                <a:gd name="T28" fmla="*/ 45 w 76"/>
                <a:gd name="T29" fmla="*/ 81 h 106"/>
                <a:gd name="T30" fmla="*/ 49 w 76"/>
                <a:gd name="T31" fmla="*/ 76 h 106"/>
                <a:gd name="T32" fmla="*/ 50 w 76"/>
                <a:gd name="T33" fmla="*/ 69 h 106"/>
                <a:gd name="T34" fmla="*/ 48 w 76"/>
                <a:gd name="T35" fmla="*/ 63 h 106"/>
                <a:gd name="T36" fmla="*/ 44 w 76"/>
                <a:gd name="T37" fmla="*/ 59 h 106"/>
                <a:gd name="T38" fmla="*/ 36 w 76"/>
                <a:gd name="T39" fmla="*/ 56 h 106"/>
                <a:gd name="T40" fmla="*/ 27 w 76"/>
                <a:gd name="T41" fmla="*/ 55 h 106"/>
                <a:gd name="T42" fmla="*/ 16 w 76"/>
                <a:gd name="T43" fmla="*/ 56 h 106"/>
                <a:gd name="T44" fmla="*/ 6 w 76"/>
                <a:gd name="T45" fmla="*/ 58 h 106"/>
                <a:gd name="T46" fmla="*/ 4 w 76"/>
                <a:gd name="T47" fmla="*/ 58 h 106"/>
                <a:gd name="T48" fmla="*/ 4 w 76"/>
                <a:gd name="T49" fmla="*/ 0 h 106"/>
                <a:gd name="T50" fmla="*/ 73 w 76"/>
                <a:gd name="T51" fmla="*/ 0 h 106"/>
                <a:gd name="T52" fmla="*/ 73 w 76"/>
                <a:gd name="T53" fmla="*/ 19 h 106"/>
                <a:gd name="T54" fmla="*/ 29 w 76"/>
                <a:gd name="T55" fmla="*/ 19 h 106"/>
                <a:gd name="T56" fmla="*/ 29 w 76"/>
                <a:gd name="T57" fmla="*/ 37 h 106"/>
                <a:gd name="T58" fmla="*/ 34 w 76"/>
                <a:gd name="T59" fmla="*/ 36 h 106"/>
                <a:gd name="T60" fmla="*/ 38 w 76"/>
                <a:gd name="T61" fmla="*/ 36 h 106"/>
                <a:gd name="T62" fmla="*/ 52 w 76"/>
                <a:gd name="T63" fmla="*/ 38 h 106"/>
                <a:gd name="T64" fmla="*/ 63 w 76"/>
                <a:gd name="T65" fmla="*/ 42 h 106"/>
                <a:gd name="T66" fmla="*/ 73 w 76"/>
                <a:gd name="T67" fmla="*/ 53 h 106"/>
                <a:gd name="T68" fmla="*/ 76 w 76"/>
                <a:gd name="T69" fmla="*/ 69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106">
                  <a:moveTo>
                    <a:pt x="76" y="69"/>
                  </a:moveTo>
                  <a:cubicBezTo>
                    <a:pt x="76" y="74"/>
                    <a:pt x="75" y="79"/>
                    <a:pt x="73" y="84"/>
                  </a:cubicBezTo>
                  <a:cubicBezTo>
                    <a:pt x="71" y="88"/>
                    <a:pt x="69" y="92"/>
                    <a:pt x="65" y="96"/>
                  </a:cubicBezTo>
                  <a:cubicBezTo>
                    <a:pt x="61" y="99"/>
                    <a:pt x="57" y="101"/>
                    <a:pt x="52" y="103"/>
                  </a:cubicBezTo>
                  <a:cubicBezTo>
                    <a:pt x="47" y="105"/>
                    <a:pt x="41" y="106"/>
                    <a:pt x="33" y="106"/>
                  </a:cubicBezTo>
                  <a:cubicBezTo>
                    <a:pt x="26" y="106"/>
                    <a:pt x="19" y="105"/>
                    <a:pt x="13" y="104"/>
                  </a:cubicBezTo>
                  <a:cubicBezTo>
                    <a:pt x="8" y="103"/>
                    <a:pt x="3" y="101"/>
                    <a:pt x="0" y="100"/>
                  </a:cubicBezTo>
                  <a:cubicBezTo>
                    <a:pt x="0" y="77"/>
                    <a:pt x="0" y="77"/>
                    <a:pt x="0" y="77"/>
                  </a:cubicBezTo>
                  <a:cubicBezTo>
                    <a:pt x="2" y="77"/>
                    <a:pt x="2" y="77"/>
                    <a:pt x="2" y="77"/>
                  </a:cubicBezTo>
                  <a:cubicBezTo>
                    <a:pt x="3" y="78"/>
                    <a:pt x="5" y="79"/>
                    <a:pt x="6" y="79"/>
                  </a:cubicBezTo>
                  <a:cubicBezTo>
                    <a:pt x="8" y="80"/>
                    <a:pt x="10" y="81"/>
                    <a:pt x="13" y="82"/>
                  </a:cubicBezTo>
                  <a:cubicBezTo>
                    <a:pt x="15" y="83"/>
                    <a:pt x="18" y="84"/>
                    <a:pt x="20" y="85"/>
                  </a:cubicBezTo>
                  <a:cubicBezTo>
                    <a:pt x="23" y="85"/>
                    <a:pt x="26" y="86"/>
                    <a:pt x="29" y="86"/>
                  </a:cubicBezTo>
                  <a:cubicBezTo>
                    <a:pt x="32" y="86"/>
                    <a:pt x="35" y="85"/>
                    <a:pt x="38" y="85"/>
                  </a:cubicBezTo>
                  <a:cubicBezTo>
                    <a:pt x="41" y="84"/>
                    <a:pt x="43" y="83"/>
                    <a:pt x="45" y="81"/>
                  </a:cubicBezTo>
                  <a:cubicBezTo>
                    <a:pt x="47" y="80"/>
                    <a:pt x="48" y="78"/>
                    <a:pt x="49" y="76"/>
                  </a:cubicBezTo>
                  <a:cubicBezTo>
                    <a:pt x="49" y="75"/>
                    <a:pt x="50" y="72"/>
                    <a:pt x="50" y="69"/>
                  </a:cubicBezTo>
                  <a:cubicBezTo>
                    <a:pt x="50" y="67"/>
                    <a:pt x="49" y="65"/>
                    <a:pt x="48" y="63"/>
                  </a:cubicBezTo>
                  <a:cubicBezTo>
                    <a:pt x="47" y="61"/>
                    <a:pt x="46" y="60"/>
                    <a:pt x="44" y="59"/>
                  </a:cubicBezTo>
                  <a:cubicBezTo>
                    <a:pt x="42" y="57"/>
                    <a:pt x="39" y="56"/>
                    <a:pt x="36" y="56"/>
                  </a:cubicBezTo>
                  <a:cubicBezTo>
                    <a:pt x="32" y="55"/>
                    <a:pt x="29" y="55"/>
                    <a:pt x="27" y="55"/>
                  </a:cubicBezTo>
                  <a:cubicBezTo>
                    <a:pt x="23" y="55"/>
                    <a:pt x="19" y="56"/>
                    <a:pt x="16" y="56"/>
                  </a:cubicBezTo>
                  <a:cubicBezTo>
                    <a:pt x="12" y="57"/>
                    <a:pt x="9" y="57"/>
                    <a:pt x="6" y="58"/>
                  </a:cubicBezTo>
                  <a:cubicBezTo>
                    <a:pt x="4" y="58"/>
                    <a:pt x="4" y="58"/>
                    <a:pt x="4" y="58"/>
                  </a:cubicBezTo>
                  <a:cubicBezTo>
                    <a:pt x="4" y="0"/>
                    <a:pt x="4" y="0"/>
                    <a:pt x="4" y="0"/>
                  </a:cubicBezTo>
                  <a:cubicBezTo>
                    <a:pt x="73" y="0"/>
                    <a:pt x="73" y="0"/>
                    <a:pt x="73" y="0"/>
                  </a:cubicBezTo>
                  <a:cubicBezTo>
                    <a:pt x="73" y="19"/>
                    <a:pt x="73" y="19"/>
                    <a:pt x="73" y="19"/>
                  </a:cubicBezTo>
                  <a:cubicBezTo>
                    <a:pt x="29" y="19"/>
                    <a:pt x="29" y="19"/>
                    <a:pt x="29" y="19"/>
                  </a:cubicBezTo>
                  <a:cubicBezTo>
                    <a:pt x="29" y="37"/>
                    <a:pt x="29" y="37"/>
                    <a:pt x="29" y="37"/>
                  </a:cubicBezTo>
                  <a:cubicBezTo>
                    <a:pt x="30" y="37"/>
                    <a:pt x="32" y="36"/>
                    <a:pt x="34" y="36"/>
                  </a:cubicBezTo>
                  <a:cubicBezTo>
                    <a:pt x="36" y="36"/>
                    <a:pt x="37" y="36"/>
                    <a:pt x="38" y="36"/>
                  </a:cubicBezTo>
                  <a:cubicBezTo>
                    <a:pt x="43" y="36"/>
                    <a:pt x="48" y="37"/>
                    <a:pt x="52" y="38"/>
                  </a:cubicBezTo>
                  <a:cubicBezTo>
                    <a:pt x="56" y="39"/>
                    <a:pt x="60" y="40"/>
                    <a:pt x="63" y="42"/>
                  </a:cubicBezTo>
                  <a:cubicBezTo>
                    <a:pt x="67" y="45"/>
                    <a:pt x="71" y="48"/>
                    <a:pt x="73" y="53"/>
                  </a:cubicBezTo>
                  <a:cubicBezTo>
                    <a:pt x="75" y="57"/>
                    <a:pt x="76" y="62"/>
                    <a:pt x="76" y="69"/>
                  </a:cubicBez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1" name="Freeform 412">
              <a:extLst>
                <a:ext uri="{FF2B5EF4-FFF2-40B4-BE49-F238E27FC236}">
                  <a16:creationId xmlns:a16="http://schemas.microsoft.com/office/drawing/2014/main" id="{5D5BB71D-8A68-E54B-B26D-3FFB7479CCE1}"/>
                </a:ext>
              </a:extLst>
            </p:cNvPr>
            <p:cNvSpPr>
              <a:spLocks/>
            </p:cNvSpPr>
            <p:nvPr/>
          </p:nvSpPr>
          <p:spPr bwMode="auto">
            <a:xfrm>
              <a:off x="7567613" y="1081094"/>
              <a:ext cx="368300" cy="223839"/>
            </a:xfrm>
            <a:custGeom>
              <a:avLst/>
              <a:gdLst>
                <a:gd name="T0" fmla="*/ 142 w 177"/>
                <a:gd name="T1" fmla="*/ 35 h 108"/>
                <a:gd name="T2" fmla="*/ 117 w 177"/>
                <a:gd name="T3" fmla="*/ 13 h 108"/>
                <a:gd name="T4" fmla="*/ 105 w 177"/>
                <a:gd name="T5" fmla="*/ 16 h 108"/>
                <a:gd name="T6" fmla="*/ 74 w 177"/>
                <a:gd name="T7" fmla="*/ 0 h 108"/>
                <a:gd name="T8" fmla="*/ 35 w 177"/>
                <a:gd name="T9" fmla="*/ 35 h 108"/>
                <a:gd name="T10" fmla="*/ 12 w 177"/>
                <a:gd name="T11" fmla="*/ 45 h 108"/>
                <a:gd name="T12" fmla="*/ 0 w 177"/>
                <a:gd name="T13" fmla="*/ 72 h 108"/>
                <a:gd name="T14" fmla="*/ 40 w 177"/>
                <a:gd name="T15" fmla="*/ 108 h 108"/>
                <a:gd name="T16" fmla="*/ 137 w 177"/>
                <a:gd name="T17" fmla="*/ 108 h 108"/>
                <a:gd name="T18" fmla="*/ 177 w 177"/>
                <a:gd name="T19" fmla="*/ 72 h 108"/>
                <a:gd name="T20" fmla="*/ 142 w 177"/>
                <a:gd name="T21" fmla="*/ 3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7" h="108">
                  <a:moveTo>
                    <a:pt x="142" y="35"/>
                  </a:moveTo>
                  <a:cubicBezTo>
                    <a:pt x="138" y="22"/>
                    <a:pt x="128" y="13"/>
                    <a:pt x="117" y="13"/>
                  </a:cubicBezTo>
                  <a:cubicBezTo>
                    <a:pt x="113" y="13"/>
                    <a:pt x="109" y="14"/>
                    <a:pt x="105" y="16"/>
                  </a:cubicBezTo>
                  <a:cubicBezTo>
                    <a:pt x="98" y="6"/>
                    <a:pt x="86" y="0"/>
                    <a:pt x="74" y="0"/>
                  </a:cubicBezTo>
                  <a:cubicBezTo>
                    <a:pt x="55" y="0"/>
                    <a:pt x="39" y="15"/>
                    <a:pt x="35" y="35"/>
                  </a:cubicBezTo>
                  <a:cubicBezTo>
                    <a:pt x="26" y="36"/>
                    <a:pt x="18" y="39"/>
                    <a:pt x="12" y="45"/>
                  </a:cubicBezTo>
                  <a:cubicBezTo>
                    <a:pt x="4" y="52"/>
                    <a:pt x="0" y="62"/>
                    <a:pt x="0" y="72"/>
                  </a:cubicBezTo>
                  <a:cubicBezTo>
                    <a:pt x="0" y="92"/>
                    <a:pt x="18" y="108"/>
                    <a:pt x="40" y="108"/>
                  </a:cubicBezTo>
                  <a:cubicBezTo>
                    <a:pt x="137" y="108"/>
                    <a:pt x="137" y="108"/>
                    <a:pt x="137" y="108"/>
                  </a:cubicBezTo>
                  <a:cubicBezTo>
                    <a:pt x="159" y="108"/>
                    <a:pt x="177" y="92"/>
                    <a:pt x="177" y="72"/>
                  </a:cubicBezTo>
                  <a:cubicBezTo>
                    <a:pt x="177" y="53"/>
                    <a:pt x="162" y="37"/>
                    <a:pt x="142" y="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2" name="Oval 413">
              <a:extLst>
                <a:ext uri="{FF2B5EF4-FFF2-40B4-BE49-F238E27FC236}">
                  <a16:creationId xmlns:a16="http://schemas.microsoft.com/office/drawing/2014/main" id="{C367F8CF-B282-D44C-80D1-09CD255E880E}"/>
                </a:ext>
              </a:extLst>
            </p:cNvPr>
            <p:cNvSpPr>
              <a:spLocks noChangeArrowheads="1"/>
            </p:cNvSpPr>
            <p:nvPr/>
          </p:nvSpPr>
          <p:spPr bwMode="auto">
            <a:xfrm>
              <a:off x="6837363" y="4867305"/>
              <a:ext cx="415925" cy="415928"/>
            </a:xfrm>
            <a:prstGeom prst="ellipse">
              <a:avLst/>
            </a:pr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3" name="Freeform 414">
              <a:extLst>
                <a:ext uri="{FF2B5EF4-FFF2-40B4-BE49-F238E27FC236}">
                  <a16:creationId xmlns:a16="http://schemas.microsoft.com/office/drawing/2014/main" id="{CCFE932C-68EE-E749-9F35-8E9FC89D0486}"/>
                </a:ext>
              </a:extLst>
            </p:cNvPr>
            <p:cNvSpPr>
              <a:spLocks noEditPoints="1"/>
            </p:cNvSpPr>
            <p:nvPr/>
          </p:nvSpPr>
          <p:spPr bwMode="auto">
            <a:xfrm>
              <a:off x="6821488" y="4849842"/>
              <a:ext cx="449263" cy="449265"/>
            </a:xfrm>
            <a:custGeom>
              <a:avLst/>
              <a:gdLst>
                <a:gd name="T0" fmla="*/ 107 w 215"/>
                <a:gd name="T1" fmla="*/ 0 h 215"/>
                <a:gd name="T2" fmla="*/ 0 w 215"/>
                <a:gd name="T3" fmla="*/ 108 h 215"/>
                <a:gd name="T4" fmla="*/ 107 w 215"/>
                <a:gd name="T5" fmla="*/ 215 h 215"/>
                <a:gd name="T6" fmla="*/ 215 w 215"/>
                <a:gd name="T7" fmla="*/ 108 h 215"/>
                <a:gd name="T8" fmla="*/ 107 w 215"/>
                <a:gd name="T9" fmla="*/ 0 h 215"/>
                <a:gd name="T10" fmla="*/ 107 w 215"/>
                <a:gd name="T11" fmla="*/ 205 h 215"/>
                <a:gd name="T12" fmla="*/ 10 w 215"/>
                <a:gd name="T13" fmla="*/ 108 h 215"/>
                <a:gd name="T14" fmla="*/ 107 w 215"/>
                <a:gd name="T15" fmla="*/ 10 h 215"/>
                <a:gd name="T16" fmla="*/ 205 w 215"/>
                <a:gd name="T17" fmla="*/ 108 h 215"/>
                <a:gd name="T18" fmla="*/ 107 w 215"/>
                <a:gd name="T19" fmla="*/ 205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5" h="215">
                  <a:moveTo>
                    <a:pt x="107" y="0"/>
                  </a:moveTo>
                  <a:cubicBezTo>
                    <a:pt x="48" y="0"/>
                    <a:pt x="0" y="48"/>
                    <a:pt x="0" y="108"/>
                  </a:cubicBezTo>
                  <a:cubicBezTo>
                    <a:pt x="0" y="167"/>
                    <a:pt x="48" y="215"/>
                    <a:pt x="107" y="215"/>
                  </a:cubicBezTo>
                  <a:cubicBezTo>
                    <a:pt x="167" y="215"/>
                    <a:pt x="215" y="167"/>
                    <a:pt x="215" y="108"/>
                  </a:cubicBezTo>
                  <a:cubicBezTo>
                    <a:pt x="215" y="48"/>
                    <a:pt x="167" y="0"/>
                    <a:pt x="107" y="0"/>
                  </a:cubicBezTo>
                  <a:close/>
                  <a:moveTo>
                    <a:pt x="107" y="205"/>
                  </a:moveTo>
                  <a:cubicBezTo>
                    <a:pt x="54" y="205"/>
                    <a:pt x="10" y="161"/>
                    <a:pt x="10" y="108"/>
                  </a:cubicBezTo>
                  <a:cubicBezTo>
                    <a:pt x="10" y="54"/>
                    <a:pt x="54" y="10"/>
                    <a:pt x="107" y="10"/>
                  </a:cubicBezTo>
                  <a:cubicBezTo>
                    <a:pt x="161" y="10"/>
                    <a:pt x="205" y="54"/>
                    <a:pt x="205" y="108"/>
                  </a:cubicBezTo>
                  <a:cubicBezTo>
                    <a:pt x="205" y="161"/>
                    <a:pt x="161" y="205"/>
                    <a:pt x="107" y="205"/>
                  </a:cubicBezTo>
                  <a:close/>
                </a:path>
              </a:pathLst>
            </a:custGeom>
            <a:solidFill>
              <a:srgbClr val="3299B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4" name="Freeform 415">
              <a:extLst>
                <a:ext uri="{FF2B5EF4-FFF2-40B4-BE49-F238E27FC236}">
                  <a16:creationId xmlns:a16="http://schemas.microsoft.com/office/drawing/2014/main" id="{2DBF52CF-F5C1-D342-A1C9-9D9750F0088B}"/>
                </a:ext>
              </a:extLst>
            </p:cNvPr>
            <p:cNvSpPr>
              <a:spLocks noEditPoints="1"/>
            </p:cNvSpPr>
            <p:nvPr/>
          </p:nvSpPr>
          <p:spPr bwMode="auto">
            <a:xfrm>
              <a:off x="6873875" y="4905405"/>
              <a:ext cx="341313" cy="341315"/>
            </a:xfrm>
            <a:custGeom>
              <a:avLst/>
              <a:gdLst>
                <a:gd name="T0" fmla="*/ 89 w 164"/>
                <a:gd name="T1" fmla="*/ 164 h 164"/>
                <a:gd name="T2" fmla="*/ 89 w 164"/>
                <a:gd name="T3" fmla="*/ 155 h 164"/>
                <a:gd name="T4" fmla="*/ 82 w 164"/>
                <a:gd name="T5" fmla="*/ 147 h 164"/>
                <a:gd name="T6" fmla="*/ 75 w 164"/>
                <a:gd name="T7" fmla="*/ 155 h 164"/>
                <a:gd name="T8" fmla="*/ 75 w 164"/>
                <a:gd name="T9" fmla="*/ 164 h 164"/>
                <a:gd name="T10" fmla="*/ 0 w 164"/>
                <a:gd name="T11" fmla="*/ 89 h 164"/>
                <a:gd name="T12" fmla="*/ 9 w 164"/>
                <a:gd name="T13" fmla="*/ 89 h 164"/>
                <a:gd name="T14" fmla="*/ 16 w 164"/>
                <a:gd name="T15" fmla="*/ 82 h 164"/>
                <a:gd name="T16" fmla="*/ 9 w 164"/>
                <a:gd name="T17" fmla="*/ 75 h 164"/>
                <a:gd name="T18" fmla="*/ 0 w 164"/>
                <a:gd name="T19" fmla="*/ 75 h 164"/>
                <a:gd name="T20" fmla="*/ 75 w 164"/>
                <a:gd name="T21" fmla="*/ 0 h 164"/>
                <a:gd name="T22" fmla="*/ 75 w 164"/>
                <a:gd name="T23" fmla="*/ 9 h 164"/>
                <a:gd name="T24" fmla="*/ 82 w 164"/>
                <a:gd name="T25" fmla="*/ 16 h 164"/>
                <a:gd name="T26" fmla="*/ 89 w 164"/>
                <a:gd name="T27" fmla="*/ 9 h 164"/>
                <a:gd name="T28" fmla="*/ 89 w 164"/>
                <a:gd name="T29" fmla="*/ 0 h 164"/>
                <a:gd name="T30" fmla="*/ 164 w 164"/>
                <a:gd name="T31" fmla="*/ 75 h 164"/>
                <a:gd name="T32" fmla="*/ 155 w 164"/>
                <a:gd name="T33" fmla="*/ 75 h 164"/>
                <a:gd name="T34" fmla="*/ 148 w 164"/>
                <a:gd name="T35" fmla="*/ 82 h 164"/>
                <a:gd name="T36" fmla="*/ 155 w 164"/>
                <a:gd name="T37" fmla="*/ 89 h 164"/>
                <a:gd name="T38" fmla="*/ 164 w 164"/>
                <a:gd name="T39" fmla="*/ 89 h 164"/>
                <a:gd name="T40" fmla="*/ 89 w 164"/>
                <a:gd name="T41" fmla="*/ 164 h 164"/>
                <a:gd name="T42" fmla="*/ 115 w 164"/>
                <a:gd name="T43" fmla="*/ 21 h 164"/>
                <a:gd name="T44" fmla="*/ 109 w 164"/>
                <a:gd name="T45" fmla="*/ 24 h 164"/>
                <a:gd name="T46" fmla="*/ 69 w 164"/>
                <a:gd name="T47" fmla="*/ 79 h 164"/>
                <a:gd name="T48" fmla="*/ 68 w 164"/>
                <a:gd name="T49" fmla="*/ 81 h 164"/>
                <a:gd name="T50" fmla="*/ 68 w 164"/>
                <a:gd name="T51" fmla="*/ 82 h 164"/>
                <a:gd name="T52" fmla="*/ 68 w 164"/>
                <a:gd name="T53" fmla="*/ 83 h 164"/>
                <a:gd name="T54" fmla="*/ 68 w 164"/>
                <a:gd name="T55" fmla="*/ 85 h 164"/>
                <a:gd name="T56" fmla="*/ 68 w 164"/>
                <a:gd name="T57" fmla="*/ 86 h 164"/>
                <a:gd name="T58" fmla="*/ 69 w 164"/>
                <a:gd name="T59" fmla="*/ 87 h 164"/>
                <a:gd name="T60" fmla="*/ 97 w 164"/>
                <a:gd name="T61" fmla="*/ 120 h 164"/>
                <a:gd name="T62" fmla="*/ 102 w 164"/>
                <a:gd name="T63" fmla="*/ 123 h 164"/>
                <a:gd name="T64" fmla="*/ 107 w 164"/>
                <a:gd name="T65" fmla="*/ 121 h 164"/>
                <a:gd name="T66" fmla="*/ 109 w 164"/>
                <a:gd name="T67" fmla="*/ 116 h 164"/>
                <a:gd name="T68" fmla="*/ 107 w 164"/>
                <a:gd name="T69" fmla="*/ 111 h 164"/>
                <a:gd name="T70" fmla="*/ 83 w 164"/>
                <a:gd name="T71" fmla="*/ 83 h 164"/>
                <a:gd name="T72" fmla="*/ 120 w 164"/>
                <a:gd name="T73" fmla="*/ 33 h 164"/>
                <a:gd name="T74" fmla="*/ 119 w 164"/>
                <a:gd name="T75" fmla="*/ 23 h 164"/>
                <a:gd name="T76" fmla="*/ 115 w 164"/>
                <a:gd name="T77" fmla="*/ 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4" h="164">
                  <a:moveTo>
                    <a:pt x="89" y="164"/>
                  </a:moveTo>
                  <a:cubicBezTo>
                    <a:pt x="89" y="155"/>
                    <a:pt x="89" y="155"/>
                    <a:pt x="89" y="155"/>
                  </a:cubicBezTo>
                  <a:cubicBezTo>
                    <a:pt x="89" y="151"/>
                    <a:pt x="86" y="147"/>
                    <a:pt x="82" y="147"/>
                  </a:cubicBezTo>
                  <a:cubicBezTo>
                    <a:pt x="78" y="147"/>
                    <a:pt x="75" y="151"/>
                    <a:pt x="75" y="155"/>
                  </a:cubicBezTo>
                  <a:cubicBezTo>
                    <a:pt x="75" y="164"/>
                    <a:pt x="75" y="164"/>
                    <a:pt x="75" y="164"/>
                  </a:cubicBezTo>
                  <a:cubicBezTo>
                    <a:pt x="36" y="160"/>
                    <a:pt x="4" y="128"/>
                    <a:pt x="0" y="89"/>
                  </a:cubicBezTo>
                  <a:cubicBezTo>
                    <a:pt x="9" y="89"/>
                    <a:pt x="9" y="89"/>
                    <a:pt x="9" y="89"/>
                  </a:cubicBezTo>
                  <a:cubicBezTo>
                    <a:pt x="13" y="89"/>
                    <a:pt x="16" y="85"/>
                    <a:pt x="16" y="82"/>
                  </a:cubicBezTo>
                  <a:cubicBezTo>
                    <a:pt x="16" y="78"/>
                    <a:pt x="13" y="75"/>
                    <a:pt x="9" y="75"/>
                  </a:cubicBezTo>
                  <a:cubicBezTo>
                    <a:pt x="0" y="75"/>
                    <a:pt x="0" y="75"/>
                    <a:pt x="0" y="75"/>
                  </a:cubicBezTo>
                  <a:cubicBezTo>
                    <a:pt x="4" y="35"/>
                    <a:pt x="36" y="3"/>
                    <a:pt x="75" y="0"/>
                  </a:cubicBezTo>
                  <a:cubicBezTo>
                    <a:pt x="75" y="9"/>
                    <a:pt x="75" y="9"/>
                    <a:pt x="75" y="9"/>
                  </a:cubicBezTo>
                  <a:cubicBezTo>
                    <a:pt x="75" y="12"/>
                    <a:pt x="78" y="16"/>
                    <a:pt x="82" y="16"/>
                  </a:cubicBezTo>
                  <a:cubicBezTo>
                    <a:pt x="86" y="16"/>
                    <a:pt x="89" y="12"/>
                    <a:pt x="89" y="9"/>
                  </a:cubicBezTo>
                  <a:cubicBezTo>
                    <a:pt x="89" y="0"/>
                    <a:pt x="89" y="0"/>
                    <a:pt x="89" y="0"/>
                  </a:cubicBezTo>
                  <a:cubicBezTo>
                    <a:pt x="129" y="3"/>
                    <a:pt x="161" y="35"/>
                    <a:pt x="164" y="75"/>
                  </a:cubicBezTo>
                  <a:cubicBezTo>
                    <a:pt x="155" y="75"/>
                    <a:pt x="155" y="75"/>
                    <a:pt x="155" y="75"/>
                  </a:cubicBezTo>
                  <a:cubicBezTo>
                    <a:pt x="151" y="75"/>
                    <a:pt x="148" y="78"/>
                    <a:pt x="148" y="82"/>
                  </a:cubicBezTo>
                  <a:cubicBezTo>
                    <a:pt x="148" y="85"/>
                    <a:pt x="151" y="89"/>
                    <a:pt x="155" y="89"/>
                  </a:cubicBezTo>
                  <a:cubicBezTo>
                    <a:pt x="164" y="89"/>
                    <a:pt x="164" y="89"/>
                    <a:pt x="164" y="89"/>
                  </a:cubicBezTo>
                  <a:cubicBezTo>
                    <a:pt x="161" y="128"/>
                    <a:pt x="129" y="160"/>
                    <a:pt x="89" y="164"/>
                  </a:cubicBezTo>
                  <a:close/>
                  <a:moveTo>
                    <a:pt x="115" y="21"/>
                  </a:moveTo>
                  <a:cubicBezTo>
                    <a:pt x="113" y="21"/>
                    <a:pt x="111" y="23"/>
                    <a:pt x="109" y="24"/>
                  </a:cubicBezTo>
                  <a:cubicBezTo>
                    <a:pt x="69" y="79"/>
                    <a:pt x="69" y="79"/>
                    <a:pt x="69" y="79"/>
                  </a:cubicBezTo>
                  <a:cubicBezTo>
                    <a:pt x="68" y="80"/>
                    <a:pt x="68" y="80"/>
                    <a:pt x="68" y="81"/>
                  </a:cubicBezTo>
                  <a:cubicBezTo>
                    <a:pt x="68" y="81"/>
                    <a:pt x="68" y="82"/>
                    <a:pt x="68" y="82"/>
                  </a:cubicBezTo>
                  <a:cubicBezTo>
                    <a:pt x="68" y="82"/>
                    <a:pt x="68" y="83"/>
                    <a:pt x="68" y="83"/>
                  </a:cubicBezTo>
                  <a:cubicBezTo>
                    <a:pt x="68" y="84"/>
                    <a:pt x="68" y="84"/>
                    <a:pt x="68" y="85"/>
                  </a:cubicBezTo>
                  <a:cubicBezTo>
                    <a:pt x="68" y="85"/>
                    <a:pt x="68" y="86"/>
                    <a:pt x="68" y="86"/>
                  </a:cubicBezTo>
                  <a:cubicBezTo>
                    <a:pt x="68" y="86"/>
                    <a:pt x="69" y="87"/>
                    <a:pt x="69" y="87"/>
                  </a:cubicBezTo>
                  <a:cubicBezTo>
                    <a:pt x="97" y="120"/>
                    <a:pt x="97" y="120"/>
                    <a:pt x="97" y="120"/>
                  </a:cubicBezTo>
                  <a:cubicBezTo>
                    <a:pt x="98" y="122"/>
                    <a:pt x="100" y="123"/>
                    <a:pt x="102" y="123"/>
                  </a:cubicBezTo>
                  <a:cubicBezTo>
                    <a:pt x="104" y="123"/>
                    <a:pt x="105" y="122"/>
                    <a:pt x="107" y="121"/>
                  </a:cubicBezTo>
                  <a:cubicBezTo>
                    <a:pt x="108" y="120"/>
                    <a:pt x="109" y="118"/>
                    <a:pt x="109" y="116"/>
                  </a:cubicBezTo>
                  <a:cubicBezTo>
                    <a:pt x="109" y="114"/>
                    <a:pt x="109" y="113"/>
                    <a:pt x="107" y="111"/>
                  </a:cubicBezTo>
                  <a:cubicBezTo>
                    <a:pt x="83" y="83"/>
                    <a:pt x="83" y="83"/>
                    <a:pt x="83" y="83"/>
                  </a:cubicBezTo>
                  <a:cubicBezTo>
                    <a:pt x="120" y="33"/>
                    <a:pt x="120" y="33"/>
                    <a:pt x="120" y="33"/>
                  </a:cubicBezTo>
                  <a:cubicBezTo>
                    <a:pt x="123" y="30"/>
                    <a:pt x="122" y="25"/>
                    <a:pt x="119" y="23"/>
                  </a:cubicBezTo>
                  <a:cubicBezTo>
                    <a:pt x="118" y="22"/>
                    <a:pt x="116" y="21"/>
                    <a:pt x="115" y="21"/>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5" name="Freeform 416">
              <a:extLst>
                <a:ext uri="{FF2B5EF4-FFF2-40B4-BE49-F238E27FC236}">
                  <a16:creationId xmlns:a16="http://schemas.microsoft.com/office/drawing/2014/main" id="{DB222871-45EC-4C47-BA7B-5C134FF23848}"/>
                </a:ext>
              </a:extLst>
            </p:cNvPr>
            <p:cNvSpPr>
              <a:spLocks/>
            </p:cNvSpPr>
            <p:nvPr/>
          </p:nvSpPr>
          <p:spPr bwMode="auto">
            <a:xfrm>
              <a:off x="9407525" y="3713185"/>
              <a:ext cx="744538" cy="712792"/>
            </a:xfrm>
            <a:custGeom>
              <a:avLst/>
              <a:gdLst>
                <a:gd name="T0" fmla="*/ 249 w 358"/>
                <a:gd name="T1" fmla="*/ 144 h 342"/>
                <a:gd name="T2" fmla="*/ 358 w 358"/>
                <a:gd name="T3" fmla="*/ 171 h 342"/>
                <a:gd name="T4" fmla="*/ 247 w 358"/>
                <a:gd name="T5" fmla="*/ 200 h 342"/>
                <a:gd name="T6" fmla="*/ 132 w 358"/>
                <a:gd name="T7" fmla="*/ 336 h 342"/>
                <a:gd name="T8" fmla="*/ 96 w 358"/>
                <a:gd name="T9" fmla="*/ 342 h 342"/>
                <a:gd name="T10" fmla="*/ 182 w 358"/>
                <a:gd name="T11" fmla="*/ 198 h 342"/>
                <a:gd name="T12" fmla="*/ 59 w 358"/>
                <a:gd name="T13" fmla="*/ 187 h 342"/>
                <a:gd name="T14" fmla="*/ 13 w 358"/>
                <a:gd name="T15" fmla="*/ 227 h 342"/>
                <a:gd name="T16" fmla="*/ 0 w 358"/>
                <a:gd name="T17" fmla="*/ 228 h 342"/>
                <a:gd name="T18" fmla="*/ 13 w 358"/>
                <a:gd name="T19" fmla="*/ 172 h 342"/>
                <a:gd name="T20" fmla="*/ 0 w 358"/>
                <a:gd name="T21" fmla="*/ 114 h 342"/>
                <a:gd name="T22" fmla="*/ 13 w 358"/>
                <a:gd name="T23" fmla="*/ 115 h 342"/>
                <a:gd name="T24" fmla="*/ 59 w 358"/>
                <a:gd name="T25" fmla="*/ 159 h 342"/>
                <a:gd name="T26" fmla="*/ 182 w 358"/>
                <a:gd name="T27" fmla="*/ 145 h 342"/>
                <a:gd name="T28" fmla="*/ 105 w 358"/>
                <a:gd name="T29" fmla="*/ 0 h 342"/>
                <a:gd name="T30" fmla="*/ 132 w 358"/>
                <a:gd name="T31" fmla="*/ 7 h 342"/>
                <a:gd name="T32" fmla="*/ 249 w 358"/>
                <a:gd name="T33" fmla="*/ 14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8" h="342">
                  <a:moveTo>
                    <a:pt x="249" y="144"/>
                  </a:moveTo>
                  <a:cubicBezTo>
                    <a:pt x="249" y="144"/>
                    <a:pt x="358" y="141"/>
                    <a:pt x="358" y="171"/>
                  </a:cubicBezTo>
                  <a:cubicBezTo>
                    <a:pt x="358" y="202"/>
                    <a:pt x="247" y="200"/>
                    <a:pt x="247" y="200"/>
                  </a:cubicBezTo>
                  <a:cubicBezTo>
                    <a:pt x="132" y="336"/>
                    <a:pt x="132" y="336"/>
                    <a:pt x="132" y="336"/>
                  </a:cubicBezTo>
                  <a:cubicBezTo>
                    <a:pt x="96" y="342"/>
                    <a:pt x="96" y="342"/>
                    <a:pt x="96" y="342"/>
                  </a:cubicBezTo>
                  <a:cubicBezTo>
                    <a:pt x="182" y="198"/>
                    <a:pt x="182" y="198"/>
                    <a:pt x="182" y="198"/>
                  </a:cubicBezTo>
                  <a:cubicBezTo>
                    <a:pt x="59" y="187"/>
                    <a:pt x="59" y="187"/>
                    <a:pt x="59" y="187"/>
                  </a:cubicBezTo>
                  <a:cubicBezTo>
                    <a:pt x="13" y="227"/>
                    <a:pt x="13" y="227"/>
                    <a:pt x="13" y="227"/>
                  </a:cubicBezTo>
                  <a:cubicBezTo>
                    <a:pt x="0" y="228"/>
                    <a:pt x="0" y="228"/>
                    <a:pt x="0" y="228"/>
                  </a:cubicBezTo>
                  <a:cubicBezTo>
                    <a:pt x="13" y="172"/>
                    <a:pt x="13" y="172"/>
                    <a:pt x="13" y="172"/>
                  </a:cubicBezTo>
                  <a:cubicBezTo>
                    <a:pt x="0" y="114"/>
                    <a:pt x="0" y="114"/>
                    <a:pt x="0" y="114"/>
                  </a:cubicBezTo>
                  <a:cubicBezTo>
                    <a:pt x="13" y="115"/>
                    <a:pt x="13" y="115"/>
                    <a:pt x="13" y="115"/>
                  </a:cubicBezTo>
                  <a:cubicBezTo>
                    <a:pt x="59" y="159"/>
                    <a:pt x="59" y="159"/>
                    <a:pt x="59" y="159"/>
                  </a:cubicBezTo>
                  <a:cubicBezTo>
                    <a:pt x="182" y="145"/>
                    <a:pt x="182" y="145"/>
                    <a:pt x="182" y="145"/>
                  </a:cubicBezTo>
                  <a:cubicBezTo>
                    <a:pt x="105" y="0"/>
                    <a:pt x="105" y="0"/>
                    <a:pt x="105" y="0"/>
                  </a:cubicBezTo>
                  <a:cubicBezTo>
                    <a:pt x="132" y="7"/>
                    <a:pt x="132" y="7"/>
                    <a:pt x="132" y="7"/>
                  </a:cubicBezTo>
                  <a:lnTo>
                    <a:pt x="249"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6" name="Freeform 417">
              <a:extLst>
                <a:ext uri="{FF2B5EF4-FFF2-40B4-BE49-F238E27FC236}">
                  <a16:creationId xmlns:a16="http://schemas.microsoft.com/office/drawing/2014/main" id="{BAE296E0-96CA-5845-AA7E-9E546CAF2867}"/>
                </a:ext>
              </a:extLst>
            </p:cNvPr>
            <p:cNvSpPr>
              <a:spLocks noEditPoints="1"/>
            </p:cNvSpPr>
            <p:nvPr/>
          </p:nvSpPr>
          <p:spPr bwMode="auto">
            <a:xfrm>
              <a:off x="6692900" y="5676935"/>
              <a:ext cx="306388" cy="211139"/>
            </a:xfrm>
            <a:custGeom>
              <a:avLst/>
              <a:gdLst>
                <a:gd name="T0" fmla="*/ 140 w 147"/>
                <a:gd name="T1" fmla="*/ 86 h 101"/>
                <a:gd name="T2" fmla="*/ 37 w 147"/>
                <a:gd name="T3" fmla="*/ 86 h 101"/>
                <a:gd name="T4" fmla="*/ 37 w 147"/>
                <a:gd name="T5" fmla="*/ 81 h 101"/>
                <a:gd name="T6" fmla="*/ 132 w 147"/>
                <a:gd name="T7" fmla="*/ 69 h 101"/>
                <a:gd name="T8" fmla="*/ 140 w 147"/>
                <a:gd name="T9" fmla="*/ 59 h 101"/>
                <a:gd name="T10" fmla="*/ 140 w 147"/>
                <a:gd name="T11" fmla="*/ 28 h 101"/>
                <a:gd name="T12" fmla="*/ 131 w 147"/>
                <a:gd name="T13" fmla="*/ 18 h 101"/>
                <a:gd name="T14" fmla="*/ 37 w 147"/>
                <a:gd name="T15" fmla="*/ 18 h 101"/>
                <a:gd name="T16" fmla="*/ 37 w 147"/>
                <a:gd name="T17" fmla="*/ 11 h 101"/>
                <a:gd name="T18" fmla="*/ 26 w 147"/>
                <a:gd name="T19" fmla="*/ 0 h 101"/>
                <a:gd name="T20" fmla="*/ 8 w 147"/>
                <a:gd name="T21" fmla="*/ 0 h 101"/>
                <a:gd name="T22" fmla="*/ 0 w 147"/>
                <a:gd name="T23" fmla="*/ 7 h 101"/>
                <a:gd name="T24" fmla="*/ 8 w 147"/>
                <a:gd name="T25" fmla="*/ 14 h 101"/>
                <a:gd name="T26" fmla="*/ 23 w 147"/>
                <a:gd name="T27" fmla="*/ 14 h 101"/>
                <a:gd name="T28" fmla="*/ 23 w 147"/>
                <a:gd name="T29" fmla="*/ 89 h 101"/>
                <a:gd name="T30" fmla="*/ 34 w 147"/>
                <a:gd name="T31" fmla="*/ 101 h 101"/>
                <a:gd name="T32" fmla="*/ 140 w 147"/>
                <a:gd name="T33" fmla="*/ 101 h 101"/>
                <a:gd name="T34" fmla="*/ 147 w 147"/>
                <a:gd name="T35" fmla="*/ 93 h 101"/>
                <a:gd name="T36" fmla="*/ 140 w 147"/>
                <a:gd name="T37" fmla="*/ 86 h 101"/>
                <a:gd name="T38" fmla="*/ 78 w 147"/>
                <a:gd name="T39" fmla="*/ 65 h 101"/>
                <a:gd name="T40" fmla="*/ 60 w 147"/>
                <a:gd name="T41" fmla="*/ 68 h 101"/>
                <a:gd name="T42" fmla="*/ 60 w 147"/>
                <a:gd name="T43" fmla="*/ 29 h 101"/>
                <a:gd name="T44" fmla="*/ 78 w 147"/>
                <a:gd name="T45" fmla="*/ 29 h 101"/>
                <a:gd name="T46" fmla="*/ 78 w 147"/>
                <a:gd name="T47" fmla="*/ 65 h 101"/>
                <a:gd name="T48" fmla="*/ 87 w 147"/>
                <a:gd name="T49" fmla="*/ 29 h 101"/>
                <a:gd name="T50" fmla="*/ 105 w 147"/>
                <a:gd name="T51" fmla="*/ 29 h 101"/>
                <a:gd name="T52" fmla="*/ 105 w 147"/>
                <a:gd name="T53" fmla="*/ 62 h 101"/>
                <a:gd name="T54" fmla="*/ 87 w 147"/>
                <a:gd name="T55" fmla="*/ 64 h 101"/>
                <a:gd name="T56" fmla="*/ 87 w 147"/>
                <a:gd name="T57" fmla="*/ 29 h 101"/>
                <a:gd name="T58" fmla="*/ 130 w 147"/>
                <a:gd name="T59" fmla="*/ 58 h 101"/>
                <a:gd name="T60" fmla="*/ 113 w 147"/>
                <a:gd name="T61" fmla="*/ 61 h 101"/>
                <a:gd name="T62" fmla="*/ 113 w 147"/>
                <a:gd name="T63" fmla="*/ 29 h 101"/>
                <a:gd name="T64" fmla="*/ 130 w 147"/>
                <a:gd name="T65" fmla="*/ 29 h 101"/>
                <a:gd name="T66" fmla="*/ 130 w 147"/>
                <a:gd name="T67" fmla="*/ 58 h 101"/>
                <a:gd name="T68" fmla="*/ 52 w 147"/>
                <a:gd name="T69" fmla="*/ 29 h 101"/>
                <a:gd name="T70" fmla="*/ 52 w 147"/>
                <a:gd name="T71" fmla="*/ 69 h 101"/>
                <a:gd name="T72" fmla="*/ 37 w 147"/>
                <a:gd name="T73" fmla="*/ 71 h 101"/>
                <a:gd name="T74" fmla="*/ 37 w 147"/>
                <a:gd name="T75" fmla="*/ 29 h 101"/>
                <a:gd name="T76" fmla="*/ 52 w 147"/>
                <a:gd name="T77" fmla="*/ 2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7" h="101">
                  <a:moveTo>
                    <a:pt x="140" y="86"/>
                  </a:moveTo>
                  <a:cubicBezTo>
                    <a:pt x="37" y="86"/>
                    <a:pt x="37" y="86"/>
                    <a:pt x="37" y="86"/>
                  </a:cubicBezTo>
                  <a:cubicBezTo>
                    <a:pt x="37" y="81"/>
                    <a:pt x="37" y="81"/>
                    <a:pt x="37" y="81"/>
                  </a:cubicBezTo>
                  <a:cubicBezTo>
                    <a:pt x="132" y="69"/>
                    <a:pt x="132" y="69"/>
                    <a:pt x="132" y="69"/>
                  </a:cubicBezTo>
                  <a:cubicBezTo>
                    <a:pt x="137" y="68"/>
                    <a:pt x="140" y="64"/>
                    <a:pt x="140" y="59"/>
                  </a:cubicBezTo>
                  <a:cubicBezTo>
                    <a:pt x="140" y="28"/>
                    <a:pt x="140" y="28"/>
                    <a:pt x="140" y="28"/>
                  </a:cubicBezTo>
                  <a:cubicBezTo>
                    <a:pt x="140" y="22"/>
                    <a:pt x="136" y="18"/>
                    <a:pt x="131" y="18"/>
                  </a:cubicBezTo>
                  <a:cubicBezTo>
                    <a:pt x="37" y="18"/>
                    <a:pt x="37" y="18"/>
                    <a:pt x="37" y="18"/>
                  </a:cubicBezTo>
                  <a:cubicBezTo>
                    <a:pt x="37" y="11"/>
                    <a:pt x="37" y="11"/>
                    <a:pt x="37" y="11"/>
                  </a:cubicBezTo>
                  <a:cubicBezTo>
                    <a:pt x="37" y="5"/>
                    <a:pt x="32" y="0"/>
                    <a:pt x="26" y="0"/>
                  </a:cubicBezTo>
                  <a:cubicBezTo>
                    <a:pt x="8" y="0"/>
                    <a:pt x="8" y="0"/>
                    <a:pt x="8" y="0"/>
                  </a:cubicBezTo>
                  <a:cubicBezTo>
                    <a:pt x="4" y="0"/>
                    <a:pt x="0" y="3"/>
                    <a:pt x="0" y="7"/>
                  </a:cubicBezTo>
                  <a:cubicBezTo>
                    <a:pt x="0" y="11"/>
                    <a:pt x="4" y="14"/>
                    <a:pt x="8" y="14"/>
                  </a:cubicBezTo>
                  <a:cubicBezTo>
                    <a:pt x="23" y="14"/>
                    <a:pt x="23" y="14"/>
                    <a:pt x="23" y="14"/>
                  </a:cubicBezTo>
                  <a:cubicBezTo>
                    <a:pt x="23" y="89"/>
                    <a:pt x="23" y="89"/>
                    <a:pt x="23" y="89"/>
                  </a:cubicBezTo>
                  <a:cubicBezTo>
                    <a:pt x="23" y="96"/>
                    <a:pt x="28" y="101"/>
                    <a:pt x="34" y="101"/>
                  </a:cubicBezTo>
                  <a:cubicBezTo>
                    <a:pt x="140" y="101"/>
                    <a:pt x="140" y="101"/>
                    <a:pt x="140" y="101"/>
                  </a:cubicBezTo>
                  <a:cubicBezTo>
                    <a:pt x="144" y="101"/>
                    <a:pt x="147" y="97"/>
                    <a:pt x="147" y="93"/>
                  </a:cubicBezTo>
                  <a:cubicBezTo>
                    <a:pt x="147" y="89"/>
                    <a:pt x="144" y="86"/>
                    <a:pt x="140" y="86"/>
                  </a:cubicBezTo>
                  <a:close/>
                  <a:moveTo>
                    <a:pt x="78" y="65"/>
                  </a:moveTo>
                  <a:cubicBezTo>
                    <a:pt x="60" y="68"/>
                    <a:pt x="60" y="68"/>
                    <a:pt x="60" y="68"/>
                  </a:cubicBezTo>
                  <a:cubicBezTo>
                    <a:pt x="60" y="29"/>
                    <a:pt x="60" y="29"/>
                    <a:pt x="60" y="29"/>
                  </a:cubicBezTo>
                  <a:cubicBezTo>
                    <a:pt x="78" y="29"/>
                    <a:pt x="78" y="29"/>
                    <a:pt x="78" y="29"/>
                  </a:cubicBezTo>
                  <a:lnTo>
                    <a:pt x="78" y="65"/>
                  </a:lnTo>
                  <a:close/>
                  <a:moveTo>
                    <a:pt x="87" y="29"/>
                  </a:moveTo>
                  <a:cubicBezTo>
                    <a:pt x="105" y="29"/>
                    <a:pt x="105" y="29"/>
                    <a:pt x="105" y="29"/>
                  </a:cubicBezTo>
                  <a:cubicBezTo>
                    <a:pt x="105" y="62"/>
                    <a:pt x="105" y="62"/>
                    <a:pt x="105" y="62"/>
                  </a:cubicBezTo>
                  <a:cubicBezTo>
                    <a:pt x="87" y="64"/>
                    <a:pt x="87" y="64"/>
                    <a:pt x="87" y="64"/>
                  </a:cubicBezTo>
                  <a:lnTo>
                    <a:pt x="87" y="29"/>
                  </a:lnTo>
                  <a:close/>
                  <a:moveTo>
                    <a:pt x="130" y="58"/>
                  </a:moveTo>
                  <a:cubicBezTo>
                    <a:pt x="113" y="61"/>
                    <a:pt x="113" y="61"/>
                    <a:pt x="113" y="61"/>
                  </a:cubicBezTo>
                  <a:cubicBezTo>
                    <a:pt x="113" y="29"/>
                    <a:pt x="113" y="29"/>
                    <a:pt x="113" y="29"/>
                  </a:cubicBezTo>
                  <a:cubicBezTo>
                    <a:pt x="130" y="29"/>
                    <a:pt x="130" y="29"/>
                    <a:pt x="130" y="29"/>
                  </a:cubicBezTo>
                  <a:lnTo>
                    <a:pt x="130" y="58"/>
                  </a:lnTo>
                  <a:close/>
                  <a:moveTo>
                    <a:pt x="52" y="29"/>
                  </a:moveTo>
                  <a:cubicBezTo>
                    <a:pt x="52" y="69"/>
                    <a:pt x="52" y="69"/>
                    <a:pt x="52" y="69"/>
                  </a:cubicBezTo>
                  <a:cubicBezTo>
                    <a:pt x="37" y="71"/>
                    <a:pt x="37" y="71"/>
                    <a:pt x="37" y="71"/>
                  </a:cubicBezTo>
                  <a:cubicBezTo>
                    <a:pt x="37" y="29"/>
                    <a:pt x="37" y="29"/>
                    <a:pt x="37" y="29"/>
                  </a:cubicBezTo>
                  <a:lnTo>
                    <a:pt x="52"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7" name="Oval 418">
              <a:extLst>
                <a:ext uri="{FF2B5EF4-FFF2-40B4-BE49-F238E27FC236}">
                  <a16:creationId xmlns:a16="http://schemas.microsoft.com/office/drawing/2014/main" id="{7C349785-1F6A-3B4A-AEC5-CA018CE8799C}"/>
                </a:ext>
              </a:extLst>
            </p:cNvPr>
            <p:cNvSpPr>
              <a:spLocks noChangeArrowheads="1"/>
            </p:cNvSpPr>
            <p:nvPr/>
          </p:nvSpPr>
          <p:spPr bwMode="auto">
            <a:xfrm>
              <a:off x="6778625" y="5889661"/>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8" name="Oval 419">
              <a:extLst>
                <a:ext uri="{FF2B5EF4-FFF2-40B4-BE49-F238E27FC236}">
                  <a16:creationId xmlns:a16="http://schemas.microsoft.com/office/drawing/2014/main" id="{B6784355-20A1-474B-A7BB-FCE08AAB6130}"/>
                </a:ext>
              </a:extLst>
            </p:cNvPr>
            <p:cNvSpPr>
              <a:spLocks noChangeArrowheads="1"/>
            </p:cNvSpPr>
            <p:nvPr/>
          </p:nvSpPr>
          <p:spPr bwMode="auto">
            <a:xfrm>
              <a:off x="6924675" y="5889661"/>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9" name="Freeform 420">
              <a:extLst>
                <a:ext uri="{FF2B5EF4-FFF2-40B4-BE49-F238E27FC236}">
                  <a16:creationId xmlns:a16="http://schemas.microsoft.com/office/drawing/2014/main" id="{4DCAB825-2664-B947-9E6F-8006CB28D4B7}"/>
                </a:ext>
              </a:extLst>
            </p:cNvPr>
            <p:cNvSpPr>
              <a:spLocks/>
            </p:cNvSpPr>
            <p:nvPr/>
          </p:nvSpPr>
          <p:spPr bwMode="auto">
            <a:xfrm>
              <a:off x="10682288" y="2017725"/>
              <a:ext cx="176213" cy="141288"/>
            </a:xfrm>
            <a:custGeom>
              <a:avLst/>
              <a:gdLst>
                <a:gd name="T0" fmla="*/ 1 w 85"/>
                <a:gd name="T1" fmla="*/ 68 h 68"/>
                <a:gd name="T2" fmla="*/ 7 w 85"/>
                <a:gd name="T3" fmla="*/ 38 h 68"/>
                <a:gd name="T4" fmla="*/ 15 w 85"/>
                <a:gd name="T5" fmla="*/ 25 h 68"/>
                <a:gd name="T6" fmla="*/ 27 w 85"/>
                <a:gd name="T7" fmla="*/ 14 h 68"/>
                <a:gd name="T8" fmla="*/ 55 w 85"/>
                <a:gd name="T9" fmla="*/ 2 h 68"/>
                <a:gd name="T10" fmla="*/ 85 w 85"/>
                <a:gd name="T11" fmla="*/ 4 h 68"/>
                <a:gd name="T12" fmla="*/ 85 w 85"/>
                <a:gd name="T13" fmla="*/ 5 h 68"/>
                <a:gd name="T14" fmla="*/ 31 w 85"/>
                <a:gd name="T15" fmla="*/ 19 h 68"/>
                <a:gd name="T16" fmla="*/ 2 w 85"/>
                <a:gd name="T17" fmla="*/ 68 h 68"/>
                <a:gd name="T18" fmla="*/ 1 w 85"/>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5" h="68">
                  <a:moveTo>
                    <a:pt x="1" y="68"/>
                  </a:moveTo>
                  <a:cubicBezTo>
                    <a:pt x="0" y="58"/>
                    <a:pt x="2" y="47"/>
                    <a:pt x="7" y="38"/>
                  </a:cubicBezTo>
                  <a:cubicBezTo>
                    <a:pt x="9" y="33"/>
                    <a:pt x="12" y="29"/>
                    <a:pt x="15" y="25"/>
                  </a:cubicBezTo>
                  <a:cubicBezTo>
                    <a:pt x="19" y="21"/>
                    <a:pt x="23" y="17"/>
                    <a:pt x="27" y="14"/>
                  </a:cubicBezTo>
                  <a:cubicBezTo>
                    <a:pt x="35" y="8"/>
                    <a:pt x="45" y="4"/>
                    <a:pt x="55" y="2"/>
                  </a:cubicBezTo>
                  <a:cubicBezTo>
                    <a:pt x="65" y="0"/>
                    <a:pt x="76" y="1"/>
                    <a:pt x="85" y="4"/>
                  </a:cubicBezTo>
                  <a:cubicBezTo>
                    <a:pt x="85" y="5"/>
                    <a:pt x="85" y="5"/>
                    <a:pt x="85" y="5"/>
                  </a:cubicBezTo>
                  <a:cubicBezTo>
                    <a:pt x="66" y="2"/>
                    <a:pt x="46" y="8"/>
                    <a:pt x="31" y="19"/>
                  </a:cubicBezTo>
                  <a:cubicBezTo>
                    <a:pt x="15" y="31"/>
                    <a:pt x="4" y="49"/>
                    <a:pt x="2" y="68"/>
                  </a:cubicBezTo>
                  <a:lnTo>
                    <a:pt x="1" y="68"/>
                  </a:lnTo>
                  <a:close/>
                </a:path>
              </a:pathLst>
            </a:custGeom>
            <a:solidFill>
              <a:srgbClr val="F9FD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0" name="Freeform 421">
              <a:extLst>
                <a:ext uri="{FF2B5EF4-FFF2-40B4-BE49-F238E27FC236}">
                  <a16:creationId xmlns:a16="http://schemas.microsoft.com/office/drawing/2014/main" id="{74FDDE58-EBA9-E14E-B1C5-16A6D19EC92C}"/>
                </a:ext>
              </a:extLst>
            </p:cNvPr>
            <p:cNvSpPr>
              <a:spLocks/>
            </p:cNvSpPr>
            <p:nvPr/>
          </p:nvSpPr>
          <p:spPr bwMode="auto">
            <a:xfrm>
              <a:off x="10945813" y="2255851"/>
              <a:ext cx="127000" cy="123826"/>
            </a:xfrm>
            <a:custGeom>
              <a:avLst/>
              <a:gdLst>
                <a:gd name="T0" fmla="*/ 80 w 80"/>
                <a:gd name="T1" fmla="*/ 55 h 78"/>
                <a:gd name="T2" fmla="*/ 58 w 80"/>
                <a:gd name="T3" fmla="*/ 78 h 78"/>
                <a:gd name="T4" fmla="*/ 0 w 80"/>
                <a:gd name="T5" fmla="*/ 25 h 78"/>
                <a:gd name="T6" fmla="*/ 24 w 80"/>
                <a:gd name="T7" fmla="*/ 0 h 78"/>
                <a:gd name="T8" fmla="*/ 80 w 80"/>
                <a:gd name="T9" fmla="*/ 55 h 78"/>
              </a:gdLst>
              <a:ahLst/>
              <a:cxnLst>
                <a:cxn ang="0">
                  <a:pos x="T0" y="T1"/>
                </a:cxn>
                <a:cxn ang="0">
                  <a:pos x="T2" y="T3"/>
                </a:cxn>
                <a:cxn ang="0">
                  <a:pos x="T4" y="T5"/>
                </a:cxn>
                <a:cxn ang="0">
                  <a:pos x="T6" y="T7"/>
                </a:cxn>
                <a:cxn ang="0">
                  <a:pos x="T8" y="T9"/>
                </a:cxn>
              </a:cxnLst>
              <a:rect l="0" t="0" r="r" b="b"/>
              <a:pathLst>
                <a:path w="80" h="78">
                  <a:moveTo>
                    <a:pt x="80" y="55"/>
                  </a:moveTo>
                  <a:lnTo>
                    <a:pt x="58" y="78"/>
                  </a:lnTo>
                  <a:lnTo>
                    <a:pt x="0" y="25"/>
                  </a:lnTo>
                  <a:lnTo>
                    <a:pt x="24" y="0"/>
                  </a:lnTo>
                  <a:lnTo>
                    <a:pt x="80" y="55"/>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1" name="Freeform 422">
              <a:extLst>
                <a:ext uri="{FF2B5EF4-FFF2-40B4-BE49-F238E27FC236}">
                  <a16:creationId xmlns:a16="http://schemas.microsoft.com/office/drawing/2014/main" id="{71543E68-0575-1049-ADD5-9EACEEFB4886}"/>
                </a:ext>
              </a:extLst>
            </p:cNvPr>
            <p:cNvSpPr>
              <a:spLocks/>
            </p:cNvSpPr>
            <p:nvPr/>
          </p:nvSpPr>
          <p:spPr bwMode="auto">
            <a:xfrm>
              <a:off x="10966450" y="2271726"/>
              <a:ext cx="352425" cy="327027"/>
            </a:xfrm>
            <a:custGeom>
              <a:avLst/>
              <a:gdLst>
                <a:gd name="T0" fmla="*/ 168 w 169"/>
                <a:gd name="T1" fmla="*/ 117 h 157"/>
                <a:gd name="T2" fmla="*/ 156 w 169"/>
                <a:gd name="T3" fmla="*/ 95 h 157"/>
                <a:gd name="T4" fmla="*/ 43 w 169"/>
                <a:gd name="T5" fmla="*/ 0 h 157"/>
                <a:gd name="T6" fmla="*/ 0 w 169"/>
                <a:gd name="T7" fmla="*/ 50 h 157"/>
                <a:gd name="T8" fmla="*/ 114 w 169"/>
                <a:gd name="T9" fmla="*/ 145 h 157"/>
                <a:gd name="T10" fmla="*/ 161 w 169"/>
                <a:gd name="T11" fmla="*/ 141 h 157"/>
                <a:gd name="T12" fmla="*/ 168 w 169"/>
                <a:gd name="T13" fmla="*/ 117 h 157"/>
              </a:gdLst>
              <a:ahLst/>
              <a:cxnLst>
                <a:cxn ang="0">
                  <a:pos x="T0" y="T1"/>
                </a:cxn>
                <a:cxn ang="0">
                  <a:pos x="T2" y="T3"/>
                </a:cxn>
                <a:cxn ang="0">
                  <a:pos x="T4" y="T5"/>
                </a:cxn>
                <a:cxn ang="0">
                  <a:pos x="T6" y="T7"/>
                </a:cxn>
                <a:cxn ang="0">
                  <a:pos x="T8" y="T9"/>
                </a:cxn>
                <a:cxn ang="0">
                  <a:pos x="T10" y="T11"/>
                </a:cxn>
                <a:cxn ang="0">
                  <a:pos x="T12" y="T13"/>
                </a:cxn>
              </a:cxnLst>
              <a:rect l="0" t="0" r="r" b="b"/>
              <a:pathLst>
                <a:path w="169" h="157">
                  <a:moveTo>
                    <a:pt x="168" y="117"/>
                  </a:moveTo>
                  <a:cubicBezTo>
                    <a:pt x="167" y="108"/>
                    <a:pt x="163" y="100"/>
                    <a:pt x="156" y="95"/>
                  </a:cubicBezTo>
                  <a:cubicBezTo>
                    <a:pt x="43" y="0"/>
                    <a:pt x="43" y="0"/>
                    <a:pt x="43" y="0"/>
                  </a:cubicBezTo>
                  <a:cubicBezTo>
                    <a:pt x="34" y="20"/>
                    <a:pt x="19" y="38"/>
                    <a:pt x="0" y="50"/>
                  </a:cubicBezTo>
                  <a:cubicBezTo>
                    <a:pt x="114" y="145"/>
                    <a:pt x="114" y="145"/>
                    <a:pt x="114" y="145"/>
                  </a:cubicBezTo>
                  <a:cubicBezTo>
                    <a:pt x="128" y="157"/>
                    <a:pt x="149" y="155"/>
                    <a:pt x="161" y="141"/>
                  </a:cubicBezTo>
                  <a:cubicBezTo>
                    <a:pt x="166" y="134"/>
                    <a:pt x="169" y="126"/>
                    <a:pt x="168" y="117"/>
                  </a:cubicBez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2" name="Freeform 423">
              <a:extLst>
                <a:ext uri="{FF2B5EF4-FFF2-40B4-BE49-F238E27FC236}">
                  <a16:creationId xmlns:a16="http://schemas.microsoft.com/office/drawing/2014/main" id="{7281BDE5-912E-7E4B-A38A-25C86FC44C70}"/>
                </a:ext>
              </a:extLst>
            </p:cNvPr>
            <p:cNvSpPr>
              <a:spLocks noEditPoints="1"/>
            </p:cNvSpPr>
            <p:nvPr/>
          </p:nvSpPr>
          <p:spPr bwMode="auto">
            <a:xfrm>
              <a:off x="10579100" y="1924061"/>
              <a:ext cx="460375" cy="449265"/>
            </a:xfrm>
            <a:custGeom>
              <a:avLst/>
              <a:gdLst>
                <a:gd name="T0" fmla="*/ 101 w 221"/>
                <a:gd name="T1" fmla="*/ 3 h 216"/>
                <a:gd name="T2" fmla="*/ 5 w 221"/>
                <a:gd name="T3" fmla="*/ 117 h 216"/>
                <a:gd name="T4" fmla="*/ 42 w 221"/>
                <a:gd name="T5" fmla="*/ 189 h 216"/>
                <a:gd name="T6" fmla="*/ 119 w 221"/>
                <a:gd name="T7" fmla="*/ 214 h 216"/>
                <a:gd name="T8" fmla="*/ 216 w 221"/>
                <a:gd name="T9" fmla="*/ 99 h 216"/>
                <a:gd name="T10" fmla="*/ 178 w 221"/>
                <a:gd name="T11" fmla="*/ 27 h 216"/>
                <a:gd name="T12" fmla="*/ 101 w 221"/>
                <a:gd name="T13" fmla="*/ 3 h 216"/>
                <a:gd name="T14" fmla="*/ 189 w 221"/>
                <a:gd name="T15" fmla="*/ 101 h 216"/>
                <a:gd name="T16" fmla="*/ 117 w 221"/>
                <a:gd name="T17" fmla="*/ 187 h 216"/>
                <a:gd name="T18" fmla="*/ 31 w 221"/>
                <a:gd name="T19" fmla="*/ 115 h 216"/>
                <a:gd name="T20" fmla="*/ 103 w 221"/>
                <a:gd name="T21" fmla="*/ 29 h 216"/>
                <a:gd name="T22" fmla="*/ 189 w 221"/>
                <a:gd name="T23" fmla="*/ 101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1" h="216">
                  <a:moveTo>
                    <a:pt x="101" y="3"/>
                  </a:moveTo>
                  <a:cubicBezTo>
                    <a:pt x="43" y="8"/>
                    <a:pt x="0" y="59"/>
                    <a:pt x="5" y="117"/>
                  </a:cubicBezTo>
                  <a:cubicBezTo>
                    <a:pt x="7" y="146"/>
                    <a:pt x="20" y="171"/>
                    <a:pt x="42" y="189"/>
                  </a:cubicBezTo>
                  <a:cubicBezTo>
                    <a:pt x="64" y="207"/>
                    <a:pt x="91" y="216"/>
                    <a:pt x="119" y="214"/>
                  </a:cubicBezTo>
                  <a:cubicBezTo>
                    <a:pt x="178" y="208"/>
                    <a:pt x="221" y="157"/>
                    <a:pt x="216" y="99"/>
                  </a:cubicBezTo>
                  <a:cubicBezTo>
                    <a:pt x="213" y="71"/>
                    <a:pt x="200" y="45"/>
                    <a:pt x="178" y="27"/>
                  </a:cubicBezTo>
                  <a:cubicBezTo>
                    <a:pt x="157" y="9"/>
                    <a:pt x="129" y="0"/>
                    <a:pt x="101" y="3"/>
                  </a:cubicBezTo>
                  <a:close/>
                  <a:moveTo>
                    <a:pt x="189" y="101"/>
                  </a:moveTo>
                  <a:cubicBezTo>
                    <a:pt x="193" y="145"/>
                    <a:pt x="160" y="183"/>
                    <a:pt x="117" y="187"/>
                  </a:cubicBezTo>
                  <a:cubicBezTo>
                    <a:pt x="73" y="191"/>
                    <a:pt x="35" y="159"/>
                    <a:pt x="31" y="115"/>
                  </a:cubicBezTo>
                  <a:cubicBezTo>
                    <a:pt x="28" y="72"/>
                    <a:pt x="60" y="33"/>
                    <a:pt x="103" y="29"/>
                  </a:cubicBezTo>
                  <a:cubicBezTo>
                    <a:pt x="147" y="26"/>
                    <a:pt x="185" y="58"/>
                    <a:pt x="189" y="101"/>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3" name="Freeform 424">
              <a:extLst>
                <a:ext uri="{FF2B5EF4-FFF2-40B4-BE49-F238E27FC236}">
                  <a16:creationId xmlns:a16="http://schemas.microsoft.com/office/drawing/2014/main" id="{98558653-FF87-AC4C-A2AF-F767242A2EF9}"/>
                </a:ext>
              </a:extLst>
            </p:cNvPr>
            <p:cNvSpPr>
              <a:spLocks noEditPoints="1"/>
            </p:cNvSpPr>
            <p:nvPr/>
          </p:nvSpPr>
          <p:spPr bwMode="auto">
            <a:xfrm>
              <a:off x="10602913" y="1946287"/>
              <a:ext cx="412750" cy="404815"/>
            </a:xfrm>
            <a:custGeom>
              <a:avLst/>
              <a:gdLst>
                <a:gd name="T0" fmla="*/ 91 w 198"/>
                <a:gd name="T1" fmla="*/ 2 h 194"/>
                <a:gd name="T2" fmla="*/ 4 w 198"/>
                <a:gd name="T3" fmla="*/ 105 h 194"/>
                <a:gd name="T4" fmla="*/ 38 w 198"/>
                <a:gd name="T5" fmla="*/ 170 h 194"/>
                <a:gd name="T6" fmla="*/ 107 w 198"/>
                <a:gd name="T7" fmla="*/ 192 h 194"/>
                <a:gd name="T8" fmla="*/ 194 w 198"/>
                <a:gd name="T9" fmla="*/ 89 h 194"/>
                <a:gd name="T10" fmla="*/ 160 w 198"/>
                <a:gd name="T11" fmla="*/ 24 h 194"/>
                <a:gd name="T12" fmla="*/ 91 w 198"/>
                <a:gd name="T13" fmla="*/ 2 h 194"/>
                <a:gd name="T14" fmla="*/ 179 w 198"/>
                <a:gd name="T15" fmla="*/ 90 h 194"/>
                <a:gd name="T16" fmla="*/ 106 w 198"/>
                <a:gd name="T17" fmla="*/ 177 h 194"/>
                <a:gd name="T18" fmla="*/ 19 w 198"/>
                <a:gd name="T19" fmla="*/ 104 h 194"/>
                <a:gd name="T20" fmla="*/ 92 w 198"/>
                <a:gd name="T21" fmla="*/ 18 h 194"/>
                <a:gd name="T22" fmla="*/ 179 w 198"/>
                <a:gd name="T23" fmla="*/ 9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8" h="194">
                  <a:moveTo>
                    <a:pt x="91" y="2"/>
                  </a:moveTo>
                  <a:cubicBezTo>
                    <a:pt x="39" y="7"/>
                    <a:pt x="0" y="53"/>
                    <a:pt x="4" y="105"/>
                  </a:cubicBezTo>
                  <a:cubicBezTo>
                    <a:pt x="7" y="131"/>
                    <a:pt x="19" y="154"/>
                    <a:pt x="38" y="170"/>
                  </a:cubicBezTo>
                  <a:cubicBezTo>
                    <a:pt x="58" y="186"/>
                    <a:pt x="82" y="194"/>
                    <a:pt x="107" y="192"/>
                  </a:cubicBezTo>
                  <a:cubicBezTo>
                    <a:pt x="160" y="187"/>
                    <a:pt x="198" y="141"/>
                    <a:pt x="194" y="89"/>
                  </a:cubicBezTo>
                  <a:cubicBezTo>
                    <a:pt x="192" y="64"/>
                    <a:pt x="180" y="41"/>
                    <a:pt x="160" y="24"/>
                  </a:cubicBezTo>
                  <a:cubicBezTo>
                    <a:pt x="141" y="8"/>
                    <a:pt x="116" y="0"/>
                    <a:pt x="91" y="2"/>
                  </a:cubicBezTo>
                  <a:close/>
                  <a:moveTo>
                    <a:pt x="179" y="90"/>
                  </a:moveTo>
                  <a:cubicBezTo>
                    <a:pt x="183" y="134"/>
                    <a:pt x="150" y="173"/>
                    <a:pt x="106" y="177"/>
                  </a:cubicBezTo>
                  <a:cubicBezTo>
                    <a:pt x="62" y="181"/>
                    <a:pt x="23" y="148"/>
                    <a:pt x="19" y="104"/>
                  </a:cubicBezTo>
                  <a:cubicBezTo>
                    <a:pt x="16" y="60"/>
                    <a:pt x="48" y="21"/>
                    <a:pt x="92" y="18"/>
                  </a:cubicBezTo>
                  <a:cubicBezTo>
                    <a:pt x="136" y="14"/>
                    <a:pt x="175" y="46"/>
                    <a:pt x="179" y="90"/>
                  </a:cubicBezTo>
                  <a:close/>
                </a:path>
              </a:pathLst>
            </a:custGeom>
            <a:solidFill>
              <a:srgbClr val="3843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4" name="Freeform 425">
              <a:extLst>
                <a:ext uri="{FF2B5EF4-FFF2-40B4-BE49-F238E27FC236}">
                  <a16:creationId xmlns:a16="http://schemas.microsoft.com/office/drawing/2014/main" id="{FE30888F-2BA6-D14F-AD9D-C00C9AE51C29}"/>
                </a:ext>
              </a:extLst>
            </p:cNvPr>
            <p:cNvSpPr>
              <a:spLocks/>
            </p:cNvSpPr>
            <p:nvPr/>
          </p:nvSpPr>
          <p:spPr bwMode="auto">
            <a:xfrm>
              <a:off x="10956925" y="2262201"/>
              <a:ext cx="122238" cy="133351"/>
            </a:xfrm>
            <a:custGeom>
              <a:avLst/>
              <a:gdLst>
                <a:gd name="T0" fmla="*/ 57 w 59"/>
                <a:gd name="T1" fmla="*/ 12 h 64"/>
                <a:gd name="T2" fmla="*/ 14 w 59"/>
                <a:gd name="T3" fmla="*/ 61 h 64"/>
                <a:gd name="T4" fmla="*/ 4 w 59"/>
                <a:gd name="T5" fmla="*/ 62 h 64"/>
                <a:gd name="T6" fmla="*/ 3 w 59"/>
                <a:gd name="T7" fmla="*/ 51 h 64"/>
                <a:gd name="T8" fmla="*/ 46 w 59"/>
                <a:gd name="T9" fmla="*/ 3 h 64"/>
                <a:gd name="T10" fmla="*/ 56 w 59"/>
                <a:gd name="T11" fmla="*/ 2 h 64"/>
                <a:gd name="T12" fmla="*/ 57 w 59"/>
                <a:gd name="T13" fmla="*/ 12 h 64"/>
              </a:gdLst>
              <a:ahLst/>
              <a:cxnLst>
                <a:cxn ang="0">
                  <a:pos x="T0" y="T1"/>
                </a:cxn>
                <a:cxn ang="0">
                  <a:pos x="T2" y="T3"/>
                </a:cxn>
                <a:cxn ang="0">
                  <a:pos x="T4" y="T5"/>
                </a:cxn>
                <a:cxn ang="0">
                  <a:pos x="T6" y="T7"/>
                </a:cxn>
                <a:cxn ang="0">
                  <a:pos x="T8" y="T9"/>
                </a:cxn>
                <a:cxn ang="0">
                  <a:pos x="T10" y="T11"/>
                </a:cxn>
                <a:cxn ang="0">
                  <a:pos x="T12" y="T13"/>
                </a:cxn>
              </a:cxnLst>
              <a:rect l="0" t="0" r="r" b="b"/>
              <a:pathLst>
                <a:path w="59" h="64">
                  <a:moveTo>
                    <a:pt x="57" y="12"/>
                  </a:moveTo>
                  <a:cubicBezTo>
                    <a:pt x="14" y="61"/>
                    <a:pt x="14" y="61"/>
                    <a:pt x="14" y="61"/>
                  </a:cubicBezTo>
                  <a:cubicBezTo>
                    <a:pt x="11" y="64"/>
                    <a:pt x="6" y="64"/>
                    <a:pt x="4" y="62"/>
                  </a:cubicBezTo>
                  <a:cubicBezTo>
                    <a:pt x="1" y="59"/>
                    <a:pt x="0" y="54"/>
                    <a:pt x="3" y="51"/>
                  </a:cubicBezTo>
                  <a:cubicBezTo>
                    <a:pt x="46" y="3"/>
                    <a:pt x="46" y="3"/>
                    <a:pt x="46" y="3"/>
                  </a:cubicBezTo>
                  <a:cubicBezTo>
                    <a:pt x="48" y="0"/>
                    <a:pt x="53" y="0"/>
                    <a:pt x="56" y="2"/>
                  </a:cubicBezTo>
                  <a:cubicBezTo>
                    <a:pt x="59" y="5"/>
                    <a:pt x="59" y="9"/>
                    <a:pt x="57" y="12"/>
                  </a:cubicBezTo>
                  <a:close/>
                </a:path>
              </a:pathLst>
            </a:custGeom>
            <a:solidFill>
              <a:srgbClr val="B23E0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5" name="Freeform 426">
              <a:extLst>
                <a:ext uri="{FF2B5EF4-FFF2-40B4-BE49-F238E27FC236}">
                  <a16:creationId xmlns:a16="http://schemas.microsoft.com/office/drawing/2014/main" id="{ECD9EE76-3559-354B-B110-C72B89A2F0D2}"/>
                </a:ext>
              </a:extLst>
            </p:cNvPr>
            <p:cNvSpPr>
              <a:spLocks noEditPoints="1"/>
            </p:cNvSpPr>
            <p:nvPr/>
          </p:nvSpPr>
          <p:spPr bwMode="auto">
            <a:xfrm>
              <a:off x="8148638" y="2860692"/>
              <a:ext cx="635000" cy="469903"/>
            </a:xfrm>
            <a:custGeom>
              <a:avLst/>
              <a:gdLst>
                <a:gd name="T0" fmla="*/ 300 w 305"/>
                <a:gd name="T1" fmla="*/ 218 h 225"/>
                <a:gd name="T2" fmla="*/ 298 w 305"/>
                <a:gd name="T3" fmla="*/ 225 h 225"/>
                <a:gd name="T4" fmla="*/ 11 w 305"/>
                <a:gd name="T5" fmla="*/ 225 h 225"/>
                <a:gd name="T6" fmla="*/ 0 w 305"/>
                <a:gd name="T7" fmla="*/ 213 h 225"/>
                <a:gd name="T8" fmla="*/ 0 w 305"/>
                <a:gd name="T9" fmla="*/ 9 h 225"/>
                <a:gd name="T10" fmla="*/ 9 w 305"/>
                <a:gd name="T11" fmla="*/ 4 h 225"/>
                <a:gd name="T12" fmla="*/ 300 w 305"/>
                <a:gd name="T13" fmla="*/ 218 h 225"/>
                <a:gd name="T14" fmla="*/ 50 w 305"/>
                <a:gd name="T15" fmla="*/ 162 h 225"/>
                <a:gd name="T16" fmla="*/ 62 w 305"/>
                <a:gd name="T17" fmla="*/ 174 h 225"/>
                <a:gd name="T18" fmla="*/ 143 w 305"/>
                <a:gd name="T19" fmla="*/ 174 h 225"/>
                <a:gd name="T20" fmla="*/ 145 w 305"/>
                <a:gd name="T21" fmla="*/ 167 h 225"/>
                <a:gd name="T22" fmla="*/ 60 w 305"/>
                <a:gd name="T23" fmla="*/ 104 h 225"/>
                <a:gd name="T24" fmla="*/ 50 w 305"/>
                <a:gd name="T25" fmla="*/ 109 h 225"/>
                <a:gd name="T26" fmla="*/ 50 w 305"/>
                <a:gd name="T27" fmla="*/ 16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5" h="225">
                  <a:moveTo>
                    <a:pt x="300" y="218"/>
                  </a:moveTo>
                  <a:cubicBezTo>
                    <a:pt x="305" y="221"/>
                    <a:pt x="304" y="225"/>
                    <a:pt x="298" y="225"/>
                  </a:cubicBezTo>
                  <a:cubicBezTo>
                    <a:pt x="11" y="225"/>
                    <a:pt x="11" y="225"/>
                    <a:pt x="11" y="225"/>
                  </a:cubicBezTo>
                  <a:cubicBezTo>
                    <a:pt x="5" y="225"/>
                    <a:pt x="0" y="219"/>
                    <a:pt x="0" y="213"/>
                  </a:cubicBezTo>
                  <a:cubicBezTo>
                    <a:pt x="0" y="9"/>
                    <a:pt x="0" y="9"/>
                    <a:pt x="0" y="9"/>
                  </a:cubicBezTo>
                  <a:cubicBezTo>
                    <a:pt x="0" y="3"/>
                    <a:pt x="4" y="0"/>
                    <a:pt x="9" y="4"/>
                  </a:cubicBezTo>
                  <a:cubicBezTo>
                    <a:pt x="300" y="218"/>
                    <a:pt x="300" y="218"/>
                    <a:pt x="300" y="218"/>
                  </a:cubicBezTo>
                  <a:moveTo>
                    <a:pt x="50" y="162"/>
                  </a:moveTo>
                  <a:cubicBezTo>
                    <a:pt x="50" y="169"/>
                    <a:pt x="56" y="174"/>
                    <a:pt x="62" y="174"/>
                  </a:cubicBezTo>
                  <a:cubicBezTo>
                    <a:pt x="143" y="174"/>
                    <a:pt x="143" y="174"/>
                    <a:pt x="143" y="174"/>
                  </a:cubicBezTo>
                  <a:cubicBezTo>
                    <a:pt x="150" y="174"/>
                    <a:pt x="151" y="171"/>
                    <a:pt x="145" y="167"/>
                  </a:cubicBezTo>
                  <a:cubicBezTo>
                    <a:pt x="60" y="104"/>
                    <a:pt x="60" y="104"/>
                    <a:pt x="60" y="104"/>
                  </a:cubicBezTo>
                  <a:cubicBezTo>
                    <a:pt x="55" y="100"/>
                    <a:pt x="50" y="103"/>
                    <a:pt x="50" y="109"/>
                  </a:cubicBezTo>
                  <a:cubicBezTo>
                    <a:pt x="50" y="162"/>
                    <a:pt x="50" y="162"/>
                    <a:pt x="50" y="162"/>
                  </a:cubicBezTo>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6" name="Rectangle 427">
              <a:extLst>
                <a:ext uri="{FF2B5EF4-FFF2-40B4-BE49-F238E27FC236}">
                  <a16:creationId xmlns:a16="http://schemas.microsoft.com/office/drawing/2014/main" id="{073C08ED-AD82-1F49-A7DD-80B5D4AF8A43}"/>
                </a:ext>
              </a:extLst>
            </p:cNvPr>
            <p:cNvSpPr>
              <a:spLocks noChangeArrowheads="1"/>
            </p:cNvSpPr>
            <p:nvPr/>
          </p:nvSpPr>
          <p:spPr bwMode="auto">
            <a:xfrm>
              <a:off x="8220075" y="3278207"/>
              <a:ext cx="6350" cy="523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7" name="Rectangle 428">
              <a:extLst>
                <a:ext uri="{FF2B5EF4-FFF2-40B4-BE49-F238E27FC236}">
                  <a16:creationId xmlns:a16="http://schemas.microsoft.com/office/drawing/2014/main" id="{F67C4019-E374-3E41-B62E-7F38306683D1}"/>
                </a:ext>
              </a:extLst>
            </p:cNvPr>
            <p:cNvSpPr>
              <a:spLocks noChangeArrowheads="1"/>
            </p:cNvSpPr>
            <p:nvPr/>
          </p:nvSpPr>
          <p:spPr bwMode="auto">
            <a:xfrm>
              <a:off x="8235950" y="3303608"/>
              <a:ext cx="9525"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8" name="Rectangle 429">
              <a:extLst>
                <a:ext uri="{FF2B5EF4-FFF2-40B4-BE49-F238E27FC236}">
                  <a16:creationId xmlns:a16="http://schemas.microsoft.com/office/drawing/2014/main" id="{AA6AA0D6-808C-7446-8F0F-6076AA0CD91A}"/>
                </a:ext>
              </a:extLst>
            </p:cNvPr>
            <p:cNvSpPr>
              <a:spLocks noChangeArrowheads="1"/>
            </p:cNvSpPr>
            <p:nvPr/>
          </p:nvSpPr>
          <p:spPr bwMode="auto">
            <a:xfrm>
              <a:off x="8255000"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9" name="Rectangle 430">
              <a:extLst>
                <a:ext uri="{FF2B5EF4-FFF2-40B4-BE49-F238E27FC236}">
                  <a16:creationId xmlns:a16="http://schemas.microsoft.com/office/drawing/2014/main" id="{6E8FC67C-D71F-EA4E-B047-5F199B3B459D}"/>
                </a:ext>
              </a:extLst>
            </p:cNvPr>
            <p:cNvSpPr>
              <a:spLocks noChangeArrowheads="1"/>
            </p:cNvSpPr>
            <p:nvPr/>
          </p:nvSpPr>
          <p:spPr bwMode="auto">
            <a:xfrm>
              <a:off x="8274050"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0" name="Rectangle 431">
              <a:extLst>
                <a:ext uri="{FF2B5EF4-FFF2-40B4-BE49-F238E27FC236}">
                  <a16:creationId xmlns:a16="http://schemas.microsoft.com/office/drawing/2014/main" id="{561FA985-E2E3-2B44-9374-B27E7C2C5D4A}"/>
                </a:ext>
              </a:extLst>
            </p:cNvPr>
            <p:cNvSpPr>
              <a:spLocks noChangeArrowheads="1"/>
            </p:cNvSpPr>
            <p:nvPr/>
          </p:nvSpPr>
          <p:spPr bwMode="auto">
            <a:xfrm>
              <a:off x="8289925" y="3303608"/>
              <a:ext cx="9525"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1" name="Rectangle 432">
              <a:extLst>
                <a:ext uri="{FF2B5EF4-FFF2-40B4-BE49-F238E27FC236}">
                  <a16:creationId xmlns:a16="http://schemas.microsoft.com/office/drawing/2014/main" id="{8344C001-41BD-F14C-89C9-49C68B11086F}"/>
                </a:ext>
              </a:extLst>
            </p:cNvPr>
            <p:cNvSpPr>
              <a:spLocks noChangeArrowheads="1"/>
            </p:cNvSpPr>
            <p:nvPr/>
          </p:nvSpPr>
          <p:spPr bwMode="auto">
            <a:xfrm>
              <a:off x="8308975" y="3278207"/>
              <a:ext cx="6350" cy="523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2" name="Rectangle 433">
              <a:extLst>
                <a:ext uri="{FF2B5EF4-FFF2-40B4-BE49-F238E27FC236}">
                  <a16:creationId xmlns:a16="http://schemas.microsoft.com/office/drawing/2014/main" id="{AFB1181F-FBFD-E849-91C1-9771462A7462}"/>
                </a:ext>
              </a:extLst>
            </p:cNvPr>
            <p:cNvSpPr>
              <a:spLocks noChangeArrowheads="1"/>
            </p:cNvSpPr>
            <p:nvPr/>
          </p:nvSpPr>
          <p:spPr bwMode="auto">
            <a:xfrm>
              <a:off x="8326438"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3" name="Rectangle 434">
              <a:extLst>
                <a:ext uri="{FF2B5EF4-FFF2-40B4-BE49-F238E27FC236}">
                  <a16:creationId xmlns:a16="http://schemas.microsoft.com/office/drawing/2014/main" id="{6C7228F7-CE19-3A42-8D19-D53634274024}"/>
                </a:ext>
              </a:extLst>
            </p:cNvPr>
            <p:cNvSpPr>
              <a:spLocks noChangeArrowheads="1"/>
            </p:cNvSpPr>
            <p:nvPr/>
          </p:nvSpPr>
          <p:spPr bwMode="auto">
            <a:xfrm>
              <a:off x="8345488"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4" name="Rectangle 435">
              <a:extLst>
                <a:ext uri="{FF2B5EF4-FFF2-40B4-BE49-F238E27FC236}">
                  <a16:creationId xmlns:a16="http://schemas.microsoft.com/office/drawing/2014/main" id="{E6D2FA2B-F3C8-2E43-8CCB-C46CA8E4B1DB}"/>
                </a:ext>
              </a:extLst>
            </p:cNvPr>
            <p:cNvSpPr>
              <a:spLocks noChangeArrowheads="1"/>
            </p:cNvSpPr>
            <p:nvPr/>
          </p:nvSpPr>
          <p:spPr bwMode="auto">
            <a:xfrm>
              <a:off x="8362950"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5" name="Rectangle 436">
              <a:extLst>
                <a:ext uri="{FF2B5EF4-FFF2-40B4-BE49-F238E27FC236}">
                  <a16:creationId xmlns:a16="http://schemas.microsoft.com/office/drawing/2014/main" id="{AAB1FB3F-550B-1F47-9EEC-CE20A65E22CE}"/>
                </a:ext>
              </a:extLst>
            </p:cNvPr>
            <p:cNvSpPr>
              <a:spLocks noChangeArrowheads="1"/>
            </p:cNvSpPr>
            <p:nvPr/>
          </p:nvSpPr>
          <p:spPr bwMode="auto">
            <a:xfrm>
              <a:off x="8380413"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6" name="Rectangle 437">
              <a:extLst>
                <a:ext uri="{FF2B5EF4-FFF2-40B4-BE49-F238E27FC236}">
                  <a16:creationId xmlns:a16="http://schemas.microsoft.com/office/drawing/2014/main" id="{58353F59-FC82-544B-9397-6939D17862F6}"/>
                </a:ext>
              </a:extLst>
            </p:cNvPr>
            <p:cNvSpPr>
              <a:spLocks noChangeArrowheads="1"/>
            </p:cNvSpPr>
            <p:nvPr/>
          </p:nvSpPr>
          <p:spPr bwMode="auto">
            <a:xfrm>
              <a:off x="8399463" y="3278207"/>
              <a:ext cx="7938" cy="523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7" name="Rectangle 438">
              <a:extLst>
                <a:ext uri="{FF2B5EF4-FFF2-40B4-BE49-F238E27FC236}">
                  <a16:creationId xmlns:a16="http://schemas.microsoft.com/office/drawing/2014/main" id="{7EEC6191-D3D4-4A4F-9E01-C8D40F690BAE}"/>
                </a:ext>
              </a:extLst>
            </p:cNvPr>
            <p:cNvSpPr>
              <a:spLocks noChangeArrowheads="1"/>
            </p:cNvSpPr>
            <p:nvPr/>
          </p:nvSpPr>
          <p:spPr bwMode="auto">
            <a:xfrm>
              <a:off x="8416925"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8" name="Rectangle 439">
              <a:extLst>
                <a:ext uri="{FF2B5EF4-FFF2-40B4-BE49-F238E27FC236}">
                  <a16:creationId xmlns:a16="http://schemas.microsoft.com/office/drawing/2014/main" id="{B42AF429-DB01-AA4A-9AD0-34D57BC078D1}"/>
                </a:ext>
              </a:extLst>
            </p:cNvPr>
            <p:cNvSpPr>
              <a:spLocks noChangeArrowheads="1"/>
            </p:cNvSpPr>
            <p:nvPr/>
          </p:nvSpPr>
          <p:spPr bwMode="auto">
            <a:xfrm>
              <a:off x="8434388"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9" name="Rectangle 440">
              <a:extLst>
                <a:ext uri="{FF2B5EF4-FFF2-40B4-BE49-F238E27FC236}">
                  <a16:creationId xmlns:a16="http://schemas.microsoft.com/office/drawing/2014/main" id="{8C758513-762F-F04C-8F08-44D69E347669}"/>
                </a:ext>
              </a:extLst>
            </p:cNvPr>
            <p:cNvSpPr>
              <a:spLocks noChangeArrowheads="1"/>
            </p:cNvSpPr>
            <p:nvPr/>
          </p:nvSpPr>
          <p:spPr bwMode="auto">
            <a:xfrm>
              <a:off x="8453438"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0" name="Rectangle 441">
              <a:extLst>
                <a:ext uri="{FF2B5EF4-FFF2-40B4-BE49-F238E27FC236}">
                  <a16:creationId xmlns:a16="http://schemas.microsoft.com/office/drawing/2014/main" id="{0EAD37B5-4E69-AC43-A3D0-8A3E9B974366}"/>
                </a:ext>
              </a:extLst>
            </p:cNvPr>
            <p:cNvSpPr>
              <a:spLocks noChangeArrowheads="1"/>
            </p:cNvSpPr>
            <p:nvPr/>
          </p:nvSpPr>
          <p:spPr bwMode="auto">
            <a:xfrm>
              <a:off x="8472488"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1" name="Rectangle 442">
              <a:extLst>
                <a:ext uri="{FF2B5EF4-FFF2-40B4-BE49-F238E27FC236}">
                  <a16:creationId xmlns:a16="http://schemas.microsoft.com/office/drawing/2014/main" id="{4CC65665-9D1E-DD42-BC6B-00C18077BD3B}"/>
                </a:ext>
              </a:extLst>
            </p:cNvPr>
            <p:cNvSpPr>
              <a:spLocks noChangeArrowheads="1"/>
            </p:cNvSpPr>
            <p:nvPr/>
          </p:nvSpPr>
          <p:spPr bwMode="auto">
            <a:xfrm>
              <a:off x="8488363" y="3278207"/>
              <a:ext cx="7938" cy="523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2" name="Rectangle 443">
              <a:extLst>
                <a:ext uri="{FF2B5EF4-FFF2-40B4-BE49-F238E27FC236}">
                  <a16:creationId xmlns:a16="http://schemas.microsoft.com/office/drawing/2014/main" id="{DE8E9A6E-0E90-BC4E-B81E-52656BA095E0}"/>
                </a:ext>
              </a:extLst>
            </p:cNvPr>
            <p:cNvSpPr>
              <a:spLocks noChangeArrowheads="1"/>
            </p:cNvSpPr>
            <p:nvPr/>
          </p:nvSpPr>
          <p:spPr bwMode="auto">
            <a:xfrm>
              <a:off x="8507413"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3" name="Rectangle 444">
              <a:extLst>
                <a:ext uri="{FF2B5EF4-FFF2-40B4-BE49-F238E27FC236}">
                  <a16:creationId xmlns:a16="http://schemas.microsoft.com/office/drawing/2014/main" id="{9AA38F5B-62D8-CF4B-B087-B0DC46E62EB9}"/>
                </a:ext>
              </a:extLst>
            </p:cNvPr>
            <p:cNvSpPr>
              <a:spLocks noChangeArrowheads="1"/>
            </p:cNvSpPr>
            <p:nvPr/>
          </p:nvSpPr>
          <p:spPr bwMode="auto">
            <a:xfrm>
              <a:off x="8523288" y="3303608"/>
              <a:ext cx="9525"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4" name="Rectangle 445">
              <a:extLst>
                <a:ext uri="{FF2B5EF4-FFF2-40B4-BE49-F238E27FC236}">
                  <a16:creationId xmlns:a16="http://schemas.microsoft.com/office/drawing/2014/main" id="{A1DA9D1B-7774-1B4F-9B30-4202628167E8}"/>
                </a:ext>
              </a:extLst>
            </p:cNvPr>
            <p:cNvSpPr>
              <a:spLocks noChangeArrowheads="1"/>
            </p:cNvSpPr>
            <p:nvPr/>
          </p:nvSpPr>
          <p:spPr bwMode="auto">
            <a:xfrm>
              <a:off x="8542338"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5" name="Rectangle 446">
              <a:extLst>
                <a:ext uri="{FF2B5EF4-FFF2-40B4-BE49-F238E27FC236}">
                  <a16:creationId xmlns:a16="http://schemas.microsoft.com/office/drawing/2014/main" id="{95E48F97-83CF-AF4D-AB6F-CEA29F191583}"/>
                </a:ext>
              </a:extLst>
            </p:cNvPr>
            <p:cNvSpPr>
              <a:spLocks noChangeArrowheads="1"/>
            </p:cNvSpPr>
            <p:nvPr/>
          </p:nvSpPr>
          <p:spPr bwMode="auto">
            <a:xfrm>
              <a:off x="8561388"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6" name="Rectangle 447">
              <a:extLst>
                <a:ext uri="{FF2B5EF4-FFF2-40B4-BE49-F238E27FC236}">
                  <a16:creationId xmlns:a16="http://schemas.microsoft.com/office/drawing/2014/main" id="{4DCE6383-F95A-3B47-BAB8-9726E144527E}"/>
                </a:ext>
              </a:extLst>
            </p:cNvPr>
            <p:cNvSpPr>
              <a:spLocks noChangeArrowheads="1"/>
            </p:cNvSpPr>
            <p:nvPr/>
          </p:nvSpPr>
          <p:spPr bwMode="auto">
            <a:xfrm>
              <a:off x="8578850" y="3278207"/>
              <a:ext cx="7938" cy="523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7" name="Rectangle 448">
              <a:extLst>
                <a:ext uri="{FF2B5EF4-FFF2-40B4-BE49-F238E27FC236}">
                  <a16:creationId xmlns:a16="http://schemas.microsoft.com/office/drawing/2014/main" id="{98C039E0-5CDE-DD4F-AD22-14450C3BFCC7}"/>
                </a:ext>
              </a:extLst>
            </p:cNvPr>
            <p:cNvSpPr>
              <a:spLocks noChangeArrowheads="1"/>
            </p:cNvSpPr>
            <p:nvPr/>
          </p:nvSpPr>
          <p:spPr bwMode="auto">
            <a:xfrm>
              <a:off x="8596313" y="3303608"/>
              <a:ext cx="9525"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8" name="Rectangle 449">
              <a:extLst>
                <a:ext uri="{FF2B5EF4-FFF2-40B4-BE49-F238E27FC236}">
                  <a16:creationId xmlns:a16="http://schemas.microsoft.com/office/drawing/2014/main" id="{2D044C6B-1A5A-0744-9363-2C8C651EBA2E}"/>
                </a:ext>
              </a:extLst>
            </p:cNvPr>
            <p:cNvSpPr>
              <a:spLocks noChangeArrowheads="1"/>
            </p:cNvSpPr>
            <p:nvPr/>
          </p:nvSpPr>
          <p:spPr bwMode="auto">
            <a:xfrm>
              <a:off x="8615363"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9" name="Rectangle 450">
              <a:extLst>
                <a:ext uri="{FF2B5EF4-FFF2-40B4-BE49-F238E27FC236}">
                  <a16:creationId xmlns:a16="http://schemas.microsoft.com/office/drawing/2014/main" id="{D477B3A0-1372-1E40-9B55-55BAEB7442E7}"/>
                </a:ext>
              </a:extLst>
            </p:cNvPr>
            <p:cNvSpPr>
              <a:spLocks noChangeArrowheads="1"/>
            </p:cNvSpPr>
            <p:nvPr/>
          </p:nvSpPr>
          <p:spPr bwMode="auto">
            <a:xfrm>
              <a:off x="8632825" y="3303608"/>
              <a:ext cx="7938"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0" name="Rectangle 451">
              <a:extLst>
                <a:ext uri="{FF2B5EF4-FFF2-40B4-BE49-F238E27FC236}">
                  <a16:creationId xmlns:a16="http://schemas.microsoft.com/office/drawing/2014/main" id="{E7CA4A7B-424D-444E-BD44-8949AECC3752}"/>
                </a:ext>
              </a:extLst>
            </p:cNvPr>
            <p:cNvSpPr>
              <a:spLocks noChangeArrowheads="1"/>
            </p:cNvSpPr>
            <p:nvPr/>
          </p:nvSpPr>
          <p:spPr bwMode="auto">
            <a:xfrm>
              <a:off x="8650288" y="3303608"/>
              <a:ext cx="6350" cy="269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1" name="Rectangle 452">
              <a:extLst>
                <a:ext uri="{FF2B5EF4-FFF2-40B4-BE49-F238E27FC236}">
                  <a16:creationId xmlns:a16="http://schemas.microsoft.com/office/drawing/2014/main" id="{28D6F806-27CA-9C4F-A344-5D015CF10D4D}"/>
                </a:ext>
              </a:extLst>
            </p:cNvPr>
            <p:cNvSpPr>
              <a:spLocks noChangeArrowheads="1"/>
            </p:cNvSpPr>
            <p:nvPr/>
          </p:nvSpPr>
          <p:spPr bwMode="auto">
            <a:xfrm>
              <a:off x="8669338" y="3278207"/>
              <a:ext cx="6350" cy="52388"/>
            </a:xfrm>
            <a:prstGeom prst="rect">
              <a:avLst/>
            </a:prstGeom>
            <a:solidFill>
              <a:srgbClr val="1C3A5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2" name="Rectangle 453">
              <a:extLst>
                <a:ext uri="{FF2B5EF4-FFF2-40B4-BE49-F238E27FC236}">
                  <a16:creationId xmlns:a16="http://schemas.microsoft.com/office/drawing/2014/main" id="{C74A5603-DF0D-5E4B-934E-BDC8DF932F0B}"/>
                </a:ext>
              </a:extLst>
            </p:cNvPr>
            <p:cNvSpPr>
              <a:spLocks noChangeArrowheads="1"/>
            </p:cNvSpPr>
            <p:nvPr/>
          </p:nvSpPr>
          <p:spPr bwMode="auto">
            <a:xfrm>
              <a:off x="8669338" y="3278207"/>
              <a:ext cx="6350" cy="5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3" name="Freeform 454">
              <a:extLst>
                <a:ext uri="{FF2B5EF4-FFF2-40B4-BE49-F238E27FC236}">
                  <a16:creationId xmlns:a16="http://schemas.microsoft.com/office/drawing/2014/main" id="{6C0AFCE0-0ED4-2943-9AFA-EA42AC81A403}"/>
                </a:ext>
              </a:extLst>
            </p:cNvPr>
            <p:cNvSpPr>
              <a:spLocks noEditPoints="1"/>
            </p:cNvSpPr>
            <p:nvPr/>
          </p:nvSpPr>
          <p:spPr bwMode="auto">
            <a:xfrm>
              <a:off x="8166100" y="2870217"/>
              <a:ext cx="422275" cy="307977"/>
            </a:xfrm>
            <a:custGeom>
              <a:avLst/>
              <a:gdLst>
                <a:gd name="T0" fmla="*/ 0 w 203"/>
                <a:gd name="T1" fmla="*/ 0 h 148"/>
                <a:gd name="T2" fmla="*/ 1 w 203"/>
                <a:gd name="T3" fmla="*/ 0 h 148"/>
                <a:gd name="T4" fmla="*/ 203 w 203"/>
                <a:gd name="T5" fmla="*/ 148 h 148"/>
                <a:gd name="T6" fmla="*/ 203 w 203"/>
                <a:gd name="T7" fmla="*/ 148 h 148"/>
                <a:gd name="T8" fmla="*/ 1 w 203"/>
                <a:gd name="T9" fmla="*/ 0 h 148"/>
                <a:gd name="T10" fmla="*/ 0 w 203"/>
                <a:gd name="T11" fmla="*/ 0 h 148"/>
                <a:gd name="T12" fmla="*/ 0 w 203"/>
                <a:gd name="T13" fmla="*/ 0 h 148"/>
                <a:gd name="T14" fmla="*/ 0 w 203"/>
                <a:gd name="T15" fmla="*/ 0 h 148"/>
                <a:gd name="T16" fmla="*/ 0 w 203"/>
                <a:gd name="T17" fmla="*/ 0 h 148"/>
                <a:gd name="T18" fmla="*/ 0 w 203"/>
                <a:gd name="T19" fmla="*/ 0 h 148"/>
                <a:gd name="T20" fmla="*/ 0 w 203"/>
                <a:gd name="T21" fmla="*/ 0 h 148"/>
                <a:gd name="T22" fmla="*/ 0 w 203"/>
                <a:gd name="T23"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3" h="148">
                  <a:moveTo>
                    <a:pt x="0" y="0"/>
                  </a:moveTo>
                  <a:cubicBezTo>
                    <a:pt x="1" y="0"/>
                    <a:pt x="1" y="0"/>
                    <a:pt x="1" y="0"/>
                  </a:cubicBezTo>
                  <a:cubicBezTo>
                    <a:pt x="203" y="148"/>
                    <a:pt x="203" y="148"/>
                    <a:pt x="203" y="148"/>
                  </a:cubicBezTo>
                  <a:cubicBezTo>
                    <a:pt x="203" y="148"/>
                    <a:pt x="203" y="148"/>
                    <a:pt x="203" y="148"/>
                  </a:cubicBezTo>
                  <a:cubicBezTo>
                    <a:pt x="1" y="0"/>
                    <a:pt x="1" y="0"/>
                    <a:pt x="1" y="0"/>
                  </a:cubicBezTo>
                  <a:cubicBezTo>
                    <a:pt x="1" y="0"/>
                    <a:pt x="1" y="0"/>
                    <a:pt x="0" y="0"/>
                  </a:cubicBezTo>
                  <a:moveTo>
                    <a:pt x="0" y="0"/>
                  </a:moveTo>
                  <a:cubicBezTo>
                    <a:pt x="0" y="0"/>
                    <a:pt x="0" y="0"/>
                    <a:pt x="0" y="0"/>
                  </a:cubicBezTo>
                  <a:cubicBezTo>
                    <a:pt x="0" y="0"/>
                    <a:pt x="0" y="0"/>
                    <a:pt x="0" y="0"/>
                  </a:cubicBezTo>
                  <a:moveTo>
                    <a:pt x="0" y="0"/>
                  </a:moveTo>
                  <a:cubicBezTo>
                    <a:pt x="0" y="0"/>
                    <a:pt x="0" y="0"/>
                    <a:pt x="0" y="0"/>
                  </a:cubicBezTo>
                  <a:cubicBezTo>
                    <a:pt x="0" y="0"/>
                    <a:pt x="0" y="0"/>
                    <a:pt x="0" y="0"/>
                  </a:cubicBezTo>
                </a:path>
              </a:pathLst>
            </a:custGeom>
            <a:solidFill>
              <a:srgbClr val="96DE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4" name="Freeform 455">
              <a:extLst>
                <a:ext uri="{FF2B5EF4-FFF2-40B4-BE49-F238E27FC236}">
                  <a16:creationId xmlns:a16="http://schemas.microsoft.com/office/drawing/2014/main" id="{4950D52B-6008-E341-96B7-A7CEB43CACB8}"/>
                </a:ext>
              </a:extLst>
            </p:cNvPr>
            <p:cNvSpPr>
              <a:spLocks/>
            </p:cNvSpPr>
            <p:nvPr/>
          </p:nvSpPr>
          <p:spPr bwMode="auto">
            <a:xfrm>
              <a:off x="8148638" y="2865455"/>
              <a:ext cx="631825" cy="465140"/>
            </a:xfrm>
            <a:custGeom>
              <a:avLst/>
              <a:gdLst>
                <a:gd name="T0" fmla="*/ 4 w 303"/>
                <a:gd name="T1" fmla="*/ 0 h 223"/>
                <a:gd name="T2" fmla="*/ 0 w 303"/>
                <a:gd name="T3" fmla="*/ 6 h 223"/>
                <a:gd name="T4" fmla="*/ 1 w 303"/>
                <a:gd name="T5" fmla="*/ 7 h 223"/>
                <a:gd name="T6" fmla="*/ 292 w 303"/>
                <a:gd name="T7" fmla="*/ 221 h 223"/>
                <a:gd name="T8" fmla="*/ 294 w 303"/>
                <a:gd name="T9" fmla="*/ 223 h 223"/>
                <a:gd name="T10" fmla="*/ 298 w 303"/>
                <a:gd name="T11" fmla="*/ 223 h 223"/>
                <a:gd name="T12" fmla="*/ 303 w 303"/>
                <a:gd name="T13" fmla="*/ 220 h 223"/>
                <a:gd name="T14" fmla="*/ 300 w 303"/>
                <a:gd name="T15" fmla="*/ 216 h 223"/>
                <a:gd name="T16" fmla="*/ 229 w 303"/>
                <a:gd name="T17" fmla="*/ 163 h 223"/>
                <a:gd name="T18" fmla="*/ 211 w 303"/>
                <a:gd name="T19" fmla="*/ 150 h 223"/>
                <a:gd name="T20" fmla="*/ 9 w 303"/>
                <a:gd name="T21" fmla="*/ 2 h 223"/>
                <a:gd name="T22" fmla="*/ 8 w 303"/>
                <a:gd name="T23" fmla="*/ 2 h 223"/>
                <a:gd name="T24" fmla="*/ 8 w 303"/>
                <a:gd name="T25" fmla="*/ 2 h 223"/>
                <a:gd name="T26" fmla="*/ 8 w 303"/>
                <a:gd name="T27" fmla="*/ 2 h 223"/>
                <a:gd name="T28" fmla="*/ 8 w 303"/>
                <a:gd name="T29" fmla="*/ 2 h 223"/>
                <a:gd name="T30" fmla="*/ 8 w 303"/>
                <a:gd name="T31" fmla="*/ 2 h 223"/>
                <a:gd name="T32" fmla="*/ 4 w 303"/>
                <a:gd name="T33" fmla="*/ 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3" h="223">
                  <a:moveTo>
                    <a:pt x="4" y="0"/>
                  </a:moveTo>
                  <a:cubicBezTo>
                    <a:pt x="2" y="0"/>
                    <a:pt x="0" y="3"/>
                    <a:pt x="0" y="6"/>
                  </a:cubicBezTo>
                  <a:cubicBezTo>
                    <a:pt x="0" y="7"/>
                    <a:pt x="1" y="7"/>
                    <a:pt x="1" y="7"/>
                  </a:cubicBezTo>
                  <a:cubicBezTo>
                    <a:pt x="292" y="221"/>
                    <a:pt x="292" y="221"/>
                    <a:pt x="292" y="221"/>
                  </a:cubicBezTo>
                  <a:cubicBezTo>
                    <a:pt x="293" y="221"/>
                    <a:pt x="294" y="222"/>
                    <a:pt x="294" y="223"/>
                  </a:cubicBezTo>
                  <a:cubicBezTo>
                    <a:pt x="298" y="223"/>
                    <a:pt x="298" y="223"/>
                    <a:pt x="298" y="223"/>
                  </a:cubicBezTo>
                  <a:cubicBezTo>
                    <a:pt x="301" y="223"/>
                    <a:pt x="303" y="222"/>
                    <a:pt x="303" y="220"/>
                  </a:cubicBezTo>
                  <a:cubicBezTo>
                    <a:pt x="303" y="219"/>
                    <a:pt x="302" y="217"/>
                    <a:pt x="300" y="216"/>
                  </a:cubicBezTo>
                  <a:cubicBezTo>
                    <a:pt x="229" y="163"/>
                    <a:pt x="229" y="163"/>
                    <a:pt x="229" y="163"/>
                  </a:cubicBezTo>
                  <a:cubicBezTo>
                    <a:pt x="211" y="150"/>
                    <a:pt x="211" y="150"/>
                    <a:pt x="211" y="150"/>
                  </a:cubicBezTo>
                  <a:cubicBezTo>
                    <a:pt x="9" y="2"/>
                    <a:pt x="9" y="2"/>
                    <a:pt x="9" y="2"/>
                  </a:cubicBezTo>
                  <a:cubicBezTo>
                    <a:pt x="9" y="2"/>
                    <a:pt x="9" y="2"/>
                    <a:pt x="8" y="2"/>
                  </a:cubicBezTo>
                  <a:cubicBezTo>
                    <a:pt x="8" y="2"/>
                    <a:pt x="8" y="2"/>
                    <a:pt x="8" y="2"/>
                  </a:cubicBezTo>
                  <a:cubicBezTo>
                    <a:pt x="8" y="2"/>
                    <a:pt x="8" y="2"/>
                    <a:pt x="8" y="2"/>
                  </a:cubicBezTo>
                  <a:cubicBezTo>
                    <a:pt x="8" y="2"/>
                    <a:pt x="8" y="2"/>
                    <a:pt x="8" y="2"/>
                  </a:cubicBezTo>
                  <a:cubicBezTo>
                    <a:pt x="8" y="2"/>
                    <a:pt x="8" y="2"/>
                    <a:pt x="8" y="2"/>
                  </a:cubicBezTo>
                  <a:cubicBezTo>
                    <a:pt x="7" y="1"/>
                    <a:pt x="6" y="0"/>
                    <a:pt x="4" y="0"/>
                  </a:cubicBezTo>
                </a:path>
              </a:pathLst>
            </a:custGeom>
            <a:solidFill>
              <a:srgbClr val="F196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5" name="Freeform 456">
              <a:extLst>
                <a:ext uri="{FF2B5EF4-FFF2-40B4-BE49-F238E27FC236}">
                  <a16:creationId xmlns:a16="http://schemas.microsoft.com/office/drawing/2014/main" id="{EADC2CC0-2315-B340-A5D4-7C390B4B6333}"/>
                </a:ext>
              </a:extLst>
            </p:cNvPr>
            <p:cNvSpPr>
              <a:spLocks/>
            </p:cNvSpPr>
            <p:nvPr/>
          </p:nvSpPr>
          <p:spPr bwMode="auto">
            <a:xfrm>
              <a:off x="6478588" y="1922474"/>
              <a:ext cx="773113" cy="350840"/>
            </a:xfrm>
            <a:custGeom>
              <a:avLst/>
              <a:gdLst>
                <a:gd name="T0" fmla="*/ 217 w 371"/>
                <a:gd name="T1" fmla="*/ 23 h 169"/>
                <a:gd name="T2" fmla="*/ 371 w 371"/>
                <a:gd name="T3" fmla="*/ 169 h 169"/>
                <a:gd name="T4" fmla="*/ 0 w 371"/>
                <a:gd name="T5" fmla="*/ 169 h 169"/>
                <a:gd name="T6" fmla="*/ 153 w 371"/>
                <a:gd name="T7" fmla="*/ 24 h 169"/>
                <a:gd name="T8" fmla="*/ 217 w 371"/>
                <a:gd name="T9" fmla="*/ 23 h 169"/>
              </a:gdLst>
              <a:ahLst/>
              <a:cxnLst>
                <a:cxn ang="0">
                  <a:pos x="T0" y="T1"/>
                </a:cxn>
                <a:cxn ang="0">
                  <a:pos x="T2" y="T3"/>
                </a:cxn>
                <a:cxn ang="0">
                  <a:pos x="T4" y="T5"/>
                </a:cxn>
                <a:cxn ang="0">
                  <a:pos x="T6" y="T7"/>
                </a:cxn>
                <a:cxn ang="0">
                  <a:pos x="T8" y="T9"/>
                </a:cxn>
              </a:cxnLst>
              <a:rect l="0" t="0" r="r" b="b"/>
              <a:pathLst>
                <a:path w="371" h="169">
                  <a:moveTo>
                    <a:pt x="217" y="23"/>
                  </a:moveTo>
                  <a:cubicBezTo>
                    <a:pt x="259" y="61"/>
                    <a:pt x="371" y="169"/>
                    <a:pt x="371" y="169"/>
                  </a:cubicBezTo>
                  <a:cubicBezTo>
                    <a:pt x="0" y="169"/>
                    <a:pt x="0" y="169"/>
                    <a:pt x="0" y="169"/>
                  </a:cubicBezTo>
                  <a:cubicBezTo>
                    <a:pt x="0" y="169"/>
                    <a:pt x="132" y="46"/>
                    <a:pt x="153" y="24"/>
                  </a:cubicBezTo>
                  <a:cubicBezTo>
                    <a:pt x="172" y="5"/>
                    <a:pt x="190" y="0"/>
                    <a:pt x="217"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6" name="Freeform 457">
              <a:extLst>
                <a:ext uri="{FF2B5EF4-FFF2-40B4-BE49-F238E27FC236}">
                  <a16:creationId xmlns:a16="http://schemas.microsoft.com/office/drawing/2014/main" id="{CA80196E-12AF-2E4B-963A-13510C8CFFDA}"/>
                </a:ext>
              </a:extLst>
            </p:cNvPr>
            <p:cNvSpPr>
              <a:spLocks/>
            </p:cNvSpPr>
            <p:nvPr/>
          </p:nvSpPr>
          <p:spPr bwMode="auto">
            <a:xfrm>
              <a:off x="6513513" y="1695460"/>
              <a:ext cx="701675" cy="1047757"/>
            </a:xfrm>
            <a:custGeom>
              <a:avLst/>
              <a:gdLst>
                <a:gd name="T0" fmla="*/ 442 w 442"/>
                <a:gd name="T1" fmla="*/ 660 h 660"/>
                <a:gd name="T2" fmla="*/ 0 w 442"/>
                <a:gd name="T3" fmla="*/ 660 h 660"/>
                <a:gd name="T4" fmla="*/ 0 w 442"/>
                <a:gd name="T5" fmla="*/ 658 h 660"/>
                <a:gd name="T6" fmla="*/ 0 w 442"/>
                <a:gd name="T7" fmla="*/ 0 h 660"/>
                <a:gd name="T8" fmla="*/ 0 w 442"/>
                <a:gd name="T9" fmla="*/ 0 h 660"/>
                <a:gd name="T10" fmla="*/ 442 w 442"/>
                <a:gd name="T11" fmla="*/ 0 h 660"/>
                <a:gd name="T12" fmla="*/ 442 w 442"/>
                <a:gd name="T13" fmla="*/ 0 h 660"/>
                <a:gd name="T14" fmla="*/ 442 w 442"/>
                <a:gd name="T15" fmla="*/ 658 h 660"/>
                <a:gd name="T16" fmla="*/ 442 w 442"/>
                <a:gd name="T17" fmla="*/ 66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2" h="660">
                  <a:moveTo>
                    <a:pt x="442" y="660"/>
                  </a:moveTo>
                  <a:lnTo>
                    <a:pt x="0" y="660"/>
                  </a:lnTo>
                  <a:lnTo>
                    <a:pt x="0" y="658"/>
                  </a:lnTo>
                  <a:lnTo>
                    <a:pt x="0" y="0"/>
                  </a:lnTo>
                  <a:lnTo>
                    <a:pt x="0" y="0"/>
                  </a:lnTo>
                  <a:lnTo>
                    <a:pt x="442" y="0"/>
                  </a:lnTo>
                  <a:lnTo>
                    <a:pt x="442" y="0"/>
                  </a:lnTo>
                  <a:lnTo>
                    <a:pt x="442" y="658"/>
                  </a:lnTo>
                  <a:lnTo>
                    <a:pt x="442" y="660"/>
                  </a:lnTo>
                  <a:close/>
                </a:path>
              </a:pathLst>
            </a:custGeom>
            <a:solidFill>
              <a:srgbClr val="F9FDF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7" name="Freeform 458">
              <a:extLst>
                <a:ext uri="{FF2B5EF4-FFF2-40B4-BE49-F238E27FC236}">
                  <a16:creationId xmlns:a16="http://schemas.microsoft.com/office/drawing/2014/main" id="{D8861F0F-E258-1B4B-BF3D-77CECE6E3E47}"/>
                </a:ext>
              </a:extLst>
            </p:cNvPr>
            <p:cNvSpPr>
              <a:spLocks/>
            </p:cNvSpPr>
            <p:nvPr/>
          </p:nvSpPr>
          <p:spPr bwMode="auto">
            <a:xfrm>
              <a:off x="6484938" y="2513028"/>
              <a:ext cx="760413" cy="236539"/>
            </a:xfrm>
            <a:custGeom>
              <a:avLst/>
              <a:gdLst>
                <a:gd name="T0" fmla="*/ 181 w 365"/>
                <a:gd name="T1" fmla="*/ 0 h 113"/>
                <a:gd name="T2" fmla="*/ 180 w 365"/>
                <a:gd name="T3" fmla="*/ 0 h 113"/>
                <a:gd name="T4" fmla="*/ 178 w 365"/>
                <a:gd name="T5" fmla="*/ 0 h 113"/>
                <a:gd name="T6" fmla="*/ 0 w 365"/>
                <a:gd name="T7" fmla="*/ 107 h 113"/>
                <a:gd name="T8" fmla="*/ 12 w 365"/>
                <a:gd name="T9" fmla="*/ 113 h 113"/>
                <a:gd name="T10" fmla="*/ 353 w 365"/>
                <a:gd name="T11" fmla="*/ 113 h 113"/>
                <a:gd name="T12" fmla="*/ 365 w 365"/>
                <a:gd name="T13" fmla="*/ 106 h 113"/>
                <a:gd name="T14" fmla="*/ 181 w 365"/>
                <a:gd name="T15" fmla="*/ 0 h 1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113">
                  <a:moveTo>
                    <a:pt x="181" y="0"/>
                  </a:moveTo>
                  <a:cubicBezTo>
                    <a:pt x="180" y="0"/>
                    <a:pt x="180" y="0"/>
                    <a:pt x="180" y="0"/>
                  </a:cubicBezTo>
                  <a:cubicBezTo>
                    <a:pt x="179" y="0"/>
                    <a:pt x="179" y="0"/>
                    <a:pt x="178" y="0"/>
                  </a:cubicBezTo>
                  <a:cubicBezTo>
                    <a:pt x="0" y="107"/>
                    <a:pt x="0" y="107"/>
                    <a:pt x="0" y="107"/>
                  </a:cubicBezTo>
                  <a:cubicBezTo>
                    <a:pt x="3" y="110"/>
                    <a:pt x="7" y="113"/>
                    <a:pt x="12" y="113"/>
                  </a:cubicBezTo>
                  <a:cubicBezTo>
                    <a:pt x="353" y="113"/>
                    <a:pt x="353" y="113"/>
                    <a:pt x="353" y="113"/>
                  </a:cubicBezTo>
                  <a:cubicBezTo>
                    <a:pt x="358" y="113"/>
                    <a:pt x="362" y="110"/>
                    <a:pt x="365" y="106"/>
                  </a:cubicBezTo>
                  <a:lnTo>
                    <a:pt x="181" y="0"/>
                  </a:lnTo>
                  <a:close/>
                </a:path>
              </a:pathLst>
            </a:custGeom>
            <a:solidFill>
              <a:srgbClr val="EAEAE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8" name="Freeform 459">
              <a:extLst>
                <a:ext uri="{FF2B5EF4-FFF2-40B4-BE49-F238E27FC236}">
                  <a16:creationId xmlns:a16="http://schemas.microsoft.com/office/drawing/2014/main" id="{6B687949-9739-2245-872F-BD30E3ABC92F}"/>
                </a:ext>
              </a:extLst>
            </p:cNvPr>
            <p:cNvSpPr>
              <a:spLocks/>
            </p:cNvSpPr>
            <p:nvPr/>
          </p:nvSpPr>
          <p:spPr bwMode="auto">
            <a:xfrm>
              <a:off x="6600825" y="1849449"/>
              <a:ext cx="98425" cy="57150"/>
            </a:xfrm>
            <a:custGeom>
              <a:avLst/>
              <a:gdLst>
                <a:gd name="T0" fmla="*/ 23 w 47"/>
                <a:gd name="T1" fmla="*/ 0 h 28"/>
                <a:gd name="T2" fmla="*/ 6 w 47"/>
                <a:gd name="T3" fmla="*/ 28 h 28"/>
                <a:gd name="T4" fmla="*/ 7 w 47"/>
                <a:gd name="T5" fmla="*/ 28 h 28"/>
                <a:gd name="T6" fmla="*/ 40 w 47"/>
                <a:gd name="T7" fmla="*/ 28 h 28"/>
                <a:gd name="T8" fmla="*/ 41 w 47"/>
                <a:gd name="T9" fmla="*/ 28 h 28"/>
                <a:gd name="T10" fmla="*/ 23 w 47"/>
                <a:gd name="T11" fmla="*/ 0 h 28"/>
              </a:gdLst>
              <a:ahLst/>
              <a:cxnLst>
                <a:cxn ang="0">
                  <a:pos x="T0" y="T1"/>
                </a:cxn>
                <a:cxn ang="0">
                  <a:pos x="T2" y="T3"/>
                </a:cxn>
                <a:cxn ang="0">
                  <a:pos x="T4" y="T5"/>
                </a:cxn>
                <a:cxn ang="0">
                  <a:pos x="T6" y="T7"/>
                </a:cxn>
                <a:cxn ang="0">
                  <a:pos x="T8" y="T9"/>
                </a:cxn>
                <a:cxn ang="0">
                  <a:pos x="T10" y="T11"/>
                </a:cxn>
              </a:cxnLst>
              <a:rect l="0" t="0" r="r" b="b"/>
              <a:pathLst>
                <a:path w="47" h="28">
                  <a:moveTo>
                    <a:pt x="23" y="0"/>
                  </a:moveTo>
                  <a:cubicBezTo>
                    <a:pt x="8" y="0"/>
                    <a:pt x="0" y="20"/>
                    <a:pt x="6" y="28"/>
                  </a:cubicBezTo>
                  <a:cubicBezTo>
                    <a:pt x="7" y="28"/>
                    <a:pt x="7" y="28"/>
                    <a:pt x="7" y="28"/>
                  </a:cubicBezTo>
                  <a:cubicBezTo>
                    <a:pt x="40" y="28"/>
                    <a:pt x="40" y="28"/>
                    <a:pt x="40" y="28"/>
                  </a:cubicBezTo>
                  <a:cubicBezTo>
                    <a:pt x="41" y="28"/>
                    <a:pt x="41" y="28"/>
                    <a:pt x="41" y="28"/>
                  </a:cubicBezTo>
                  <a:cubicBezTo>
                    <a:pt x="47" y="20"/>
                    <a:pt x="39" y="0"/>
                    <a:pt x="23" y="0"/>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9" name="Oval 460">
              <a:extLst>
                <a:ext uri="{FF2B5EF4-FFF2-40B4-BE49-F238E27FC236}">
                  <a16:creationId xmlns:a16="http://schemas.microsoft.com/office/drawing/2014/main" id="{A0296344-D13C-0D41-A974-8F1F74CF0C4F}"/>
                </a:ext>
              </a:extLst>
            </p:cNvPr>
            <p:cNvSpPr>
              <a:spLocks noChangeArrowheads="1"/>
            </p:cNvSpPr>
            <p:nvPr/>
          </p:nvSpPr>
          <p:spPr bwMode="auto">
            <a:xfrm>
              <a:off x="6626225" y="1798648"/>
              <a:ext cx="47625" cy="47625"/>
            </a:xfrm>
            <a:prstGeom prst="ellipse">
              <a:avLst/>
            </a:pr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0" name="Rectangle 461">
              <a:extLst>
                <a:ext uri="{FF2B5EF4-FFF2-40B4-BE49-F238E27FC236}">
                  <a16:creationId xmlns:a16="http://schemas.microsoft.com/office/drawing/2014/main" id="{C58FF572-4EA3-DB4B-8E08-F03908127255}"/>
                </a:ext>
              </a:extLst>
            </p:cNvPr>
            <p:cNvSpPr>
              <a:spLocks noChangeArrowheads="1"/>
            </p:cNvSpPr>
            <p:nvPr/>
          </p:nvSpPr>
          <p:spPr bwMode="auto">
            <a:xfrm>
              <a:off x="6611938" y="1982799"/>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1" name="Rectangle 462">
              <a:extLst>
                <a:ext uri="{FF2B5EF4-FFF2-40B4-BE49-F238E27FC236}">
                  <a16:creationId xmlns:a16="http://schemas.microsoft.com/office/drawing/2014/main" id="{F17D13D6-9C8F-9B40-AEFC-E20756D63774}"/>
                </a:ext>
              </a:extLst>
            </p:cNvPr>
            <p:cNvSpPr>
              <a:spLocks noChangeArrowheads="1"/>
            </p:cNvSpPr>
            <p:nvPr/>
          </p:nvSpPr>
          <p:spPr bwMode="auto">
            <a:xfrm>
              <a:off x="6611938" y="2090750"/>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2" name="Rectangle 463">
              <a:extLst>
                <a:ext uri="{FF2B5EF4-FFF2-40B4-BE49-F238E27FC236}">
                  <a16:creationId xmlns:a16="http://schemas.microsoft.com/office/drawing/2014/main" id="{A404DFD5-9F9F-3E46-8F0F-8F1EB3D97703}"/>
                </a:ext>
              </a:extLst>
            </p:cNvPr>
            <p:cNvSpPr>
              <a:spLocks noChangeArrowheads="1"/>
            </p:cNvSpPr>
            <p:nvPr/>
          </p:nvSpPr>
          <p:spPr bwMode="auto">
            <a:xfrm>
              <a:off x="6611938" y="2128850"/>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3" name="Rectangle 464">
              <a:extLst>
                <a:ext uri="{FF2B5EF4-FFF2-40B4-BE49-F238E27FC236}">
                  <a16:creationId xmlns:a16="http://schemas.microsoft.com/office/drawing/2014/main" id="{D82ED6C0-C8EA-244C-A20C-6B1376DD4827}"/>
                </a:ext>
              </a:extLst>
            </p:cNvPr>
            <p:cNvSpPr>
              <a:spLocks noChangeArrowheads="1"/>
            </p:cNvSpPr>
            <p:nvPr/>
          </p:nvSpPr>
          <p:spPr bwMode="auto">
            <a:xfrm>
              <a:off x="6611938" y="2163775"/>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4" name="Rectangle 465">
              <a:extLst>
                <a:ext uri="{FF2B5EF4-FFF2-40B4-BE49-F238E27FC236}">
                  <a16:creationId xmlns:a16="http://schemas.microsoft.com/office/drawing/2014/main" id="{D6912064-E658-A74B-9071-A53AFB659F42}"/>
                </a:ext>
              </a:extLst>
            </p:cNvPr>
            <p:cNvSpPr>
              <a:spLocks noChangeArrowheads="1"/>
            </p:cNvSpPr>
            <p:nvPr/>
          </p:nvSpPr>
          <p:spPr bwMode="auto">
            <a:xfrm>
              <a:off x="6611938" y="2216163"/>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5" name="Rectangle 466">
              <a:extLst>
                <a:ext uri="{FF2B5EF4-FFF2-40B4-BE49-F238E27FC236}">
                  <a16:creationId xmlns:a16="http://schemas.microsoft.com/office/drawing/2014/main" id="{A22F1C29-D3EA-7A46-8B2A-FDAEB2842556}"/>
                </a:ext>
              </a:extLst>
            </p:cNvPr>
            <p:cNvSpPr>
              <a:spLocks noChangeArrowheads="1"/>
            </p:cNvSpPr>
            <p:nvPr/>
          </p:nvSpPr>
          <p:spPr bwMode="auto">
            <a:xfrm>
              <a:off x="6611938" y="2251089"/>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6" name="Rectangle 467">
              <a:extLst>
                <a:ext uri="{FF2B5EF4-FFF2-40B4-BE49-F238E27FC236}">
                  <a16:creationId xmlns:a16="http://schemas.microsoft.com/office/drawing/2014/main" id="{33CD5018-529F-8D41-A41D-17CC0A86B5FF}"/>
                </a:ext>
              </a:extLst>
            </p:cNvPr>
            <p:cNvSpPr>
              <a:spLocks noChangeArrowheads="1"/>
            </p:cNvSpPr>
            <p:nvPr/>
          </p:nvSpPr>
          <p:spPr bwMode="auto">
            <a:xfrm>
              <a:off x="6611938" y="2289189"/>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7" name="Rectangle 468">
              <a:extLst>
                <a:ext uri="{FF2B5EF4-FFF2-40B4-BE49-F238E27FC236}">
                  <a16:creationId xmlns:a16="http://schemas.microsoft.com/office/drawing/2014/main" id="{AB1F6266-F9A7-4646-9C6D-DD5E01A48434}"/>
                </a:ext>
              </a:extLst>
            </p:cNvPr>
            <p:cNvSpPr>
              <a:spLocks noChangeArrowheads="1"/>
            </p:cNvSpPr>
            <p:nvPr/>
          </p:nvSpPr>
          <p:spPr bwMode="auto">
            <a:xfrm>
              <a:off x="6611938" y="2324114"/>
              <a:ext cx="503238" cy="15875"/>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8" name="Rectangle 469">
              <a:extLst>
                <a:ext uri="{FF2B5EF4-FFF2-40B4-BE49-F238E27FC236}">
                  <a16:creationId xmlns:a16="http://schemas.microsoft.com/office/drawing/2014/main" id="{E9B2A845-677A-8547-B4AA-B35565044073}"/>
                </a:ext>
              </a:extLst>
            </p:cNvPr>
            <p:cNvSpPr>
              <a:spLocks noChangeArrowheads="1"/>
            </p:cNvSpPr>
            <p:nvPr/>
          </p:nvSpPr>
          <p:spPr bwMode="auto">
            <a:xfrm>
              <a:off x="6611938" y="2362214"/>
              <a:ext cx="503238" cy="14288"/>
            </a:xfrm>
            <a:prstGeom prst="rect">
              <a:avLst/>
            </a:prstGeom>
            <a:solidFill>
              <a:srgbClr val="3299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9" name="Freeform 470">
              <a:extLst>
                <a:ext uri="{FF2B5EF4-FFF2-40B4-BE49-F238E27FC236}">
                  <a16:creationId xmlns:a16="http://schemas.microsoft.com/office/drawing/2014/main" id="{4D009CD3-567D-4E4E-BFD8-9D8A4B9089DF}"/>
                </a:ext>
              </a:extLst>
            </p:cNvPr>
            <p:cNvSpPr>
              <a:spLocks/>
            </p:cNvSpPr>
            <p:nvPr/>
          </p:nvSpPr>
          <p:spPr bwMode="auto">
            <a:xfrm>
              <a:off x="6861175" y="2271726"/>
              <a:ext cx="390525" cy="461965"/>
            </a:xfrm>
            <a:custGeom>
              <a:avLst/>
              <a:gdLst>
                <a:gd name="T0" fmla="*/ 30 w 187"/>
                <a:gd name="T1" fmla="*/ 107 h 222"/>
                <a:gd name="T2" fmla="*/ 2 w 187"/>
                <a:gd name="T3" fmla="*/ 116 h 222"/>
                <a:gd name="T4" fmla="*/ 0 w 187"/>
                <a:gd name="T5" fmla="*/ 116 h 222"/>
                <a:gd name="T6" fmla="*/ 184 w 187"/>
                <a:gd name="T7" fmla="*/ 222 h 222"/>
                <a:gd name="T8" fmla="*/ 187 w 187"/>
                <a:gd name="T9" fmla="*/ 213 h 222"/>
                <a:gd name="T10" fmla="*/ 187 w 187"/>
                <a:gd name="T11" fmla="*/ 0 h 222"/>
                <a:gd name="T12" fmla="*/ 30 w 187"/>
                <a:gd name="T13" fmla="*/ 107 h 222"/>
              </a:gdLst>
              <a:ahLst/>
              <a:cxnLst>
                <a:cxn ang="0">
                  <a:pos x="T0" y="T1"/>
                </a:cxn>
                <a:cxn ang="0">
                  <a:pos x="T2" y="T3"/>
                </a:cxn>
                <a:cxn ang="0">
                  <a:pos x="T4" y="T5"/>
                </a:cxn>
                <a:cxn ang="0">
                  <a:pos x="T6" y="T7"/>
                </a:cxn>
                <a:cxn ang="0">
                  <a:pos x="T8" y="T9"/>
                </a:cxn>
                <a:cxn ang="0">
                  <a:pos x="T10" y="T11"/>
                </a:cxn>
                <a:cxn ang="0">
                  <a:pos x="T12" y="T13"/>
                </a:cxn>
              </a:cxnLst>
              <a:rect l="0" t="0" r="r" b="b"/>
              <a:pathLst>
                <a:path w="187" h="222">
                  <a:moveTo>
                    <a:pt x="30" y="107"/>
                  </a:moveTo>
                  <a:cubicBezTo>
                    <a:pt x="24" y="112"/>
                    <a:pt x="11" y="116"/>
                    <a:pt x="2" y="116"/>
                  </a:cubicBezTo>
                  <a:cubicBezTo>
                    <a:pt x="0" y="116"/>
                    <a:pt x="0" y="116"/>
                    <a:pt x="0" y="116"/>
                  </a:cubicBezTo>
                  <a:cubicBezTo>
                    <a:pt x="184" y="222"/>
                    <a:pt x="184" y="222"/>
                    <a:pt x="184" y="222"/>
                  </a:cubicBezTo>
                  <a:cubicBezTo>
                    <a:pt x="186" y="220"/>
                    <a:pt x="187" y="217"/>
                    <a:pt x="187" y="213"/>
                  </a:cubicBezTo>
                  <a:cubicBezTo>
                    <a:pt x="187" y="0"/>
                    <a:pt x="187" y="0"/>
                    <a:pt x="187" y="0"/>
                  </a:cubicBezTo>
                  <a:lnTo>
                    <a:pt x="30" y="107"/>
                  </a:lnTo>
                  <a:close/>
                </a:path>
              </a:pathLst>
            </a:custGeom>
            <a:solidFill>
              <a:srgbClr val="F3F4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0" name="Freeform 471">
              <a:extLst>
                <a:ext uri="{FF2B5EF4-FFF2-40B4-BE49-F238E27FC236}">
                  <a16:creationId xmlns:a16="http://schemas.microsoft.com/office/drawing/2014/main" id="{AB7E7E42-3DC9-7E4C-9ED4-3E8E1A506381}"/>
                </a:ext>
              </a:extLst>
            </p:cNvPr>
            <p:cNvSpPr>
              <a:spLocks/>
            </p:cNvSpPr>
            <p:nvPr/>
          </p:nvSpPr>
          <p:spPr bwMode="auto">
            <a:xfrm>
              <a:off x="6478588" y="2271726"/>
              <a:ext cx="376238" cy="465140"/>
            </a:xfrm>
            <a:custGeom>
              <a:avLst/>
              <a:gdLst>
                <a:gd name="T0" fmla="*/ 155 w 181"/>
                <a:gd name="T1" fmla="*/ 107 h 223"/>
                <a:gd name="T2" fmla="*/ 0 w 181"/>
                <a:gd name="T3" fmla="*/ 0 h 223"/>
                <a:gd name="T4" fmla="*/ 0 w 181"/>
                <a:gd name="T5" fmla="*/ 213 h 223"/>
                <a:gd name="T6" fmla="*/ 3 w 181"/>
                <a:gd name="T7" fmla="*/ 223 h 223"/>
                <a:gd name="T8" fmla="*/ 181 w 181"/>
                <a:gd name="T9" fmla="*/ 116 h 223"/>
                <a:gd name="T10" fmla="*/ 155 w 181"/>
                <a:gd name="T11" fmla="*/ 107 h 223"/>
              </a:gdLst>
              <a:ahLst/>
              <a:cxnLst>
                <a:cxn ang="0">
                  <a:pos x="T0" y="T1"/>
                </a:cxn>
                <a:cxn ang="0">
                  <a:pos x="T2" y="T3"/>
                </a:cxn>
                <a:cxn ang="0">
                  <a:pos x="T4" y="T5"/>
                </a:cxn>
                <a:cxn ang="0">
                  <a:pos x="T6" y="T7"/>
                </a:cxn>
                <a:cxn ang="0">
                  <a:pos x="T8" y="T9"/>
                </a:cxn>
                <a:cxn ang="0">
                  <a:pos x="T10" y="T11"/>
                </a:cxn>
              </a:cxnLst>
              <a:rect l="0" t="0" r="r" b="b"/>
              <a:pathLst>
                <a:path w="181" h="223">
                  <a:moveTo>
                    <a:pt x="155" y="107"/>
                  </a:moveTo>
                  <a:cubicBezTo>
                    <a:pt x="0" y="0"/>
                    <a:pt x="0" y="0"/>
                    <a:pt x="0" y="0"/>
                  </a:cubicBezTo>
                  <a:cubicBezTo>
                    <a:pt x="0" y="213"/>
                    <a:pt x="0" y="213"/>
                    <a:pt x="0" y="213"/>
                  </a:cubicBezTo>
                  <a:cubicBezTo>
                    <a:pt x="0" y="217"/>
                    <a:pt x="1" y="220"/>
                    <a:pt x="3" y="223"/>
                  </a:cubicBezTo>
                  <a:cubicBezTo>
                    <a:pt x="181" y="116"/>
                    <a:pt x="181" y="116"/>
                    <a:pt x="181" y="116"/>
                  </a:cubicBezTo>
                  <a:cubicBezTo>
                    <a:pt x="173" y="116"/>
                    <a:pt x="161" y="112"/>
                    <a:pt x="155" y="107"/>
                  </a:cubicBezTo>
                  <a:close/>
                </a:path>
              </a:pathLst>
            </a:custGeom>
            <a:solidFill>
              <a:srgbClr val="F3F4F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1" name="Freeform 472">
              <a:extLst>
                <a:ext uri="{FF2B5EF4-FFF2-40B4-BE49-F238E27FC236}">
                  <a16:creationId xmlns:a16="http://schemas.microsoft.com/office/drawing/2014/main" id="{B5778D61-DDFC-5948-9E43-D9D556663DD0}"/>
                </a:ext>
              </a:extLst>
            </p:cNvPr>
            <p:cNvSpPr>
              <a:spLocks/>
            </p:cNvSpPr>
            <p:nvPr/>
          </p:nvSpPr>
          <p:spPr bwMode="auto">
            <a:xfrm>
              <a:off x="7981950" y="4746654"/>
              <a:ext cx="98425" cy="79375"/>
            </a:xfrm>
            <a:custGeom>
              <a:avLst/>
              <a:gdLst>
                <a:gd name="T0" fmla="*/ 0 w 47"/>
                <a:gd name="T1" fmla="*/ 31 h 38"/>
                <a:gd name="T2" fmla="*/ 8 w 47"/>
                <a:gd name="T3" fmla="*/ 38 h 38"/>
                <a:gd name="T4" fmla="*/ 39 w 47"/>
                <a:gd name="T5" fmla="*/ 38 h 38"/>
                <a:gd name="T6" fmla="*/ 47 w 47"/>
                <a:gd name="T7" fmla="*/ 31 h 38"/>
                <a:gd name="T8" fmla="*/ 47 w 47"/>
                <a:gd name="T9" fmla="*/ 7 h 38"/>
                <a:gd name="T10" fmla="*/ 39 w 47"/>
                <a:gd name="T11" fmla="*/ 0 h 38"/>
                <a:gd name="T12" fmla="*/ 8 w 47"/>
                <a:gd name="T13" fmla="*/ 0 h 38"/>
                <a:gd name="T14" fmla="*/ 0 w 47"/>
                <a:gd name="T15" fmla="*/ 7 h 38"/>
                <a:gd name="T16" fmla="*/ 0 w 47"/>
                <a:gd name="T17" fmla="*/ 3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8">
                  <a:moveTo>
                    <a:pt x="0" y="31"/>
                  </a:moveTo>
                  <a:cubicBezTo>
                    <a:pt x="1" y="35"/>
                    <a:pt x="4" y="38"/>
                    <a:pt x="8" y="38"/>
                  </a:cubicBezTo>
                  <a:cubicBezTo>
                    <a:pt x="39" y="38"/>
                    <a:pt x="39" y="38"/>
                    <a:pt x="39" y="38"/>
                  </a:cubicBezTo>
                  <a:cubicBezTo>
                    <a:pt x="43" y="38"/>
                    <a:pt x="47" y="35"/>
                    <a:pt x="47" y="31"/>
                  </a:cubicBezTo>
                  <a:cubicBezTo>
                    <a:pt x="47" y="7"/>
                    <a:pt x="47" y="7"/>
                    <a:pt x="47" y="7"/>
                  </a:cubicBezTo>
                  <a:cubicBezTo>
                    <a:pt x="47" y="3"/>
                    <a:pt x="43" y="0"/>
                    <a:pt x="39" y="0"/>
                  </a:cubicBezTo>
                  <a:cubicBezTo>
                    <a:pt x="8" y="0"/>
                    <a:pt x="8" y="0"/>
                    <a:pt x="8" y="0"/>
                  </a:cubicBezTo>
                  <a:cubicBezTo>
                    <a:pt x="4" y="0"/>
                    <a:pt x="0" y="3"/>
                    <a:pt x="0" y="7"/>
                  </a:cubicBezTo>
                  <a:lnTo>
                    <a:pt x="0" y="31"/>
                  </a:lnTo>
                  <a:close/>
                </a:path>
              </a:pathLst>
            </a:custGeom>
            <a:solidFill>
              <a:srgbClr val="F1E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2" name="Freeform 473">
              <a:extLst>
                <a:ext uri="{FF2B5EF4-FFF2-40B4-BE49-F238E27FC236}">
                  <a16:creationId xmlns:a16="http://schemas.microsoft.com/office/drawing/2014/main" id="{5D56F7FC-8189-C743-8483-0567795C47C8}"/>
                </a:ext>
              </a:extLst>
            </p:cNvPr>
            <p:cNvSpPr>
              <a:spLocks/>
            </p:cNvSpPr>
            <p:nvPr/>
          </p:nvSpPr>
          <p:spPr bwMode="auto">
            <a:xfrm>
              <a:off x="8047038" y="3946549"/>
              <a:ext cx="33338" cy="831855"/>
            </a:xfrm>
            <a:custGeom>
              <a:avLst/>
              <a:gdLst>
                <a:gd name="T0" fmla="*/ 0 w 21"/>
                <a:gd name="T1" fmla="*/ 0 h 524"/>
                <a:gd name="T2" fmla="*/ 20 w 21"/>
                <a:gd name="T3" fmla="*/ 0 h 524"/>
                <a:gd name="T4" fmla="*/ 21 w 21"/>
                <a:gd name="T5" fmla="*/ 524 h 524"/>
                <a:gd name="T6" fmla="*/ 0 w 21"/>
                <a:gd name="T7" fmla="*/ 524 h 524"/>
                <a:gd name="T8" fmla="*/ 0 w 21"/>
                <a:gd name="T9" fmla="*/ 0 h 524"/>
              </a:gdLst>
              <a:ahLst/>
              <a:cxnLst>
                <a:cxn ang="0">
                  <a:pos x="T0" y="T1"/>
                </a:cxn>
                <a:cxn ang="0">
                  <a:pos x="T2" y="T3"/>
                </a:cxn>
                <a:cxn ang="0">
                  <a:pos x="T4" y="T5"/>
                </a:cxn>
                <a:cxn ang="0">
                  <a:pos x="T6" y="T7"/>
                </a:cxn>
                <a:cxn ang="0">
                  <a:pos x="T8" y="T9"/>
                </a:cxn>
              </a:cxnLst>
              <a:rect l="0" t="0" r="r" b="b"/>
              <a:pathLst>
                <a:path w="21" h="524">
                  <a:moveTo>
                    <a:pt x="0" y="0"/>
                  </a:moveTo>
                  <a:lnTo>
                    <a:pt x="20" y="0"/>
                  </a:lnTo>
                  <a:lnTo>
                    <a:pt x="21" y="524"/>
                  </a:lnTo>
                  <a:lnTo>
                    <a:pt x="0" y="524"/>
                  </a:lnTo>
                  <a:lnTo>
                    <a:pt x="0" y="0"/>
                  </a:ln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3" name="Freeform 474">
              <a:extLst>
                <a:ext uri="{FF2B5EF4-FFF2-40B4-BE49-F238E27FC236}">
                  <a16:creationId xmlns:a16="http://schemas.microsoft.com/office/drawing/2014/main" id="{AEB06DCF-7C64-1444-8B43-87ECCE21D22A}"/>
                </a:ext>
              </a:extLst>
            </p:cNvPr>
            <p:cNvSpPr>
              <a:spLocks/>
            </p:cNvSpPr>
            <p:nvPr/>
          </p:nvSpPr>
          <p:spPr bwMode="auto">
            <a:xfrm>
              <a:off x="8013700" y="3946549"/>
              <a:ext cx="33338" cy="831855"/>
            </a:xfrm>
            <a:custGeom>
              <a:avLst/>
              <a:gdLst>
                <a:gd name="T0" fmla="*/ 0 w 21"/>
                <a:gd name="T1" fmla="*/ 0 h 524"/>
                <a:gd name="T2" fmla="*/ 21 w 21"/>
                <a:gd name="T3" fmla="*/ 0 h 524"/>
                <a:gd name="T4" fmla="*/ 21 w 21"/>
                <a:gd name="T5" fmla="*/ 524 h 524"/>
                <a:gd name="T6" fmla="*/ 1 w 21"/>
                <a:gd name="T7" fmla="*/ 524 h 524"/>
                <a:gd name="T8" fmla="*/ 0 w 21"/>
                <a:gd name="T9" fmla="*/ 0 h 524"/>
              </a:gdLst>
              <a:ahLst/>
              <a:cxnLst>
                <a:cxn ang="0">
                  <a:pos x="T0" y="T1"/>
                </a:cxn>
                <a:cxn ang="0">
                  <a:pos x="T2" y="T3"/>
                </a:cxn>
                <a:cxn ang="0">
                  <a:pos x="T4" y="T5"/>
                </a:cxn>
                <a:cxn ang="0">
                  <a:pos x="T6" y="T7"/>
                </a:cxn>
                <a:cxn ang="0">
                  <a:pos x="T8" y="T9"/>
                </a:cxn>
              </a:cxnLst>
              <a:rect l="0" t="0" r="r" b="b"/>
              <a:pathLst>
                <a:path w="21" h="524">
                  <a:moveTo>
                    <a:pt x="0" y="0"/>
                  </a:moveTo>
                  <a:lnTo>
                    <a:pt x="21" y="0"/>
                  </a:lnTo>
                  <a:lnTo>
                    <a:pt x="21" y="524"/>
                  </a:lnTo>
                  <a:lnTo>
                    <a:pt x="1" y="524"/>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4" name="Rectangle 475">
              <a:extLst>
                <a:ext uri="{FF2B5EF4-FFF2-40B4-BE49-F238E27FC236}">
                  <a16:creationId xmlns:a16="http://schemas.microsoft.com/office/drawing/2014/main" id="{0E8086E9-2271-1D46-B163-D6E8F90B7A5F}"/>
                </a:ext>
              </a:extLst>
            </p:cNvPr>
            <p:cNvSpPr>
              <a:spLocks noChangeArrowheads="1"/>
            </p:cNvSpPr>
            <p:nvPr/>
          </p:nvSpPr>
          <p:spPr bwMode="auto">
            <a:xfrm>
              <a:off x="7981950" y="3946549"/>
              <a:ext cx="33338" cy="831855"/>
            </a:xfrm>
            <a:prstGeom prst="rect">
              <a:avLst/>
            </a:prstGeom>
            <a:solidFill>
              <a:srgbClr val="F0781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5" name="Freeform 476">
              <a:extLst>
                <a:ext uri="{FF2B5EF4-FFF2-40B4-BE49-F238E27FC236}">
                  <a16:creationId xmlns:a16="http://schemas.microsoft.com/office/drawing/2014/main" id="{322D5F71-BFA4-7F49-B396-CF0C6E707DE5}"/>
                </a:ext>
              </a:extLst>
            </p:cNvPr>
            <p:cNvSpPr>
              <a:spLocks/>
            </p:cNvSpPr>
            <p:nvPr/>
          </p:nvSpPr>
          <p:spPr bwMode="auto">
            <a:xfrm>
              <a:off x="8013700" y="3835423"/>
              <a:ext cx="33338" cy="36513"/>
            </a:xfrm>
            <a:custGeom>
              <a:avLst/>
              <a:gdLst>
                <a:gd name="T0" fmla="*/ 0 w 21"/>
                <a:gd name="T1" fmla="*/ 23 h 23"/>
                <a:gd name="T2" fmla="*/ 21 w 21"/>
                <a:gd name="T3" fmla="*/ 23 h 23"/>
                <a:gd name="T4" fmla="*/ 8 w 21"/>
                <a:gd name="T5" fmla="*/ 0 h 23"/>
                <a:gd name="T6" fmla="*/ 0 w 21"/>
                <a:gd name="T7" fmla="*/ 23 h 23"/>
              </a:gdLst>
              <a:ahLst/>
              <a:cxnLst>
                <a:cxn ang="0">
                  <a:pos x="T0" y="T1"/>
                </a:cxn>
                <a:cxn ang="0">
                  <a:pos x="T2" y="T3"/>
                </a:cxn>
                <a:cxn ang="0">
                  <a:pos x="T4" y="T5"/>
                </a:cxn>
                <a:cxn ang="0">
                  <a:pos x="T6" y="T7"/>
                </a:cxn>
              </a:cxnLst>
              <a:rect l="0" t="0" r="r" b="b"/>
              <a:pathLst>
                <a:path w="21" h="23">
                  <a:moveTo>
                    <a:pt x="0" y="23"/>
                  </a:moveTo>
                  <a:lnTo>
                    <a:pt x="21" y="23"/>
                  </a:lnTo>
                  <a:lnTo>
                    <a:pt x="8" y="0"/>
                  </a:lnTo>
                  <a:lnTo>
                    <a:pt x="0" y="23"/>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6" name="Freeform 477">
              <a:extLst>
                <a:ext uri="{FF2B5EF4-FFF2-40B4-BE49-F238E27FC236}">
                  <a16:creationId xmlns:a16="http://schemas.microsoft.com/office/drawing/2014/main" id="{84381DB0-2EE4-1243-993F-99F889951C6F}"/>
                </a:ext>
              </a:extLst>
            </p:cNvPr>
            <p:cNvSpPr>
              <a:spLocks/>
            </p:cNvSpPr>
            <p:nvPr/>
          </p:nvSpPr>
          <p:spPr bwMode="auto">
            <a:xfrm>
              <a:off x="7981950" y="3871936"/>
              <a:ext cx="96838" cy="74613"/>
            </a:xfrm>
            <a:custGeom>
              <a:avLst/>
              <a:gdLst>
                <a:gd name="T0" fmla="*/ 0 w 61"/>
                <a:gd name="T1" fmla="*/ 47 h 47"/>
                <a:gd name="T2" fmla="*/ 61 w 61"/>
                <a:gd name="T3" fmla="*/ 47 h 47"/>
                <a:gd name="T4" fmla="*/ 41 w 61"/>
                <a:gd name="T5" fmla="*/ 0 h 47"/>
                <a:gd name="T6" fmla="*/ 20 w 61"/>
                <a:gd name="T7" fmla="*/ 0 h 47"/>
                <a:gd name="T8" fmla="*/ 0 w 61"/>
                <a:gd name="T9" fmla="*/ 47 h 47"/>
              </a:gdLst>
              <a:ahLst/>
              <a:cxnLst>
                <a:cxn ang="0">
                  <a:pos x="T0" y="T1"/>
                </a:cxn>
                <a:cxn ang="0">
                  <a:pos x="T2" y="T3"/>
                </a:cxn>
                <a:cxn ang="0">
                  <a:pos x="T4" y="T5"/>
                </a:cxn>
                <a:cxn ang="0">
                  <a:pos x="T6" y="T7"/>
                </a:cxn>
                <a:cxn ang="0">
                  <a:pos x="T8" y="T9"/>
                </a:cxn>
              </a:cxnLst>
              <a:rect l="0" t="0" r="r" b="b"/>
              <a:pathLst>
                <a:path w="61" h="47">
                  <a:moveTo>
                    <a:pt x="0" y="47"/>
                  </a:moveTo>
                  <a:lnTo>
                    <a:pt x="61" y="47"/>
                  </a:lnTo>
                  <a:lnTo>
                    <a:pt x="41" y="0"/>
                  </a:lnTo>
                  <a:lnTo>
                    <a:pt x="20" y="0"/>
                  </a:lnTo>
                  <a:lnTo>
                    <a:pt x="0" y="47"/>
                  </a:lnTo>
                  <a:close/>
                </a:path>
              </a:pathLst>
            </a:custGeom>
            <a:solidFill>
              <a:srgbClr val="F1E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7" name="Oval 478">
              <a:extLst>
                <a:ext uri="{FF2B5EF4-FFF2-40B4-BE49-F238E27FC236}">
                  <a16:creationId xmlns:a16="http://schemas.microsoft.com/office/drawing/2014/main" id="{CB741F57-A7E6-0846-90BA-A7C522BF614C}"/>
                </a:ext>
              </a:extLst>
            </p:cNvPr>
            <p:cNvSpPr>
              <a:spLocks noChangeArrowheads="1"/>
            </p:cNvSpPr>
            <p:nvPr/>
          </p:nvSpPr>
          <p:spPr bwMode="auto">
            <a:xfrm>
              <a:off x="8013700" y="3924324"/>
              <a:ext cx="34925" cy="34925"/>
            </a:xfrm>
            <a:prstGeom prst="ellipse">
              <a:avLst/>
            </a:prstGeom>
            <a:solidFill>
              <a:srgbClr val="F1E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8" name="Freeform 479">
              <a:extLst>
                <a:ext uri="{FF2B5EF4-FFF2-40B4-BE49-F238E27FC236}">
                  <a16:creationId xmlns:a16="http://schemas.microsoft.com/office/drawing/2014/main" id="{B950E7A3-4594-104F-A51E-492D2A8D2C80}"/>
                </a:ext>
              </a:extLst>
            </p:cNvPr>
            <p:cNvSpPr>
              <a:spLocks/>
            </p:cNvSpPr>
            <p:nvPr/>
          </p:nvSpPr>
          <p:spPr bwMode="auto">
            <a:xfrm>
              <a:off x="8045450" y="3925911"/>
              <a:ext cx="33338" cy="33338"/>
            </a:xfrm>
            <a:custGeom>
              <a:avLst/>
              <a:gdLst>
                <a:gd name="T0" fmla="*/ 16 w 16"/>
                <a:gd name="T1" fmla="*/ 9 h 16"/>
                <a:gd name="T2" fmla="*/ 13 w 16"/>
                <a:gd name="T3" fmla="*/ 7 h 16"/>
                <a:gd name="T4" fmla="*/ 11 w 16"/>
                <a:gd name="T5" fmla="*/ 4 h 16"/>
                <a:gd name="T6" fmla="*/ 6 w 16"/>
                <a:gd name="T7" fmla="*/ 1 h 16"/>
                <a:gd name="T8" fmla="*/ 5 w 16"/>
                <a:gd name="T9" fmla="*/ 0 h 16"/>
                <a:gd name="T10" fmla="*/ 0 w 16"/>
                <a:gd name="T11" fmla="*/ 7 h 16"/>
                <a:gd name="T12" fmla="*/ 9 w 16"/>
                <a:gd name="T13" fmla="*/ 16 h 16"/>
                <a:gd name="T14" fmla="*/ 16 w 16"/>
                <a:gd name="T15" fmla="*/ 9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
                  <a:moveTo>
                    <a:pt x="16" y="9"/>
                  </a:moveTo>
                  <a:cubicBezTo>
                    <a:pt x="15" y="9"/>
                    <a:pt x="14" y="8"/>
                    <a:pt x="13" y="7"/>
                  </a:cubicBezTo>
                  <a:cubicBezTo>
                    <a:pt x="12" y="6"/>
                    <a:pt x="12" y="5"/>
                    <a:pt x="11" y="4"/>
                  </a:cubicBezTo>
                  <a:cubicBezTo>
                    <a:pt x="9" y="3"/>
                    <a:pt x="8" y="2"/>
                    <a:pt x="6" y="1"/>
                  </a:cubicBezTo>
                  <a:cubicBezTo>
                    <a:pt x="5" y="0"/>
                    <a:pt x="5" y="0"/>
                    <a:pt x="5" y="0"/>
                  </a:cubicBezTo>
                  <a:cubicBezTo>
                    <a:pt x="2" y="1"/>
                    <a:pt x="0" y="4"/>
                    <a:pt x="0" y="7"/>
                  </a:cubicBezTo>
                  <a:cubicBezTo>
                    <a:pt x="0" y="12"/>
                    <a:pt x="4" y="16"/>
                    <a:pt x="9" y="16"/>
                  </a:cubicBezTo>
                  <a:cubicBezTo>
                    <a:pt x="12" y="16"/>
                    <a:pt x="15" y="13"/>
                    <a:pt x="16" y="9"/>
                  </a:cubicBezTo>
                  <a:close/>
                </a:path>
              </a:pathLst>
            </a:custGeom>
            <a:solidFill>
              <a:srgbClr val="F1E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09" name="Freeform 480">
              <a:extLst>
                <a:ext uri="{FF2B5EF4-FFF2-40B4-BE49-F238E27FC236}">
                  <a16:creationId xmlns:a16="http://schemas.microsoft.com/office/drawing/2014/main" id="{DDC52E40-8E01-7946-881D-AAA71794C6E4}"/>
                </a:ext>
              </a:extLst>
            </p:cNvPr>
            <p:cNvSpPr>
              <a:spLocks/>
            </p:cNvSpPr>
            <p:nvPr/>
          </p:nvSpPr>
          <p:spPr bwMode="auto">
            <a:xfrm>
              <a:off x="7981950" y="3925911"/>
              <a:ext cx="33338" cy="33338"/>
            </a:xfrm>
            <a:custGeom>
              <a:avLst/>
              <a:gdLst>
                <a:gd name="T0" fmla="*/ 0 w 16"/>
                <a:gd name="T1" fmla="*/ 10 h 16"/>
                <a:gd name="T2" fmla="*/ 4 w 16"/>
                <a:gd name="T3" fmla="*/ 7 h 16"/>
                <a:gd name="T4" fmla="*/ 6 w 16"/>
                <a:gd name="T5" fmla="*/ 5 h 16"/>
                <a:gd name="T6" fmla="*/ 11 w 16"/>
                <a:gd name="T7" fmla="*/ 1 h 16"/>
                <a:gd name="T8" fmla="*/ 11 w 16"/>
                <a:gd name="T9" fmla="*/ 0 h 16"/>
                <a:gd name="T10" fmla="*/ 16 w 16"/>
                <a:gd name="T11" fmla="*/ 8 h 16"/>
                <a:gd name="T12" fmla="*/ 8 w 16"/>
                <a:gd name="T13" fmla="*/ 16 h 16"/>
                <a:gd name="T14" fmla="*/ 0 w 16"/>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6">
                  <a:moveTo>
                    <a:pt x="0" y="10"/>
                  </a:moveTo>
                  <a:cubicBezTo>
                    <a:pt x="2" y="9"/>
                    <a:pt x="3" y="8"/>
                    <a:pt x="4" y="7"/>
                  </a:cubicBezTo>
                  <a:cubicBezTo>
                    <a:pt x="4" y="6"/>
                    <a:pt x="5" y="6"/>
                    <a:pt x="6" y="5"/>
                  </a:cubicBezTo>
                  <a:cubicBezTo>
                    <a:pt x="7" y="4"/>
                    <a:pt x="9" y="3"/>
                    <a:pt x="11" y="1"/>
                  </a:cubicBezTo>
                  <a:cubicBezTo>
                    <a:pt x="11" y="0"/>
                    <a:pt x="11" y="0"/>
                    <a:pt x="11" y="0"/>
                  </a:cubicBezTo>
                  <a:cubicBezTo>
                    <a:pt x="14" y="2"/>
                    <a:pt x="16" y="5"/>
                    <a:pt x="16" y="8"/>
                  </a:cubicBezTo>
                  <a:cubicBezTo>
                    <a:pt x="16" y="12"/>
                    <a:pt x="12" y="16"/>
                    <a:pt x="8" y="16"/>
                  </a:cubicBezTo>
                  <a:cubicBezTo>
                    <a:pt x="4" y="16"/>
                    <a:pt x="1" y="13"/>
                    <a:pt x="0" y="10"/>
                  </a:cubicBezTo>
                  <a:close/>
                </a:path>
              </a:pathLst>
            </a:custGeom>
            <a:solidFill>
              <a:srgbClr val="F1E4C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0" name="Rectangle 481">
              <a:extLst>
                <a:ext uri="{FF2B5EF4-FFF2-40B4-BE49-F238E27FC236}">
                  <a16:creationId xmlns:a16="http://schemas.microsoft.com/office/drawing/2014/main" id="{4D56B299-E3BB-7E45-A714-88825F215CAC}"/>
                </a:ext>
              </a:extLst>
            </p:cNvPr>
            <p:cNvSpPr>
              <a:spLocks noChangeArrowheads="1"/>
            </p:cNvSpPr>
            <p:nvPr/>
          </p:nvSpPr>
          <p:spPr bwMode="auto">
            <a:xfrm>
              <a:off x="7981950" y="4760942"/>
              <a:ext cx="98425" cy="26988"/>
            </a:xfrm>
            <a:prstGeom prst="rect">
              <a:avLst/>
            </a:prstGeom>
            <a:solidFill>
              <a:srgbClr val="C14E3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1" name="Freeform 482">
              <a:extLst>
                <a:ext uri="{FF2B5EF4-FFF2-40B4-BE49-F238E27FC236}">
                  <a16:creationId xmlns:a16="http://schemas.microsoft.com/office/drawing/2014/main" id="{CF1486D7-4507-5540-8F05-35C0C7F69CF2}"/>
                </a:ext>
              </a:extLst>
            </p:cNvPr>
            <p:cNvSpPr>
              <a:spLocks/>
            </p:cNvSpPr>
            <p:nvPr/>
          </p:nvSpPr>
          <p:spPr bwMode="auto">
            <a:xfrm>
              <a:off x="6638925" y="3506809"/>
              <a:ext cx="849313" cy="252414"/>
            </a:xfrm>
            <a:custGeom>
              <a:avLst/>
              <a:gdLst>
                <a:gd name="T0" fmla="*/ 408 w 408"/>
                <a:gd name="T1" fmla="*/ 121 h 121"/>
                <a:gd name="T2" fmla="*/ 408 w 408"/>
                <a:gd name="T3" fmla="*/ 18 h 121"/>
                <a:gd name="T4" fmla="*/ 390 w 408"/>
                <a:gd name="T5" fmla="*/ 0 h 121"/>
                <a:gd name="T6" fmla="*/ 19 w 408"/>
                <a:gd name="T7" fmla="*/ 0 h 121"/>
                <a:gd name="T8" fmla="*/ 0 w 408"/>
                <a:gd name="T9" fmla="*/ 18 h 121"/>
                <a:gd name="T10" fmla="*/ 0 w 408"/>
                <a:gd name="T11" fmla="*/ 121 h 121"/>
                <a:gd name="T12" fmla="*/ 408 w 408"/>
                <a:gd name="T13" fmla="*/ 121 h 121"/>
              </a:gdLst>
              <a:ahLst/>
              <a:cxnLst>
                <a:cxn ang="0">
                  <a:pos x="T0" y="T1"/>
                </a:cxn>
                <a:cxn ang="0">
                  <a:pos x="T2" y="T3"/>
                </a:cxn>
                <a:cxn ang="0">
                  <a:pos x="T4" y="T5"/>
                </a:cxn>
                <a:cxn ang="0">
                  <a:pos x="T6" y="T7"/>
                </a:cxn>
                <a:cxn ang="0">
                  <a:pos x="T8" y="T9"/>
                </a:cxn>
                <a:cxn ang="0">
                  <a:pos x="T10" y="T11"/>
                </a:cxn>
                <a:cxn ang="0">
                  <a:pos x="T12" y="T13"/>
                </a:cxn>
              </a:cxnLst>
              <a:rect l="0" t="0" r="r" b="b"/>
              <a:pathLst>
                <a:path w="408" h="121">
                  <a:moveTo>
                    <a:pt x="408" y="121"/>
                  </a:moveTo>
                  <a:cubicBezTo>
                    <a:pt x="408" y="18"/>
                    <a:pt x="408" y="18"/>
                    <a:pt x="408" y="18"/>
                  </a:cubicBezTo>
                  <a:cubicBezTo>
                    <a:pt x="408" y="8"/>
                    <a:pt x="400" y="0"/>
                    <a:pt x="390" y="0"/>
                  </a:cubicBezTo>
                  <a:cubicBezTo>
                    <a:pt x="19" y="0"/>
                    <a:pt x="19" y="0"/>
                    <a:pt x="19" y="0"/>
                  </a:cubicBezTo>
                  <a:cubicBezTo>
                    <a:pt x="9" y="0"/>
                    <a:pt x="0" y="8"/>
                    <a:pt x="0" y="18"/>
                  </a:cubicBezTo>
                  <a:cubicBezTo>
                    <a:pt x="0" y="121"/>
                    <a:pt x="0" y="121"/>
                    <a:pt x="0" y="121"/>
                  </a:cubicBezTo>
                  <a:lnTo>
                    <a:pt x="408" y="121"/>
                  </a:lnTo>
                  <a:close/>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2" name="Freeform 483">
              <a:extLst>
                <a:ext uri="{FF2B5EF4-FFF2-40B4-BE49-F238E27FC236}">
                  <a16:creationId xmlns:a16="http://schemas.microsoft.com/office/drawing/2014/main" id="{3BA1A8C6-71F5-874E-B7DF-5B50C617DF5C}"/>
                </a:ext>
              </a:extLst>
            </p:cNvPr>
            <p:cNvSpPr>
              <a:spLocks/>
            </p:cNvSpPr>
            <p:nvPr/>
          </p:nvSpPr>
          <p:spPr bwMode="auto">
            <a:xfrm>
              <a:off x="6716713" y="3421083"/>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3" name="Line 484">
              <a:extLst>
                <a:ext uri="{FF2B5EF4-FFF2-40B4-BE49-F238E27FC236}">
                  <a16:creationId xmlns:a16="http://schemas.microsoft.com/office/drawing/2014/main" id="{C22DF0DF-6082-824A-BE21-3B320C0529E1}"/>
                </a:ext>
              </a:extLst>
            </p:cNvPr>
            <p:cNvSpPr>
              <a:spLocks noChangeShapeType="1"/>
            </p:cNvSpPr>
            <p:nvPr/>
          </p:nvSpPr>
          <p:spPr bwMode="auto">
            <a:xfrm>
              <a:off x="6716713" y="3421083"/>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4" name="Freeform 485">
              <a:extLst>
                <a:ext uri="{FF2B5EF4-FFF2-40B4-BE49-F238E27FC236}">
                  <a16:creationId xmlns:a16="http://schemas.microsoft.com/office/drawing/2014/main" id="{0AAD60D4-2173-7B4C-AE18-749828B24B43}"/>
                </a:ext>
              </a:extLst>
            </p:cNvPr>
            <p:cNvSpPr>
              <a:spLocks/>
            </p:cNvSpPr>
            <p:nvPr/>
          </p:nvSpPr>
          <p:spPr bwMode="auto">
            <a:xfrm>
              <a:off x="6692900" y="3392508"/>
              <a:ext cx="46038" cy="158751"/>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5" name="Freeform 486">
              <a:extLst>
                <a:ext uri="{FF2B5EF4-FFF2-40B4-BE49-F238E27FC236}">
                  <a16:creationId xmlns:a16="http://schemas.microsoft.com/office/drawing/2014/main" id="{35773235-CB96-D94A-ACBC-B749581E4FCF}"/>
                </a:ext>
              </a:extLst>
            </p:cNvPr>
            <p:cNvSpPr>
              <a:spLocks/>
            </p:cNvSpPr>
            <p:nvPr/>
          </p:nvSpPr>
          <p:spPr bwMode="auto">
            <a:xfrm>
              <a:off x="7127875" y="3421083"/>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6" name="Line 487">
              <a:extLst>
                <a:ext uri="{FF2B5EF4-FFF2-40B4-BE49-F238E27FC236}">
                  <a16:creationId xmlns:a16="http://schemas.microsoft.com/office/drawing/2014/main" id="{7E328509-DEBE-7647-AD0C-F8BF0500E517}"/>
                </a:ext>
              </a:extLst>
            </p:cNvPr>
            <p:cNvSpPr>
              <a:spLocks noChangeShapeType="1"/>
            </p:cNvSpPr>
            <p:nvPr/>
          </p:nvSpPr>
          <p:spPr bwMode="auto">
            <a:xfrm>
              <a:off x="7127875" y="3421083"/>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7" name="Freeform 488">
              <a:extLst>
                <a:ext uri="{FF2B5EF4-FFF2-40B4-BE49-F238E27FC236}">
                  <a16:creationId xmlns:a16="http://schemas.microsoft.com/office/drawing/2014/main" id="{A47B32A0-59FD-0440-9390-A684AB184F8C}"/>
                </a:ext>
              </a:extLst>
            </p:cNvPr>
            <p:cNvSpPr>
              <a:spLocks/>
            </p:cNvSpPr>
            <p:nvPr/>
          </p:nvSpPr>
          <p:spPr bwMode="auto">
            <a:xfrm>
              <a:off x="7105650" y="3392508"/>
              <a:ext cx="46038" cy="158751"/>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8" name="Line 491">
              <a:extLst>
                <a:ext uri="{FF2B5EF4-FFF2-40B4-BE49-F238E27FC236}">
                  <a16:creationId xmlns:a16="http://schemas.microsoft.com/office/drawing/2014/main" id="{2DF141B3-B4C1-8248-A9E7-3C9A695F7CBB}"/>
                </a:ext>
              </a:extLst>
            </p:cNvPr>
            <p:cNvSpPr>
              <a:spLocks noChangeShapeType="1"/>
            </p:cNvSpPr>
            <p:nvPr/>
          </p:nvSpPr>
          <p:spPr bwMode="auto">
            <a:xfrm>
              <a:off x="6786563"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9" name="Freeform 492">
              <a:extLst>
                <a:ext uri="{FF2B5EF4-FFF2-40B4-BE49-F238E27FC236}">
                  <a16:creationId xmlns:a16="http://schemas.microsoft.com/office/drawing/2014/main" id="{03ECC1E1-2088-A841-8510-71396041EB11}"/>
                </a:ext>
              </a:extLst>
            </p:cNvPr>
            <p:cNvSpPr>
              <a:spLocks/>
            </p:cNvSpPr>
            <p:nvPr/>
          </p:nvSpPr>
          <p:spPr bwMode="auto">
            <a:xfrm>
              <a:off x="6765925" y="3392487"/>
              <a:ext cx="44450" cy="158750"/>
            </a:xfrm>
            <a:custGeom>
              <a:avLst/>
              <a:gdLst>
                <a:gd name="T0" fmla="*/ 0 w 21"/>
                <a:gd name="T1" fmla="*/ 14 h 76"/>
                <a:gd name="T2" fmla="*/ 0 w 21"/>
                <a:gd name="T3" fmla="*/ 62 h 76"/>
                <a:gd name="T4" fmla="*/ 21 w 21"/>
                <a:gd name="T5" fmla="*/ 62 h 76"/>
                <a:gd name="T6" fmla="*/ 21 w 21"/>
                <a:gd name="T7" fmla="*/ 14 h 76"/>
                <a:gd name="T8" fmla="*/ 0 w 21"/>
                <a:gd name="T9" fmla="*/ 14 h 76"/>
              </a:gdLst>
              <a:ahLst/>
              <a:cxnLst>
                <a:cxn ang="0">
                  <a:pos x="T0" y="T1"/>
                </a:cxn>
                <a:cxn ang="0">
                  <a:pos x="T2" y="T3"/>
                </a:cxn>
                <a:cxn ang="0">
                  <a:pos x="T4" y="T5"/>
                </a:cxn>
                <a:cxn ang="0">
                  <a:pos x="T6" y="T7"/>
                </a:cxn>
                <a:cxn ang="0">
                  <a:pos x="T8" y="T9"/>
                </a:cxn>
              </a:cxnLst>
              <a:rect l="0" t="0" r="r" b="b"/>
              <a:pathLst>
                <a:path w="21" h="76">
                  <a:moveTo>
                    <a:pt x="0" y="14"/>
                  </a:moveTo>
                  <a:cubicBezTo>
                    <a:pt x="0" y="30"/>
                    <a:pt x="0" y="46"/>
                    <a:pt x="0" y="62"/>
                  </a:cubicBezTo>
                  <a:cubicBezTo>
                    <a:pt x="0" y="76"/>
                    <a:pt x="21" y="76"/>
                    <a:pt x="21" y="62"/>
                  </a:cubicBezTo>
                  <a:cubicBezTo>
                    <a:pt x="21" y="46"/>
                    <a:pt x="21" y="30"/>
                    <a:pt x="21" y="14"/>
                  </a:cubicBezTo>
                  <a:cubicBezTo>
                    <a:pt x="21"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0" name="Freeform 493">
              <a:extLst>
                <a:ext uri="{FF2B5EF4-FFF2-40B4-BE49-F238E27FC236}">
                  <a16:creationId xmlns:a16="http://schemas.microsoft.com/office/drawing/2014/main" id="{707E059B-D792-A646-8F3D-CA6F246F189D}"/>
                </a:ext>
              </a:extLst>
            </p:cNvPr>
            <p:cNvSpPr>
              <a:spLocks/>
            </p:cNvSpPr>
            <p:nvPr/>
          </p:nvSpPr>
          <p:spPr bwMode="auto">
            <a:xfrm>
              <a:off x="7199313"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1" name="Line 494">
              <a:extLst>
                <a:ext uri="{FF2B5EF4-FFF2-40B4-BE49-F238E27FC236}">
                  <a16:creationId xmlns:a16="http://schemas.microsoft.com/office/drawing/2014/main" id="{554096BC-1F8B-104F-90C4-EA8EF6B68E1C}"/>
                </a:ext>
              </a:extLst>
            </p:cNvPr>
            <p:cNvSpPr>
              <a:spLocks noChangeShapeType="1"/>
            </p:cNvSpPr>
            <p:nvPr/>
          </p:nvSpPr>
          <p:spPr bwMode="auto">
            <a:xfrm>
              <a:off x="7199313"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2" name="Freeform 495">
              <a:extLst>
                <a:ext uri="{FF2B5EF4-FFF2-40B4-BE49-F238E27FC236}">
                  <a16:creationId xmlns:a16="http://schemas.microsoft.com/office/drawing/2014/main" id="{D47F8DD3-C65F-724F-A8F4-554AFF9D4821}"/>
                </a:ext>
              </a:extLst>
            </p:cNvPr>
            <p:cNvSpPr>
              <a:spLocks/>
            </p:cNvSpPr>
            <p:nvPr/>
          </p:nvSpPr>
          <p:spPr bwMode="auto">
            <a:xfrm>
              <a:off x="7178675" y="3392487"/>
              <a:ext cx="42863" cy="158750"/>
            </a:xfrm>
            <a:custGeom>
              <a:avLst/>
              <a:gdLst>
                <a:gd name="T0" fmla="*/ 0 w 21"/>
                <a:gd name="T1" fmla="*/ 14 h 76"/>
                <a:gd name="T2" fmla="*/ 0 w 21"/>
                <a:gd name="T3" fmla="*/ 62 h 76"/>
                <a:gd name="T4" fmla="*/ 21 w 21"/>
                <a:gd name="T5" fmla="*/ 62 h 76"/>
                <a:gd name="T6" fmla="*/ 21 w 21"/>
                <a:gd name="T7" fmla="*/ 14 h 76"/>
                <a:gd name="T8" fmla="*/ 0 w 21"/>
                <a:gd name="T9" fmla="*/ 14 h 76"/>
              </a:gdLst>
              <a:ahLst/>
              <a:cxnLst>
                <a:cxn ang="0">
                  <a:pos x="T0" y="T1"/>
                </a:cxn>
                <a:cxn ang="0">
                  <a:pos x="T2" y="T3"/>
                </a:cxn>
                <a:cxn ang="0">
                  <a:pos x="T4" y="T5"/>
                </a:cxn>
                <a:cxn ang="0">
                  <a:pos x="T6" y="T7"/>
                </a:cxn>
                <a:cxn ang="0">
                  <a:pos x="T8" y="T9"/>
                </a:cxn>
              </a:cxnLst>
              <a:rect l="0" t="0" r="r" b="b"/>
              <a:pathLst>
                <a:path w="21" h="76">
                  <a:moveTo>
                    <a:pt x="0" y="14"/>
                  </a:moveTo>
                  <a:cubicBezTo>
                    <a:pt x="0" y="30"/>
                    <a:pt x="0" y="46"/>
                    <a:pt x="0" y="62"/>
                  </a:cubicBezTo>
                  <a:cubicBezTo>
                    <a:pt x="0" y="76"/>
                    <a:pt x="21" y="76"/>
                    <a:pt x="21" y="62"/>
                  </a:cubicBezTo>
                  <a:cubicBezTo>
                    <a:pt x="21" y="46"/>
                    <a:pt x="21" y="30"/>
                    <a:pt x="21" y="14"/>
                  </a:cubicBezTo>
                  <a:cubicBezTo>
                    <a:pt x="21"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3" name="Freeform 496">
              <a:extLst>
                <a:ext uri="{FF2B5EF4-FFF2-40B4-BE49-F238E27FC236}">
                  <a16:creationId xmlns:a16="http://schemas.microsoft.com/office/drawing/2014/main" id="{8390AF53-6853-7640-8F2E-C6987286C932}"/>
                </a:ext>
              </a:extLst>
            </p:cNvPr>
            <p:cNvSpPr>
              <a:spLocks/>
            </p:cNvSpPr>
            <p:nvPr/>
          </p:nvSpPr>
          <p:spPr bwMode="auto">
            <a:xfrm>
              <a:off x="6859588"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4" name="Line 497">
              <a:extLst>
                <a:ext uri="{FF2B5EF4-FFF2-40B4-BE49-F238E27FC236}">
                  <a16:creationId xmlns:a16="http://schemas.microsoft.com/office/drawing/2014/main" id="{56EF51A1-AB7A-F04C-9462-55B5AD1FEFAD}"/>
                </a:ext>
              </a:extLst>
            </p:cNvPr>
            <p:cNvSpPr>
              <a:spLocks noChangeShapeType="1"/>
            </p:cNvSpPr>
            <p:nvPr/>
          </p:nvSpPr>
          <p:spPr bwMode="auto">
            <a:xfrm>
              <a:off x="6859588"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5" name="Freeform 498">
              <a:extLst>
                <a:ext uri="{FF2B5EF4-FFF2-40B4-BE49-F238E27FC236}">
                  <a16:creationId xmlns:a16="http://schemas.microsoft.com/office/drawing/2014/main" id="{7C88C489-87DB-FD43-A95B-D26A7B27E1EC}"/>
                </a:ext>
              </a:extLst>
            </p:cNvPr>
            <p:cNvSpPr>
              <a:spLocks/>
            </p:cNvSpPr>
            <p:nvPr/>
          </p:nvSpPr>
          <p:spPr bwMode="auto">
            <a:xfrm>
              <a:off x="6837363" y="3392487"/>
              <a:ext cx="44450" cy="158750"/>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6" name="Freeform 499">
              <a:extLst>
                <a:ext uri="{FF2B5EF4-FFF2-40B4-BE49-F238E27FC236}">
                  <a16:creationId xmlns:a16="http://schemas.microsoft.com/office/drawing/2014/main" id="{0822C60D-E004-034C-9655-22B1D17F23B0}"/>
                </a:ext>
              </a:extLst>
            </p:cNvPr>
            <p:cNvSpPr>
              <a:spLocks/>
            </p:cNvSpPr>
            <p:nvPr/>
          </p:nvSpPr>
          <p:spPr bwMode="auto">
            <a:xfrm>
              <a:off x="7272338"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7" name="Line 500">
              <a:extLst>
                <a:ext uri="{FF2B5EF4-FFF2-40B4-BE49-F238E27FC236}">
                  <a16:creationId xmlns:a16="http://schemas.microsoft.com/office/drawing/2014/main" id="{9D6B0BB4-15E5-144B-8BD5-EB6AEF3F8754}"/>
                </a:ext>
              </a:extLst>
            </p:cNvPr>
            <p:cNvSpPr>
              <a:spLocks noChangeShapeType="1"/>
            </p:cNvSpPr>
            <p:nvPr/>
          </p:nvSpPr>
          <p:spPr bwMode="auto">
            <a:xfrm>
              <a:off x="7272338"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8" name="Freeform 501">
              <a:extLst>
                <a:ext uri="{FF2B5EF4-FFF2-40B4-BE49-F238E27FC236}">
                  <a16:creationId xmlns:a16="http://schemas.microsoft.com/office/drawing/2014/main" id="{950917D1-D89E-DB47-8D08-3E8D8BB3015F}"/>
                </a:ext>
              </a:extLst>
            </p:cNvPr>
            <p:cNvSpPr>
              <a:spLocks/>
            </p:cNvSpPr>
            <p:nvPr/>
          </p:nvSpPr>
          <p:spPr bwMode="auto">
            <a:xfrm>
              <a:off x="7248525" y="3392487"/>
              <a:ext cx="46038" cy="158750"/>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29" name="Freeform 502">
              <a:extLst>
                <a:ext uri="{FF2B5EF4-FFF2-40B4-BE49-F238E27FC236}">
                  <a16:creationId xmlns:a16="http://schemas.microsoft.com/office/drawing/2014/main" id="{691CF2CF-7361-AA4F-A7C8-057A163FC96F}"/>
                </a:ext>
              </a:extLst>
            </p:cNvPr>
            <p:cNvSpPr>
              <a:spLocks/>
            </p:cNvSpPr>
            <p:nvPr/>
          </p:nvSpPr>
          <p:spPr bwMode="auto">
            <a:xfrm>
              <a:off x="6931025"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0" name="Line 503">
              <a:extLst>
                <a:ext uri="{FF2B5EF4-FFF2-40B4-BE49-F238E27FC236}">
                  <a16:creationId xmlns:a16="http://schemas.microsoft.com/office/drawing/2014/main" id="{60D74AE1-06DF-6245-B497-AD76C748871C}"/>
                </a:ext>
              </a:extLst>
            </p:cNvPr>
            <p:cNvSpPr>
              <a:spLocks noChangeShapeType="1"/>
            </p:cNvSpPr>
            <p:nvPr/>
          </p:nvSpPr>
          <p:spPr bwMode="auto">
            <a:xfrm>
              <a:off x="6931025"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1" name="Freeform 504">
              <a:extLst>
                <a:ext uri="{FF2B5EF4-FFF2-40B4-BE49-F238E27FC236}">
                  <a16:creationId xmlns:a16="http://schemas.microsoft.com/office/drawing/2014/main" id="{7FF69E2C-0E58-ED42-8217-27D1EA81D384}"/>
                </a:ext>
              </a:extLst>
            </p:cNvPr>
            <p:cNvSpPr>
              <a:spLocks/>
            </p:cNvSpPr>
            <p:nvPr/>
          </p:nvSpPr>
          <p:spPr bwMode="auto">
            <a:xfrm>
              <a:off x="6910388" y="3392487"/>
              <a:ext cx="42863" cy="158750"/>
            </a:xfrm>
            <a:custGeom>
              <a:avLst/>
              <a:gdLst>
                <a:gd name="T0" fmla="*/ 0 w 21"/>
                <a:gd name="T1" fmla="*/ 14 h 76"/>
                <a:gd name="T2" fmla="*/ 0 w 21"/>
                <a:gd name="T3" fmla="*/ 62 h 76"/>
                <a:gd name="T4" fmla="*/ 21 w 21"/>
                <a:gd name="T5" fmla="*/ 62 h 76"/>
                <a:gd name="T6" fmla="*/ 21 w 21"/>
                <a:gd name="T7" fmla="*/ 14 h 76"/>
                <a:gd name="T8" fmla="*/ 0 w 21"/>
                <a:gd name="T9" fmla="*/ 14 h 76"/>
              </a:gdLst>
              <a:ahLst/>
              <a:cxnLst>
                <a:cxn ang="0">
                  <a:pos x="T0" y="T1"/>
                </a:cxn>
                <a:cxn ang="0">
                  <a:pos x="T2" y="T3"/>
                </a:cxn>
                <a:cxn ang="0">
                  <a:pos x="T4" y="T5"/>
                </a:cxn>
                <a:cxn ang="0">
                  <a:pos x="T6" y="T7"/>
                </a:cxn>
                <a:cxn ang="0">
                  <a:pos x="T8" y="T9"/>
                </a:cxn>
              </a:cxnLst>
              <a:rect l="0" t="0" r="r" b="b"/>
              <a:pathLst>
                <a:path w="21" h="76">
                  <a:moveTo>
                    <a:pt x="0" y="14"/>
                  </a:moveTo>
                  <a:cubicBezTo>
                    <a:pt x="0" y="30"/>
                    <a:pt x="0" y="46"/>
                    <a:pt x="0" y="62"/>
                  </a:cubicBezTo>
                  <a:cubicBezTo>
                    <a:pt x="0" y="76"/>
                    <a:pt x="21" y="76"/>
                    <a:pt x="21" y="62"/>
                  </a:cubicBezTo>
                  <a:cubicBezTo>
                    <a:pt x="21" y="46"/>
                    <a:pt x="21" y="30"/>
                    <a:pt x="21" y="14"/>
                  </a:cubicBezTo>
                  <a:cubicBezTo>
                    <a:pt x="21"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2" name="Freeform 505">
              <a:extLst>
                <a:ext uri="{FF2B5EF4-FFF2-40B4-BE49-F238E27FC236}">
                  <a16:creationId xmlns:a16="http://schemas.microsoft.com/office/drawing/2014/main" id="{E8403B31-014D-B844-B6DD-68394E1E541A}"/>
                </a:ext>
              </a:extLst>
            </p:cNvPr>
            <p:cNvSpPr>
              <a:spLocks/>
            </p:cNvSpPr>
            <p:nvPr/>
          </p:nvSpPr>
          <p:spPr bwMode="auto">
            <a:xfrm>
              <a:off x="7342188"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3" name="Line 506">
              <a:extLst>
                <a:ext uri="{FF2B5EF4-FFF2-40B4-BE49-F238E27FC236}">
                  <a16:creationId xmlns:a16="http://schemas.microsoft.com/office/drawing/2014/main" id="{D973532A-C770-1844-9AC3-B0B5A6ADB1F7}"/>
                </a:ext>
              </a:extLst>
            </p:cNvPr>
            <p:cNvSpPr>
              <a:spLocks noChangeShapeType="1"/>
            </p:cNvSpPr>
            <p:nvPr/>
          </p:nvSpPr>
          <p:spPr bwMode="auto">
            <a:xfrm>
              <a:off x="7342188"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4" name="Freeform 507">
              <a:extLst>
                <a:ext uri="{FF2B5EF4-FFF2-40B4-BE49-F238E27FC236}">
                  <a16:creationId xmlns:a16="http://schemas.microsoft.com/office/drawing/2014/main" id="{9A5B164D-4CE0-C042-854B-25833F7277AB}"/>
                </a:ext>
              </a:extLst>
            </p:cNvPr>
            <p:cNvSpPr>
              <a:spLocks/>
            </p:cNvSpPr>
            <p:nvPr/>
          </p:nvSpPr>
          <p:spPr bwMode="auto">
            <a:xfrm>
              <a:off x="7321550" y="3392487"/>
              <a:ext cx="44450" cy="158750"/>
            </a:xfrm>
            <a:custGeom>
              <a:avLst/>
              <a:gdLst>
                <a:gd name="T0" fmla="*/ 0 w 21"/>
                <a:gd name="T1" fmla="*/ 14 h 76"/>
                <a:gd name="T2" fmla="*/ 0 w 21"/>
                <a:gd name="T3" fmla="*/ 62 h 76"/>
                <a:gd name="T4" fmla="*/ 21 w 21"/>
                <a:gd name="T5" fmla="*/ 62 h 76"/>
                <a:gd name="T6" fmla="*/ 21 w 21"/>
                <a:gd name="T7" fmla="*/ 14 h 76"/>
                <a:gd name="T8" fmla="*/ 0 w 21"/>
                <a:gd name="T9" fmla="*/ 14 h 76"/>
              </a:gdLst>
              <a:ahLst/>
              <a:cxnLst>
                <a:cxn ang="0">
                  <a:pos x="T0" y="T1"/>
                </a:cxn>
                <a:cxn ang="0">
                  <a:pos x="T2" y="T3"/>
                </a:cxn>
                <a:cxn ang="0">
                  <a:pos x="T4" y="T5"/>
                </a:cxn>
                <a:cxn ang="0">
                  <a:pos x="T6" y="T7"/>
                </a:cxn>
                <a:cxn ang="0">
                  <a:pos x="T8" y="T9"/>
                </a:cxn>
              </a:cxnLst>
              <a:rect l="0" t="0" r="r" b="b"/>
              <a:pathLst>
                <a:path w="21" h="76">
                  <a:moveTo>
                    <a:pt x="0" y="14"/>
                  </a:moveTo>
                  <a:cubicBezTo>
                    <a:pt x="0" y="30"/>
                    <a:pt x="0" y="46"/>
                    <a:pt x="0" y="62"/>
                  </a:cubicBezTo>
                  <a:cubicBezTo>
                    <a:pt x="0" y="76"/>
                    <a:pt x="21" y="76"/>
                    <a:pt x="21" y="62"/>
                  </a:cubicBezTo>
                  <a:cubicBezTo>
                    <a:pt x="21" y="46"/>
                    <a:pt x="21" y="30"/>
                    <a:pt x="21" y="14"/>
                  </a:cubicBezTo>
                  <a:cubicBezTo>
                    <a:pt x="21"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5" name="Freeform 508">
              <a:extLst>
                <a:ext uri="{FF2B5EF4-FFF2-40B4-BE49-F238E27FC236}">
                  <a16:creationId xmlns:a16="http://schemas.microsoft.com/office/drawing/2014/main" id="{8E6CAF3E-6036-4243-B5EC-B2F4F18461F4}"/>
                </a:ext>
              </a:extLst>
            </p:cNvPr>
            <p:cNvSpPr>
              <a:spLocks/>
            </p:cNvSpPr>
            <p:nvPr/>
          </p:nvSpPr>
          <p:spPr bwMode="auto">
            <a:xfrm>
              <a:off x="7004050"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6" name="Line 509">
              <a:extLst>
                <a:ext uri="{FF2B5EF4-FFF2-40B4-BE49-F238E27FC236}">
                  <a16:creationId xmlns:a16="http://schemas.microsoft.com/office/drawing/2014/main" id="{F0D58033-6FFD-CC4A-BF8A-4024B648397A}"/>
                </a:ext>
              </a:extLst>
            </p:cNvPr>
            <p:cNvSpPr>
              <a:spLocks noChangeShapeType="1"/>
            </p:cNvSpPr>
            <p:nvPr/>
          </p:nvSpPr>
          <p:spPr bwMode="auto">
            <a:xfrm>
              <a:off x="7004050"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7" name="Freeform 510">
              <a:extLst>
                <a:ext uri="{FF2B5EF4-FFF2-40B4-BE49-F238E27FC236}">
                  <a16:creationId xmlns:a16="http://schemas.microsoft.com/office/drawing/2014/main" id="{37DE2C5E-F34A-5F4E-AE4B-8104D143678C}"/>
                </a:ext>
              </a:extLst>
            </p:cNvPr>
            <p:cNvSpPr>
              <a:spLocks/>
            </p:cNvSpPr>
            <p:nvPr/>
          </p:nvSpPr>
          <p:spPr bwMode="auto">
            <a:xfrm>
              <a:off x="6980238" y="3392487"/>
              <a:ext cx="46038" cy="158750"/>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8" name="Freeform 511">
              <a:extLst>
                <a:ext uri="{FF2B5EF4-FFF2-40B4-BE49-F238E27FC236}">
                  <a16:creationId xmlns:a16="http://schemas.microsoft.com/office/drawing/2014/main" id="{7269FB5D-ADA3-D746-B509-055A41746238}"/>
                </a:ext>
              </a:extLst>
            </p:cNvPr>
            <p:cNvSpPr>
              <a:spLocks/>
            </p:cNvSpPr>
            <p:nvPr/>
          </p:nvSpPr>
          <p:spPr bwMode="auto">
            <a:xfrm>
              <a:off x="7040563" y="3392487"/>
              <a:ext cx="46038" cy="158750"/>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39" name="Freeform 512">
              <a:extLst>
                <a:ext uri="{FF2B5EF4-FFF2-40B4-BE49-F238E27FC236}">
                  <a16:creationId xmlns:a16="http://schemas.microsoft.com/office/drawing/2014/main" id="{092DC8DB-AB81-7F40-8E33-458936F3E8F8}"/>
                </a:ext>
              </a:extLst>
            </p:cNvPr>
            <p:cNvSpPr>
              <a:spLocks/>
            </p:cNvSpPr>
            <p:nvPr/>
          </p:nvSpPr>
          <p:spPr bwMode="auto">
            <a:xfrm>
              <a:off x="7415213" y="3421062"/>
              <a:ext cx="0" cy="100013"/>
            </a:xfrm>
            <a:custGeom>
              <a:avLst/>
              <a:gdLst>
                <a:gd name="T0" fmla="*/ 0 h 63"/>
                <a:gd name="T1" fmla="*/ 63 h 63"/>
                <a:gd name="T2" fmla="*/ 0 h 63"/>
              </a:gdLst>
              <a:ahLst/>
              <a:cxnLst>
                <a:cxn ang="0">
                  <a:pos x="0" y="T0"/>
                </a:cxn>
                <a:cxn ang="0">
                  <a:pos x="0" y="T1"/>
                </a:cxn>
                <a:cxn ang="0">
                  <a:pos x="0" y="T2"/>
                </a:cxn>
              </a:cxnLst>
              <a:rect l="0" t="0" r="r" b="b"/>
              <a:pathLst>
                <a:path h="63">
                  <a:moveTo>
                    <a:pt x="0" y="0"/>
                  </a:moveTo>
                  <a:lnTo>
                    <a:pt x="0" y="63"/>
                  </a:lnTo>
                  <a:lnTo>
                    <a:pt x="0" y="0"/>
                  </a:ln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0" name="Line 513">
              <a:extLst>
                <a:ext uri="{FF2B5EF4-FFF2-40B4-BE49-F238E27FC236}">
                  <a16:creationId xmlns:a16="http://schemas.microsoft.com/office/drawing/2014/main" id="{FB51DBB7-BB56-E543-96ED-F03F12C2F230}"/>
                </a:ext>
              </a:extLst>
            </p:cNvPr>
            <p:cNvSpPr>
              <a:spLocks noChangeShapeType="1"/>
            </p:cNvSpPr>
            <p:nvPr/>
          </p:nvSpPr>
          <p:spPr bwMode="auto">
            <a:xfrm>
              <a:off x="7415213" y="3421062"/>
              <a:ext cx="0" cy="100013"/>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1" name="Freeform 514">
              <a:extLst>
                <a:ext uri="{FF2B5EF4-FFF2-40B4-BE49-F238E27FC236}">
                  <a16:creationId xmlns:a16="http://schemas.microsoft.com/office/drawing/2014/main" id="{F2C10F06-DF44-4742-9367-EAE3A8FBB37D}"/>
                </a:ext>
              </a:extLst>
            </p:cNvPr>
            <p:cNvSpPr>
              <a:spLocks/>
            </p:cNvSpPr>
            <p:nvPr/>
          </p:nvSpPr>
          <p:spPr bwMode="auto">
            <a:xfrm>
              <a:off x="7392988" y="3392487"/>
              <a:ext cx="46038" cy="158750"/>
            </a:xfrm>
            <a:custGeom>
              <a:avLst/>
              <a:gdLst>
                <a:gd name="T0" fmla="*/ 0 w 22"/>
                <a:gd name="T1" fmla="*/ 14 h 76"/>
                <a:gd name="T2" fmla="*/ 0 w 22"/>
                <a:gd name="T3" fmla="*/ 62 h 76"/>
                <a:gd name="T4" fmla="*/ 22 w 22"/>
                <a:gd name="T5" fmla="*/ 62 h 76"/>
                <a:gd name="T6" fmla="*/ 22 w 22"/>
                <a:gd name="T7" fmla="*/ 14 h 76"/>
                <a:gd name="T8" fmla="*/ 0 w 22"/>
                <a:gd name="T9" fmla="*/ 14 h 76"/>
              </a:gdLst>
              <a:ahLst/>
              <a:cxnLst>
                <a:cxn ang="0">
                  <a:pos x="T0" y="T1"/>
                </a:cxn>
                <a:cxn ang="0">
                  <a:pos x="T2" y="T3"/>
                </a:cxn>
                <a:cxn ang="0">
                  <a:pos x="T4" y="T5"/>
                </a:cxn>
                <a:cxn ang="0">
                  <a:pos x="T6" y="T7"/>
                </a:cxn>
                <a:cxn ang="0">
                  <a:pos x="T8" y="T9"/>
                </a:cxn>
              </a:cxnLst>
              <a:rect l="0" t="0" r="r" b="b"/>
              <a:pathLst>
                <a:path w="22" h="76">
                  <a:moveTo>
                    <a:pt x="0" y="14"/>
                  </a:moveTo>
                  <a:cubicBezTo>
                    <a:pt x="0" y="30"/>
                    <a:pt x="0" y="46"/>
                    <a:pt x="0" y="62"/>
                  </a:cubicBezTo>
                  <a:cubicBezTo>
                    <a:pt x="0" y="76"/>
                    <a:pt x="22" y="76"/>
                    <a:pt x="22" y="62"/>
                  </a:cubicBezTo>
                  <a:cubicBezTo>
                    <a:pt x="22" y="46"/>
                    <a:pt x="22" y="30"/>
                    <a:pt x="22" y="14"/>
                  </a:cubicBezTo>
                  <a:cubicBezTo>
                    <a:pt x="22" y="0"/>
                    <a:pt x="0" y="0"/>
                    <a:pt x="0" y="14"/>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2" name="Freeform 515">
              <a:extLst>
                <a:ext uri="{FF2B5EF4-FFF2-40B4-BE49-F238E27FC236}">
                  <a16:creationId xmlns:a16="http://schemas.microsoft.com/office/drawing/2014/main" id="{0388E186-CB0C-2B4C-9D4A-D326FC573840}"/>
                </a:ext>
              </a:extLst>
            </p:cNvPr>
            <p:cNvSpPr>
              <a:spLocks/>
            </p:cNvSpPr>
            <p:nvPr/>
          </p:nvSpPr>
          <p:spPr bwMode="auto">
            <a:xfrm>
              <a:off x="6884988" y="3617912"/>
              <a:ext cx="46038" cy="106363"/>
            </a:xfrm>
            <a:custGeom>
              <a:avLst/>
              <a:gdLst>
                <a:gd name="T0" fmla="*/ 16 w 22"/>
                <a:gd name="T1" fmla="*/ 0 h 51"/>
                <a:gd name="T2" fmla="*/ 22 w 22"/>
                <a:gd name="T3" fmla="*/ 0 h 51"/>
                <a:gd name="T4" fmla="*/ 22 w 22"/>
                <a:gd name="T5" fmla="*/ 34 h 51"/>
                <a:gd name="T6" fmla="*/ 7 w 22"/>
                <a:gd name="T7" fmla="*/ 51 h 51"/>
                <a:gd name="T8" fmla="*/ 0 w 22"/>
                <a:gd name="T9" fmla="*/ 50 h 51"/>
                <a:gd name="T10" fmla="*/ 1 w 22"/>
                <a:gd name="T11" fmla="*/ 45 h 51"/>
                <a:gd name="T12" fmla="*/ 6 w 22"/>
                <a:gd name="T13" fmla="*/ 46 h 51"/>
                <a:gd name="T14" fmla="*/ 16 w 22"/>
                <a:gd name="T15" fmla="*/ 33 h 51"/>
                <a:gd name="T16" fmla="*/ 16 w 22"/>
                <a:gd name="T17"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1">
                  <a:moveTo>
                    <a:pt x="16" y="0"/>
                  </a:moveTo>
                  <a:cubicBezTo>
                    <a:pt x="22" y="0"/>
                    <a:pt x="22" y="0"/>
                    <a:pt x="22" y="0"/>
                  </a:cubicBezTo>
                  <a:cubicBezTo>
                    <a:pt x="22" y="34"/>
                    <a:pt x="22" y="34"/>
                    <a:pt x="22" y="34"/>
                  </a:cubicBezTo>
                  <a:cubicBezTo>
                    <a:pt x="22" y="47"/>
                    <a:pt x="15" y="51"/>
                    <a:pt x="7" y="51"/>
                  </a:cubicBezTo>
                  <a:cubicBezTo>
                    <a:pt x="5" y="51"/>
                    <a:pt x="2" y="51"/>
                    <a:pt x="0" y="50"/>
                  </a:cubicBezTo>
                  <a:cubicBezTo>
                    <a:pt x="1" y="45"/>
                    <a:pt x="1" y="45"/>
                    <a:pt x="1" y="45"/>
                  </a:cubicBezTo>
                  <a:cubicBezTo>
                    <a:pt x="2" y="45"/>
                    <a:pt x="4" y="46"/>
                    <a:pt x="6" y="46"/>
                  </a:cubicBezTo>
                  <a:cubicBezTo>
                    <a:pt x="12" y="46"/>
                    <a:pt x="16" y="43"/>
                    <a:pt x="16" y="33"/>
                  </a:cubicBezTo>
                  <a:lnTo>
                    <a:pt x="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3" name="Freeform 516">
              <a:extLst>
                <a:ext uri="{FF2B5EF4-FFF2-40B4-BE49-F238E27FC236}">
                  <a16:creationId xmlns:a16="http://schemas.microsoft.com/office/drawing/2014/main" id="{C4773C03-A981-EB42-A54C-6CC82653FD43}"/>
                </a:ext>
              </a:extLst>
            </p:cNvPr>
            <p:cNvSpPr>
              <a:spLocks/>
            </p:cNvSpPr>
            <p:nvPr/>
          </p:nvSpPr>
          <p:spPr bwMode="auto">
            <a:xfrm>
              <a:off x="6967538" y="3617912"/>
              <a:ext cx="77788" cy="106363"/>
            </a:xfrm>
            <a:custGeom>
              <a:avLst/>
              <a:gdLst>
                <a:gd name="T0" fmla="*/ 7 w 37"/>
                <a:gd name="T1" fmla="*/ 0 h 51"/>
                <a:gd name="T2" fmla="*/ 7 w 37"/>
                <a:gd name="T3" fmla="*/ 30 h 51"/>
                <a:gd name="T4" fmla="*/ 18 w 37"/>
                <a:gd name="T5" fmla="*/ 46 h 51"/>
                <a:gd name="T6" fmla="*/ 30 w 37"/>
                <a:gd name="T7" fmla="*/ 30 h 51"/>
                <a:gd name="T8" fmla="*/ 30 w 37"/>
                <a:gd name="T9" fmla="*/ 0 h 51"/>
                <a:gd name="T10" fmla="*/ 37 w 37"/>
                <a:gd name="T11" fmla="*/ 0 h 51"/>
                <a:gd name="T12" fmla="*/ 37 w 37"/>
                <a:gd name="T13" fmla="*/ 29 h 51"/>
                <a:gd name="T14" fmla="*/ 18 w 37"/>
                <a:gd name="T15" fmla="*/ 51 h 51"/>
                <a:gd name="T16" fmla="*/ 0 w 37"/>
                <a:gd name="T17" fmla="*/ 30 h 51"/>
                <a:gd name="T18" fmla="*/ 0 w 37"/>
                <a:gd name="T19" fmla="*/ 0 h 51"/>
                <a:gd name="T20" fmla="*/ 7 w 37"/>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 h="51">
                  <a:moveTo>
                    <a:pt x="7" y="0"/>
                  </a:moveTo>
                  <a:cubicBezTo>
                    <a:pt x="7" y="30"/>
                    <a:pt x="7" y="30"/>
                    <a:pt x="7" y="30"/>
                  </a:cubicBezTo>
                  <a:cubicBezTo>
                    <a:pt x="7" y="41"/>
                    <a:pt x="12" y="46"/>
                    <a:pt x="18" y="46"/>
                  </a:cubicBezTo>
                  <a:cubicBezTo>
                    <a:pt x="26" y="46"/>
                    <a:pt x="30" y="41"/>
                    <a:pt x="30" y="30"/>
                  </a:cubicBezTo>
                  <a:cubicBezTo>
                    <a:pt x="30" y="0"/>
                    <a:pt x="30" y="0"/>
                    <a:pt x="30" y="0"/>
                  </a:cubicBezTo>
                  <a:cubicBezTo>
                    <a:pt x="37" y="0"/>
                    <a:pt x="37" y="0"/>
                    <a:pt x="37" y="0"/>
                  </a:cubicBezTo>
                  <a:cubicBezTo>
                    <a:pt x="37" y="29"/>
                    <a:pt x="37" y="29"/>
                    <a:pt x="37" y="29"/>
                  </a:cubicBezTo>
                  <a:cubicBezTo>
                    <a:pt x="37" y="45"/>
                    <a:pt x="29" y="51"/>
                    <a:pt x="18" y="51"/>
                  </a:cubicBezTo>
                  <a:cubicBezTo>
                    <a:pt x="8" y="51"/>
                    <a:pt x="0" y="45"/>
                    <a:pt x="0" y="30"/>
                  </a:cubicBezTo>
                  <a:cubicBezTo>
                    <a:pt x="0" y="0"/>
                    <a:pt x="0" y="0"/>
                    <a:pt x="0" y="0"/>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4" name="Freeform 517">
              <a:extLst>
                <a:ext uri="{FF2B5EF4-FFF2-40B4-BE49-F238E27FC236}">
                  <a16:creationId xmlns:a16="http://schemas.microsoft.com/office/drawing/2014/main" id="{411B74D0-D316-334F-ACD2-EF6715823DED}"/>
                </a:ext>
              </a:extLst>
            </p:cNvPr>
            <p:cNvSpPr>
              <a:spLocks/>
            </p:cNvSpPr>
            <p:nvPr/>
          </p:nvSpPr>
          <p:spPr bwMode="auto">
            <a:xfrm>
              <a:off x="7085013" y="3617912"/>
              <a:ext cx="76200" cy="103188"/>
            </a:xfrm>
            <a:custGeom>
              <a:avLst/>
              <a:gdLst>
                <a:gd name="T0" fmla="*/ 0 w 37"/>
                <a:gd name="T1" fmla="*/ 50 h 50"/>
                <a:gd name="T2" fmla="*/ 0 w 37"/>
                <a:gd name="T3" fmla="*/ 0 h 50"/>
                <a:gd name="T4" fmla="*/ 7 w 37"/>
                <a:gd name="T5" fmla="*/ 0 h 50"/>
                <a:gd name="T6" fmla="*/ 23 w 37"/>
                <a:gd name="T7" fmla="*/ 26 h 50"/>
                <a:gd name="T8" fmla="*/ 32 w 37"/>
                <a:gd name="T9" fmla="*/ 42 h 50"/>
                <a:gd name="T10" fmla="*/ 32 w 37"/>
                <a:gd name="T11" fmla="*/ 42 h 50"/>
                <a:gd name="T12" fmla="*/ 31 w 37"/>
                <a:gd name="T13" fmla="*/ 21 h 50"/>
                <a:gd name="T14" fmla="*/ 31 w 37"/>
                <a:gd name="T15" fmla="*/ 0 h 50"/>
                <a:gd name="T16" fmla="*/ 37 w 37"/>
                <a:gd name="T17" fmla="*/ 0 h 50"/>
                <a:gd name="T18" fmla="*/ 37 w 37"/>
                <a:gd name="T19" fmla="*/ 50 h 50"/>
                <a:gd name="T20" fmla="*/ 31 w 37"/>
                <a:gd name="T21" fmla="*/ 50 h 50"/>
                <a:gd name="T22" fmla="*/ 15 w 37"/>
                <a:gd name="T23" fmla="*/ 25 h 50"/>
                <a:gd name="T24" fmla="*/ 5 w 37"/>
                <a:gd name="T25" fmla="*/ 8 h 50"/>
                <a:gd name="T26" fmla="*/ 5 w 37"/>
                <a:gd name="T27" fmla="*/ 8 h 50"/>
                <a:gd name="T28" fmla="*/ 6 w 37"/>
                <a:gd name="T29" fmla="*/ 29 h 50"/>
                <a:gd name="T30" fmla="*/ 6 w 37"/>
                <a:gd name="T31" fmla="*/ 50 h 50"/>
                <a:gd name="T32" fmla="*/ 0 w 37"/>
                <a:gd name="T33" fmla="*/ 5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50">
                  <a:moveTo>
                    <a:pt x="0" y="50"/>
                  </a:moveTo>
                  <a:cubicBezTo>
                    <a:pt x="0" y="0"/>
                    <a:pt x="0" y="0"/>
                    <a:pt x="0" y="0"/>
                  </a:cubicBezTo>
                  <a:cubicBezTo>
                    <a:pt x="7" y="0"/>
                    <a:pt x="7" y="0"/>
                    <a:pt x="7" y="0"/>
                  </a:cubicBezTo>
                  <a:cubicBezTo>
                    <a:pt x="23" y="26"/>
                    <a:pt x="23" y="26"/>
                    <a:pt x="23" y="26"/>
                  </a:cubicBezTo>
                  <a:cubicBezTo>
                    <a:pt x="26" y="31"/>
                    <a:pt x="29" y="37"/>
                    <a:pt x="32" y="42"/>
                  </a:cubicBezTo>
                  <a:cubicBezTo>
                    <a:pt x="32" y="42"/>
                    <a:pt x="32" y="42"/>
                    <a:pt x="32" y="42"/>
                  </a:cubicBezTo>
                  <a:cubicBezTo>
                    <a:pt x="31" y="35"/>
                    <a:pt x="31" y="29"/>
                    <a:pt x="31" y="21"/>
                  </a:cubicBezTo>
                  <a:cubicBezTo>
                    <a:pt x="31" y="0"/>
                    <a:pt x="31" y="0"/>
                    <a:pt x="31" y="0"/>
                  </a:cubicBezTo>
                  <a:cubicBezTo>
                    <a:pt x="37" y="0"/>
                    <a:pt x="37" y="0"/>
                    <a:pt x="37" y="0"/>
                  </a:cubicBezTo>
                  <a:cubicBezTo>
                    <a:pt x="37" y="50"/>
                    <a:pt x="37" y="50"/>
                    <a:pt x="37" y="50"/>
                  </a:cubicBezTo>
                  <a:cubicBezTo>
                    <a:pt x="31" y="50"/>
                    <a:pt x="31" y="50"/>
                    <a:pt x="31" y="50"/>
                  </a:cubicBezTo>
                  <a:cubicBezTo>
                    <a:pt x="15" y="25"/>
                    <a:pt x="15" y="25"/>
                    <a:pt x="15" y="25"/>
                  </a:cubicBezTo>
                  <a:cubicBezTo>
                    <a:pt x="11" y="19"/>
                    <a:pt x="8" y="14"/>
                    <a:pt x="5" y="8"/>
                  </a:cubicBezTo>
                  <a:cubicBezTo>
                    <a:pt x="5" y="8"/>
                    <a:pt x="5" y="8"/>
                    <a:pt x="5" y="8"/>
                  </a:cubicBezTo>
                  <a:cubicBezTo>
                    <a:pt x="5" y="15"/>
                    <a:pt x="6" y="21"/>
                    <a:pt x="6" y="29"/>
                  </a:cubicBezTo>
                  <a:cubicBezTo>
                    <a:pt x="6" y="50"/>
                    <a:pt x="6" y="50"/>
                    <a:pt x="6" y="50"/>
                  </a:cubicBezTo>
                  <a:lnTo>
                    <a:pt x="0"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5" name="Freeform 518">
              <a:extLst>
                <a:ext uri="{FF2B5EF4-FFF2-40B4-BE49-F238E27FC236}">
                  <a16:creationId xmlns:a16="http://schemas.microsoft.com/office/drawing/2014/main" id="{8A8799C0-3C3D-DB4C-8832-188BA4D5340B}"/>
                </a:ext>
              </a:extLst>
            </p:cNvPr>
            <p:cNvSpPr>
              <a:spLocks noEditPoints="1"/>
            </p:cNvSpPr>
            <p:nvPr/>
          </p:nvSpPr>
          <p:spPr bwMode="auto">
            <a:xfrm>
              <a:off x="7194550" y="3646487"/>
              <a:ext cx="66675" cy="77788"/>
            </a:xfrm>
            <a:custGeom>
              <a:avLst/>
              <a:gdLst>
                <a:gd name="T0" fmla="*/ 6 w 32"/>
                <a:gd name="T1" fmla="*/ 20 h 37"/>
                <a:gd name="T2" fmla="*/ 18 w 32"/>
                <a:gd name="T3" fmla="*/ 32 h 37"/>
                <a:gd name="T4" fmla="*/ 28 w 32"/>
                <a:gd name="T5" fmla="*/ 30 h 37"/>
                <a:gd name="T6" fmla="*/ 30 w 32"/>
                <a:gd name="T7" fmla="*/ 35 h 37"/>
                <a:gd name="T8" fmla="*/ 18 w 32"/>
                <a:gd name="T9" fmla="*/ 37 h 37"/>
                <a:gd name="T10" fmla="*/ 0 w 32"/>
                <a:gd name="T11" fmla="*/ 19 h 37"/>
                <a:gd name="T12" fmla="*/ 17 w 32"/>
                <a:gd name="T13" fmla="*/ 0 h 37"/>
                <a:gd name="T14" fmla="*/ 32 w 32"/>
                <a:gd name="T15" fmla="*/ 16 h 37"/>
                <a:gd name="T16" fmla="*/ 31 w 32"/>
                <a:gd name="T17" fmla="*/ 20 h 37"/>
                <a:gd name="T18" fmla="*/ 6 w 32"/>
                <a:gd name="T19" fmla="*/ 20 h 37"/>
                <a:gd name="T20" fmla="*/ 25 w 32"/>
                <a:gd name="T21" fmla="*/ 15 h 37"/>
                <a:gd name="T22" fmla="*/ 16 w 32"/>
                <a:gd name="T23" fmla="*/ 4 h 37"/>
                <a:gd name="T24" fmla="*/ 6 w 32"/>
                <a:gd name="T25" fmla="*/ 15 h 37"/>
                <a:gd name="T26" fmla="*/ 25 w 32"/>
                <a:gd name="T27"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37">
                  <a:moveTo>
                    <a:pt x="6" y="20"/>
                  </a:moveTo>
                  <a:cubicBezTo>
                    <a:pt x="6" y="28"/>
                    <a:pt x="12" y="32"/>
                    <a:pt x="18" y="32"/>
                  </a:cubicBezTo>
                  <a:cubicBezTo>
                    <a:pt x="23" y="32"/>
                    <a:pt x="26" y="31"/>
                    <a:pt x="28" y="30"/>
                  </a:cubicBezTo>
                  <a:cubicBezTo>
                    <a:pt x="30" y="35"/>
                    <a:pt x="30" y="35"/>
                    <a:pt x="30" y="35"/>
                  </a:cubicBezTo>
                  <a:cubicBezTo>
                    <a:pt x="27" y="36"/>
                    <a:pt x="23" y="37"/>
                    <a:pt x="18" y="37"/>
                  </a:cubicBezTo>
                  <a:cubicBezTo>
                    <a:pt x="7" y="37"/>
                    <a:pt x="0" y="30"/>
                    <a:pt x="0" y="19"/>
                  </a:cubicBezTo>
                  <a:cubicBezTo>
                    <a:pt x="0" y="8"/>
                    <a:pt x="6" y="0"/>
                    <a:pt x="17" y="0"/>
                  </a:cubicBezTo>
                  <a:cubicBezTo>
                    <a:pt x="28" y="0"/>
                    <a:pt x="32" y="10"/>
                    <a:pt x="32" y="16"/>
                  </a:cubicBezTo>
                  <a:cubicBezTo>
                    <a:pt x="32" y="18"/>
                    <a:pt x="31" y="19"/>
                    <a:pt x="31" y="20"/>
                  </a:cubicBezTo>
                  <a:lnTo>
                    <a:pt x="6" y="20"/>
                  </a:lnTo>
                  <a:close/>
                  <a:moveTo>
                    <a:pt x="25" y="15"/>
                  </a:moveTo>
                  <a:cubicBezTo>
                    <a:pt x="25" y="11"/>
                    <a:pt x="24" y="4"/>
                    <a:pt x="16" y="4"/>
                  </a:cubicBezTo>
                  <a:cubicBezTo>
                    <a:pt x="10" y="4"/>
                    <a:pt x="7" y="10"/>
                    <a:pt x="6" y="15"/>
                  </a:cubicBezTo>
                  <a:lnTo>
                    <a:pt x="25"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6" name="Freeform 519">
              <a:extLst>
                <a:ext uri="{FF2B5EF4-FFF2-40B4-BE49-F238E27FC236}">
                  <a16:creationId xmlns:a16="http://schemas.microsoft.com/office/drawing/2014/main" id="{D26F5E37-75F7-4246-AA6F-7DB968656EBD}"/>
                </a:ext>
              </a:extLst>
            </p:cNvPr>
            <p:cNvSpPr>
              <a:spLocks/>
            </p:cNvSpPr>
            <p:nvPr/>
          </p:nvSpPr>
          <p:spPr bwMode="auto">
            <a:xfrm>
              <a:off x="8559800" y="4899025"/>
              <a:ext cx="206375" cy="174625"/>
            </a:xfrm>
            <a:custGeom>
              <a:avLst/>
              <a:gdLst>
                <a:gd name="T0" fmla="*/ 87 w 99"/>
                <a:gd name="T1" fmla="*/ 0 h 84"/>
                <a:gd name="T2" fmla="*/ 99 w 99"/>
                <a:gd name="T3" fmla="*/ 13 h 84"/>
                <a:gd name="T4" fmla="*/ 99 w 99"/>
                <a:gd name="T5" fmla="*/ 71 h 84"/>
                <a:gd name="T6" fmla="*/ 87 w 99"/>
                <a:gd name="T7" fmla="*/ 84 h 84"/>
                <a:gd name="T8" fmla="*/ 13 w 99"/>
                <a:gd name="T9" fmla="*/ 84 h 84"/>
                <a:gd name="T10" fmla="*/ 0 w 99"/>
                <a:gd name="T11" fmla="*/ 71 h 84"/>
                <a:gd name="T12" fmla="*/ 0 w 99"/>
                <a:gd name="T13" fmla="*/ 13 h 84"/>
                <a:gd name="T14" fmla="*/ 13 w 99"/>
                <a:gd name="T15" fmla="*/ 0 h 84"/>
                <a:gd name="T16" fmla="*/ 87 w 99"/>
                <a:gd name="T1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84">
                  <a:moveTo>
                    <a:pt x="87" y="0"/>
                  </a:moveTo>
                  <a:cubicBezTo>
                    <a:pt x="94" y="0"/>
                    <a:pt x="99" y="6"/>
                    <a:pt x="99" y="13"/>
                  </a:cubicBezTo>
                  <a:cubicBezTo>
                    <a:pt x="99" y="71"/>
                    <a:pt x="99" y="71"/>
                    <a:pt x="99" y="71"/>
                  </a:cubicBezTo>
                  <a:cubicBezTo>
                    <a:pt x="99" y="78"/>
                    <a:pt x="94" y="84"/>
                    <a:pt x="87" y="84"/>
                  </a:cubicBezTo>
                  <a:cubicBezTo>
                    <a:pt x="13" y="84"/>
                    <a:pt x="13" y="84"/>
                    <a:pt x="13" y="84"/>
                  </a:cubicBezTo>
                  <a:cubicBezTo>
                    <a:pt x="6" y="84"/>
                    <a:pt x="0" y="78"/>
                    <a:pt x="0" y="71"/>
                  </a:cubicBezTo>
                  <a:cubicBezTo>
                    <a:pt x="0" y="13"/>
                    <a:pt x="0" y="13"/>
                    <a:pt x="0" y="13"/>
                  </a:cubicBezTo>
                  <a:cubicBezTo>
                    <a:pt x="0" y="6"/>
                    <a:pt x="6" y="0"/>
                    <a:pt x="13" y="0"/>
                  </a:cubicBezTo>
                  <a:cubicBezTo>
                    <a:pt x="87" y="0"/>
                    <a:pt x="87" y="0"/>
                    <a:pt x="87" y="0"/>
                  </a:cubicBezTo>
                </a:path>
              </a:pathLst>
            </a:custGeom>
            <a:solidFill>
              <a:srgbClr val="0337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7" name="Freeform 520">
              <a:extLst>
                <a:ext uri="{FF2B5EF4-FFF2-40B4-BE49-F238E27FC236}">
                  <a16:creationId xmlns:a16="http://schemas.microsoft.com/office/drawing/2014/main" id="{2E4731C1-C386-F449-A258-90E323EF6B13}"/>
                </a:ext>
              </a:extLst>
            </p:cNvPr>
            <p:cNvSpPr>
              <a:spLocks/>
            </p:cNvSpPr>
            <p:nvPr/>
          </p:nvSpPr>
          <p:spPr bwMode="auto">
            <a:xfrm>
              <a:off x="8689975" y="4879975"/>
              <a:ext cx="471488" cy="212725"/>
            </a:xfrm>
            <a:custGeom>
              <a:avLst/>
              <a:gdLst>
                <a:gd name="T0" fmla="*/ 0 w 226"/>
                <a:gd name="T1" fmla="*/ 102 h 102"/>
                <a:gd name="T2" fmla="*/ 198 w 226"/>
                <a:gd name="T3" fmla="*/ 102 h 102"/>
                <a:gd name="T4" fmla="*/ 226 w 226"/>
                <a:gd name="T5" fmla="*/ 81 h 102"/>
                <a:gd name="T6" fmla="*/ 226 w 226"/>
                <a:gd name="T7" fmla="*/ 22 h 102"/>
                <a:gd name="T8" fmla="*/ 198 w 226"/>
                <a:gd name="T9" fmla="*/ 0 h 102"/>
                <a:gd name="T10" fmla="*/ 0 w 226"/>
                <a:gd name="T11" fmla="*/ 0 h 102"/>
                <a:gd name="T12" fmla="*/ 0 w 226"/>
                <a:gd name="T13" fmla="*/ 102 h 102"/>
              </a:gdLst>
              <a:ahLst/>
              <a:cxnLst>
                <a:cxn ang="0">
                  <a:pos x="T0" y="T1"/>
                </a:cxn>
                <a:cxn ang="0">
                  <a:pos x="T2" y="T3"/>
                </a:cxn>
                <a:cxn ang="0">
                  <a:pos x="T4" y="T5"/>
                </a:cxn>
                <a:cxn ang="0">
                  <a:pos x="T6" y="T7"/>
                </a:cxn>
                <a:cxn ang="0">
                  <a:pos x="T8" y="T9"/>
                </a:cxn>
                <a:cxn ang="0">
                  <a:pos x="T10" y="T11"/>
                </a:cxn>
                <a:cxn ang="0">
                  <a:pos x="T12" y="T13"/>
                </a:cxn>
              </a:cxnLst>
              <a:rect l="0" t="0" r="r" b="b"/>
              <a:pathLst>
                <a:path w="226" h="102">
                  <a:moveTo>
                    <a:pt x="0" y="102"/>
                  </a:moveTo>
                  <a:cubicBezTo>
                    <a:pt x="198" y="102"/>
                    <a:pt x="198" y="102"/>
                    <a:pt x="198" y="102"/>
                  </a:cubicBezTo>
                  <a:cubicBezTo>
                    <a:pt x="214" y="102"/>
                    <a:pt x="226" y="93"/>
                    <a:pt x="226" y="81"/>
                  </a:cubicBezTo>
                  <a:cubicBezTo>
                    <a:pt x="226" y="22"/>
                    <a:pt x="226" y="22"/>
                    <a:pt x="226" y="22"/>
                  </a:cubicBezTo>
                  <a:cubicBezTo>
                    <a:pt x="226" y="10"/>
                    <a:pt x="214" y="0"/>
                    <a:pt x="198" y="0"/>
                  </a:cubicBezTo>
                  <a:cubicBezTo>
                    <a:pt x="0" y="0"/>
                    <a:pt x="0" y="0"/>
                    <a:pt x="0" y="0"/>
                  </a:cubicBezTo>
                  <a:cubicBezTo>
                    <a:pt x="0" y="102"/>
                    <a:pt x="0" y="102"/>
                    <a:pt x="0" y="102"/>
                  </a:cubicBezTo>
                </a:path>
              </a:pathLst>
            </a:custGeom>
            <a:solidFill>
              <a:srgbClr val="F078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8" name="Freeform 521">
              <a:extLst>
                <a:ext uri="{FF2B5EF4-FFF2-40B4-BE49-F238E27FC236}">
                  <a16:creationId xmlns:a16="http://schemas.microsoft.com/office/drawing/2014/main" id="{DBFB4722-BA97-C749-8D08-C95DBDDB7CB2}"/>
                </a:ext>
              </a:extLst>
            </p:cNvPr>
            <p:cNvSpPr>
              <a:spLocks/>
            </p:cNvSpPr>
            <p:nvPr/>
          </p:nvSpPr>
          <p:spPr bwMode="auto">
            <a:xfrm>
              <a:off x="9104313" y="4906962"/>
              <a:ext cx="30163" cy="160338"/>
            </a:xfrm>
            <a:custGeom>
              <a:avLst/>
              <a:gdLst>
                <a:gd name="T0" fmla="*/ 0 w 14"/>
                <a:gd name="T1" fmla="*/ 0 h 77"/>
                <a:gd name="T2" fmla="*/ 0 w 14"/>
                <a:gd name="T3" fmla="*/ 77 h 77"/>
                <a:gd name="T4" fmla="*/ 14 w 14"/>
                <a:gd name="T5" fmla="*/ 61 h 77"/>
                <a:gd name="T6" fmla="*/ 14 w 14"/>
                <a:gd name="T7" fmla="*/ 16 h 77"/>
                <a:gd name="T8" fmla="*/ 0 w 14"/>
                <a:gd name="T9" fmla="*/ 0 h 77"/>
              </a:gdLst>
              <a:ahLst/>
              <a:cxnLst>
                <a:cxn ang="0">
                  <a:pos x="T0" y="T1"/>
                </a:cxn>
                <a:cxn ang="0">
                  <a:pos x="T2" y="T3"/>
                </a:cxn>
                <a:cxn ang="0">
                  <a:pos x="T4" y="T5"/>
                </a:cxn>
                <a:cxn ang="0">
                  <a:pos x="T6" y="T7"/>
                </a:cxn>
                <a:cxn ang="0">
                  <a:pos x="T8" y="T9"/>
                </a:cxn>
              </a:cxnLst>
              <a:rect l="0" t="0" r="r" b="b"/>
              <a:pathLst>
                <a:path w="14" h="77">
                  <a:moveTo>
                    <a:pt x="0" y="0"/>
                  </a:moveTo>
                  <a:cubicBezTo>
                    <a:pt x="0" y="77"/>
                    <a:pt x="0" y="77"/>
                    <a:pt x="0" y="77"/>
                  </a:cubicBezTo>
                  <a:cubicBezTo>
                    <a:pt x="8" y="74"/>
                    <a:pt x="14" y="68"/>
                    <a:pt x="14" y="61"/>
                  </a:cubicBezTo>
                  <a:cubicBezTo>
                    <a:pt x="14" y="16"/>
                    <a:pt x="14" y="16"/>
                    <a:pt x="14" y="16"/>
                  </a:cubicBezTo>
                  <a:cubicBezTo>
                    <a:pt x="14" y="8"/>
                    <a:pt x="8" y="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49" name="Rectangle 522">
              <a:extLst>
                <a:ext uri="{FF2B5EF4-FFF2-40B4-BE49-F238E27FC236}">
                  <a16:creationId xmlns:a16="http://schemas.microsoft.com/office/drawing/2014/main" id="{E18CEEFE-1D54-9248-A19B-E38ED054985A}"/>
                </a:ext>
              </a:extLst>
            </p:cNvPr>
            <p:cNvSpPr>
              <a:spLocks noChangeArrowheads="1"/>
            </p:cNvSpPr>
            <p:nvPr/>
          </p:nvSpPr>
          <p:spPr bwMode="auto">
            <a:xfrm>
              <a:off x="8586788" y="4921250"/>
              <a:ext cx="93663" cy="7938"/>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0" name="Rectangle 523">
              <a:extLst>
                <a:ext uri="{FF2B5EF4-FFF2-40B4-BE49-F238E27FC236}">
                  <a16:creationId xmlns:a16="http://schemas.microsoft.com/office/drawing/2014/main" id="{70535473-3BDF-804A-8723-9829C670FFE4}"/>
                </a:ext>
              </a:extLst>
            </p:cNvPr>
            <p:cNvSpPr>
              <a:spLocks noChangeArrowheads="1"/>
            </p:cNvSpPr>
            <p:nvPr/>
          </p:nvSpPr>
          <p:spPr bwMode="auto">
            <a:xfrm>
              <a:off x="8586788" y="4938712"/>
              <a:ext cx="93663" cy="7938"/>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1" name="Rectangle 524">
              <a:extLst>
                <a:ext uri="{FF2B5EF4-FFF2-40B4-BE49-F238E27FC236}">
                  <a16:creationId xmlns:a16="http://schemas.microsoft.com/office/drawing/2014/main" id="{6BBA36DA-94D4-F645-B1C0-8816A5A79E12}"/>
                </a:ext>
              </a:extLst>
            </p:cNvPr>
            <p:cNvSpPr>
              <a:spLocks noChangeArrowheads="1"/>
            </p:cNvSpPr>
            <p:nvPr/>
          </p:nvSpPr>
          <p:spPr bwMode="auto">
            <a:xfrm>
              <a:off x="8586788" y="4954587"/>
              <a:ext cx="93663" cy="1111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2" name="Rectangle 525">
              <a:extLst>
                <a:ext uri="{FF2B5EF4-FFF2-40B4-BE49-F238E27FC236}">
                  <a16:creationId xmlns:a16="http://schemas.microsoft.com/office/drawing/2014/main" id="{073BC75C-653D-6947-9675-B136393B1E16}"/>
                </a:ext>
              </a:extLst>
            </p:cNvPr>
            <p:cNvSpPr>
              <a:spLocks noChangeArrowheads="1"/>
            </p:cNvSpPr>
            <p:nvPr/>
          </p:nvSpPr>
          <p:spPr bwMode="auto">
            <a:xfrm>
              <a:off x="8586788" y="4973637"/>
              <a:ext cx="93663" cy="7938"/>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3" name="Rectangle 526">
              <a:extLst>
                <a:ext uri="{FF2B5EF4-FFF2-40B4-BE49-F238E27FC236}">
                  <a16:creationId xmlns:a16="http://schemas.microsoft.com/office/drawing/2014/main" id="{0180D8B0-C6E8-FA45-A26F-DB9195AB0D13}"/>
                </a:ext>
              </a:extLst>
            </p:cNvPr>
            <p:cNvSpPr>
              <a:spLocks noChangeArrowheads="1"/>
            </p:cNvSpPr>
            <p:nvPr/>
          </p:nvSpPr>
          <p:spPr bwMode="auto">
            <a:xfrm>
              <a:off x="8586788" y="4989512"/>
              <a:ext cx="93663" cy="1111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4" name="Rectangle 527">
              <a:extLst>
                <a:ext uri="{FF2B5EF4-FFF2-40B4-BE49-F238E27FC236}">
                  <a16:creationId xmlns:a16="http://schemas.microsoft.com/office/drawing/2014/main" id="{14AE703B-298C-944B-BF9F-61B8A2D6C0ED}"/>
                </a:ext>
              </a:extLst>
            </p:cNvPr>
            <p:cNvSpPr>
              <a:spLocks noChangeArrowheads="1"/>
            </p:cNvSpPr>
            <p:nvPr/>
          </p:nvSpPr>
          <p:spPr bwMode="auto">
            <a:xfrm>
              <a:off x="8586788" y="5006975"/>
              <a:ext cx="93663" cy="9525"/>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5" name="Rectangle 528">
              <a:extLst>
                <a:ext uri="{FF2B5EF4-FFF2-40B4-BE49-F238E27FC236}">
                  <a16:creationId xmlns:a16="http://schemas.microsoft.com/office/drawing/2014/main" id="{FA74ACBE-02DA-DB44-B03D-571E82C687C1}"/>
                </a:ext>
              </a:extLst>
            </p:cNvPr>
            <p:cNvSpPr>
              <a:spLocks noChangeArrowheads="1"/>
            </p:cNvSpPr>
            <p:nvPr/>
          </p:nvSpPr>
          <p:spPr bwMode="auto">
            <a:xfrm>
              <a:off x="8586788" y="5026025"/>
              <a:ext cx="93663" cy="7938"/>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6" name="Rectangle 529">
              <a:extLst>
                <a:ext uri="{FF2B5EF4-FFF2-40B4-BE49-F238E27FC236}">
                  <a16:creationId xmlns:a16="http://schemas.microsoft.com/office/drawing/2014/main" id="{BAD8A2D3-06FC-1842-8CB5-E01565550453}"/>
                </a:ext>
              </a:extLst>
            </p:cNvPr>
            <p:cNvSpPr>
              <a:spLocks noChangeArrowheads="1"/>
            </p:cNvSpPr>
            <p:nvPr/>
          </p:nvSpPr>
          <p:spPr bwMode="auto">
            <a:xfrm>
              <a:off x="8586788" y="5041900"/>
              <a:ext cx="93663" cy="11113"/>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7" name="Freeform 530">
              <a:extLst>
                <a:ext uri="{FF2B5EF4-FFF2-40B4-BE49-F238E27FC236}">
                  <a16:creationId xmlns:a16="http://schemas.microsoft.com/office/drawing/2014/main" id="{50FA153F-16BB-1144-8460-1180A219711A}"/>
                </a:ext>
              </a:extLst>
            </p:cNvPr>
            <p:cNvSpPr>
              <a:spLocks/>
            </p:cNvSpPr>
            <p:nvPr/>
          </p:nvSpPr>
          <p:spPr bwMode="auto">
            <a:xfrm>
              <a:off x="8707438" y="4900612"/>
              <a:ext cx="376238" cy="168275"/>
            </a:xfrm>
            <a:custGeom>
              <a:avLst/>
              <a:gdLst>
                <a:gd name="T0" fmla="*/ 173 w 181"/>
                <a:gd name="T1" fmla="*/ 0 h 81"/>
                <a:gd name="T2" fmla="*/ 9 w 181"/>
                <a:gd name="T3" fmla="*/ 0 h 81"/>
                <a:gd name="T4" fmla="*/ 0 w 181"/>
                <a:gd name="T5" fmla="*/ 9 h 81"/>
                <a:gd name="T6" fmla="*/ 0 w 181"/>
                <a:gd name="T7" fmla="*/ 73 h 81"/>
                <a:gd name="T8" fmla="*/ 9 w 181"/>
                <a:gd name="T9" fmla="*/ 81 h 81"/>
                <a:gd name="T10" fmla="*/ 173 w 181"/>
                <a:gd name="T11" fmla="*/ 81 h 81"/>
                <a:gd name="T12" fmla="*/ 181 w 181"/>
                <a:gd name="T13" fmla="*/ 73 h 81"/>
                <a:gd name="T14" fmla="*/ 181 w 181"/>
                <a:gd name="T15" fmla="*/ 9 h 81"/>
                <a:gd name="T16" fmla="*/ 173 w 181"/>
                <a:gd name="T17"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81">
                  <a:moveTo>
                    <a:pt x="173" y="0"/>
                  </a:moveTo>
                  <a:cubicBezTo>
                    <a:pt x="9" y="0"/>
                    <a:pt x="9" y="0"/>
                    <a:pt x="9" y="0"/>
                  </a:cubicBezTo>
                  <a:cubicBezTo>
                    <a:pt x="4" y="0"/>
                    <a:pt x="0" y="4"/>
                    <a:pt x="0" y="9"/>
                  </a:cubicBezTo>
                  <a:cubicBezTo>
                    <a:pt x="0" y="73"/>
                    <a:pt x="0" y="73"/>
                    <a:pt x="0" y="73"/>
                  </a:cubicBezTo>
                  <a:cubicBezTo>
                    <a:pt x="0" y="77"/>
                    <a:pt x="4" y="81"/>
                    <a:pt x="9" y="81"/>
                  </a:cubicBezTo>
                  <a:cubicBezTo>
                    <a:pt x="173" y="81"/>
                    <a:pt x="173" y="81"/>
                    <a:pt x="173" y="81"/>
                  </a:cubicBezTo>
                  <a:cubicBezTo>
                    <a:pt x="177" y="81"/>
                    <a:pt x="181" y="77"/>
                    <a:pt x="181" y="73"/>
                  </a:cubicBezTo>
                  <a:cubicBezTo>
                    <a:pt x="181" y="9"/>
                    <a:pt x="181" y="9"/>
                    <a:pt x="181" y="9"/>
                  </a:cubicBezTo>
                  <a:cubicBezTo>
                    <a:pt x="181" y="4"/>
                    <a:pt x="177" y="0"/>
                    <a:pt x="173" y="0"/>
                  </a:cubicBezTo>
                </a:path>
              </a:pathLst>
            </a:custGeom>
            <a:solidFill>
              <a:srgbClr val="F196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8" name="Oval 531">
              <a:extLst>
                <a:ext uri="{FF2B5EF4-FFF2-40B4-BE49-F238E27FC236}">
                  <a16:creationId xmlns:a16="http://schemas.microsoft.com/office/drawing/2014/main" id="{C1F7212C-4CFD-1547-AED2-EE8E1797AAF2}"/>
                </a:ext>
              </a:extLst>
            </p:cNvPr>
            <p:cNvSpPr>
              <a:spLocks noChangeArrowheads="1"/>
            </p:cNvSpPr>
            <p:nvPr/>
          </p:nvSpPr>
          <p:spPr bwMode="auto">
            <a:xfrm>
              <a:off x="6237288" y="4462462"/>
              <a:ext cx="41275" cy="39688"/>
            </a:xfrm>
            <a:prstGeom prst="ellipse">
              <a:avLst/>
            </a:pr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9" name="Oval 532">
              <a:extLst>
                <a:ext uri="{FF2B5EF4-FFF2-40B4-BE49-F238E27FC236}">
                  <a16:creationId xmlns:a16="http://schemas.microsoft.com/office/drawing/2014/main" id="{171104F9-0538-5241-9602-FF45BDC8494B}"/>
                </a:ext>
              </a:extLst>
            </p:cNvPr>
            <p:cNvSpPr>
              <a:spLocks noChangeArrowheads="1"/>
            </p:cNvSpPr>
            <p:nvPr/>
          </p:nvSpPr>
          <p:spPr bwMode="auto">
            <a:xfrm>
              <a:off x="6316663" y="4462462"/>
              <a:ext cx="39688" cy="39688"/>
            </a:xfrm>
            <a:prstGeom prst="ellipse">
              <a:avLst/>
            </a:pr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0" name="Oval 533">
              <a:extLst>
                <a:ext uri="{FF2B5EF4-FFF2-40B4-BE49-F238E27FC236}">
                  <a16:creationId xmlns:a16="http://schemas.microsoft.com/office/drawing/2014/main" id="{5CE608FF-E580-5840-B51D-A6288F3DD4DA}"/>
                </a:ext>
              </a:extLst>
            </p:cNvPr>
            <p:cNvSpPr>
              <a:spLocks noChangeArrowheads="1"/>
            </p:cNvSpPr>
            <p:nvPr/>
          </p:nvSpPr>
          <p:spPr bwMode="auto">
            <a:xfrm>
              <a:off x="6392863" y="4462462"/>
              <a:ext cx="41275" cy="39688"/>
            </a:xfrm>
            <a:prstGeom prst="ellipse">
              <a:avLst/>
            </a:pr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1" name="Oval 534">
              <a:extLst>
                <a:ext uri="{FF2B5EF4-FFF2-40B4-BE49-F238E27FC236}">
                  <a16:creationId xmlns:a16="http://schemas.microsoft.com/office/drawing/2014/main" id="{CD1D2460-29A3-B74B-BCBF-25F8C86D0DF2}"/>
                </a:ext>
              </a:extLst>
            </p:cNvPr>
            <p:cNvSpPr>
              <a:spLocks noChangeArrowheads="1"/>
            </p:cNvSpPr>
            <p:nvPr/>
          </p:nvSpPr>
          <p:spPr bwMode="auto">
            <a:xfrm>
              <a:off x="9147175" y="2428875"/>
              <a:ext cx="209550" cy="211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2" name="Freeform 535">
              <a:extLst>
                <a:ext uri="{FF2B5EF4-FFF2-40B4-BE49-F238E27FC236}">
                  <a16:creationId xmlns:a16="http://schemas.microsoft.com/office/drawing/2014/main" id="{59C545EA-EF70-0F4B-AF30-F0F2B11974AA}"/>
                </a:ext>
              </a:extLst>
            </p:cNvPr>
            <p:cNvSpPr>
              <a:spLocks/>
            </p:cNvSpPr>
            <p:nvPr/>
          </p:nvSpPr>
          <p:spPr bwMode="auto">
            <a:xfrm>
              <a:off x="7794625" y="2130425"/>
              <a:ext cx="184150" cy="165100"/>
            </a:xfrm>
            <a:custGeom>
              <a:avLst/>
              <a:gdLst>
                <a:gd name="T0" fmla="*/ 45 w 88"/>
                <a:gd name="T1" fmla="*/ 13 h 79"/>
                <a:gd name="T2" fmla="*/ 19 w 88"/>
                <a:gd name="T3" fmla="*/ 0 h 79"/>
                <a:gd name="T4" fmla="*/ 0 w 88"/>
                <a:gd name="T5" fmla="*/ 0 h 79"/>
                <a:gd name="T6" fmla="*/ 9 w 88"/>
                <a:gd name="T7" fmla="*/ 79 h 79"/>
                <a:gd name="T8" fmla="*/ 78 w 88"/>
                <a:gd name="T9" fmla="*/ 79 h 79"/>
                <a:gd name="T10" fmla="*/ 88 w 88"/>
                <a:gd name="T11" fmla="*/ 0 h 79"/>
                <a:gd name="T12" fmla="*/ 71 w 88"/>
                <a:gd name="T13" fmla="*/ 0 h 79"/>
                <a:gd name="T14" fmla="*/ 45 w 88"/>
                <a:gd name="T15" fmla="*/ 13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 h="79">
                  <a:moveTo>
                    <a:pt x="45" y="13"/>
                  </a:moveTo>
                  <a:cubicBezTo>
                    <a:pt x="33" y="13"/>
                    <a:pt x="24" y="8"/>
                    <a:pt x="19" y="0"/>
                  </a:cubicBezTo>
                  <a:cubicBezTo>
                    <a:pt x="0" y="0"/>
                    <a:pt x="0" y="0"/>
                    <a:pt x="0" y="0"/>
                  </a:cubicBezTo>
                  <a:cubicBezTo>
                    <a:pt x="9" y="79"/>
                    <a:pt x="9" y="79"/>
                    <a:pt x="9" y="79"/>
                  </a:cubicBezTo>
                  <a:cubicBezTo>
                    <a:pt x="78" y="79"/>
                    <a:pt x="78" y="79"/>
                    <a:pt x="78" y="79"/>
                  </a:cubicBezTo>
                  <a:cubicBezTo>
                    <a:pt x="88" y="0"/>
                    <a:pt x="88" y="0"/>
                    <a:pt x="88" y="0"/>
                  </a:cubicBezTo>
                  <a:cubicBezTo>
                    <a:pt x="71" y="0"/>
                    <a:pt x="71" y="0"/>
                    <a:pt x="71" y="0"/>
                  </a:cubicBezTo>
                  <a:cubicBezTo>
                    <a:pt x="66" y="8"/>
                    <a:pt x="56" y="13"/>
                    <a:pt x="45" y="13"/>
                  </a:cubicBezTo>
                  <a:close/>
                </a:path>
              </a:pathLst>
            </a:custGeom>
            <a:solidFill>
              <a:srgbClr val="F6AE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3" name="Freeform 536">
              <a:extLst>
                <a:ext uri="{FF2B5EF4-FFF2-40B4-BE49-F238E27FC236}">
                  <a16:creationId xmlns:a16="http://schemas.microsoft.com/office/drawing/2014/main" id="{448DB315-8D42-6A42-B1FB-42B520547688}"/>
                </a:ext>
              </a:extLst>
            </p:cNvPr>
            <p:cNvSpPr>
              <a:spLocks noEditPoints="1"/>
            </p:cNvSpPr>
            <p:nvPr/>
          </p:nvSpPr>
          <p:spPr bwMode="auto">
            <a:xfrm>
              <a:off x="7758113" y="1901825"/>
              <a:ext cx="260350" cy="177800"/>
            </a:xfrm>
            <a:custGeom>
              <a:avLst/>
              <a:gdLst>
                <a:gd name="T0" fmla="*/ 63 w 125"/>
                <a:gd name="T1" fmla="*/ 73 h 86"/>
                <a:gd name="T2" fmla="*/ 89 w 125"/>
                <a:gd name="T3" fmla="*/ 86 h 86"/>
                <a:gd name="T4" fmla="*/ 109 w 125"/>
                <a:gd name="T5" fmla="*/ 86 h 86"/>
                <a:gd name="T6" fmla="*/ 115 w 125"/>
                <a:gd name="T7" fmla="*/ 35 h 86"/>
                <a:gd name="T8" fmla="*/ 117 w 125"/>
                <a:gd name="T9" fmla="*/ 35 h 86"/>
                <a:gd name="T10" fmla="*/ 125 w 125"/>
                <a:gd name="T11" fmla="*/ 27 h 86"/>
                <a:gd name="T12" fmla="*/ 125 w 125"/>
                <a:gd name="T13" fmla="*/ 24 h 86"/>
                <a:gd name="T14" fmla="*/ 117 w 125"/>
                <a:gd name="T15" fmla="*/ 16 h 86"/>
                <a:gd name="T16" fmla="*/ 113 w 125"/>
                <a:gd name="T17" fmla="*/ 16 h 86"/>
                <a:gd name="T18" fmla="*/ 103 w 125"/>
                <a:gd name="T19" fmla="*/ 7 h 86"/>
                <a:gd name="T20" fmla="*/ 103 w 125"/>
                <a:gd name="T21" fmla="*/ 7 h 86"/>
                <a:gd name="T22" fmla="*/ 95 w 125"/>
                <a:gd name="T23" fmla="*/ 0 h 86"/>
                <a:gd name="T24" fmla="*/ 29 w 125"/>
                <a:gd name="T25" fmla="*/ 0 h 86"/>
                <a:gd name="T26" fmla="*/ 21 w 125"/>
                <a:gd name="T27" fmla="*/ 7 h 86"/>
                <a:gd name="T28" fmla="*/ 21 w 125"/>
                <a:gd name="T29" fmla="*/ 7 h 86"/>
                <a:gd name="T30" fmla="*/ 11 w 125"/>
                <a:gd name="T31" fmla="*/ 16 h 86"/>
                <a:gd name="T32" fmla="*/ 9 w 125"/>
                <a:gd name="T33" fmla="*/ 16 h 86"/>
                <a:gd name="T34" fmla="*/ 0 w 125"/>
                <a:gd name="T35" fmla="*/ 24 h 86"/>
                <a:gd name="T36" fmla="*/ 0 w 125"/>
                <a:gd name="T37" fmla="*/ 27 h 86"/>
                <a:gd name="T38" fmla="*/ 9 w 125"/>
                <a:gd name="T39" fmla="*/ 35 h 86"/>
                <a:gd name="T40" fmla="*/ 15 w 125"/>
                <a:gd name="T41" fmla="*/ 86 h 86"/>
                <a:gd name="T42" fmla="*/ 37 w 125"/>
                <a:gd name="T43" fmla="*/ 86 h 86"/>
                <a:gd name="T44" fmla="*/ 63 w 125"/>
                <a:gd name="T45" fmla="*/ 73 h 86"/>
                <a:gd name="T46" fmla="*/ 55 w 125"/>
                <a:gd name="T47" fmla="*/ 9 h 86"/>
                <a:gd name="T48" fmla="*/ 71 w 125"/>
                <a:gd name="T49" fmla="*/ 9 h 86"/>
                <a:gd name="T50" fmla="*/ 75 w 125"/>
                <a:gd name="T51" fmla="*/ 13 h 86"/>
                <a:gd name="T52" fmla="*/ 71 w 125"/>
                <a:gd name="T53" fmla="*/ 16 h 86"/>
                <a:gd name="T54" fmla="*/ 55 w 125"/>
                <a:gd name="T55" fmla="*/ 16 h 86"/>
                <a:gd name="T56" fmla="*/ 51 w 125"/>
                <a:gd name="T57" fmla="*/ 13 h 86"/>
                <a:gd name="T58" fmla="*/ 55 w 125"/>
                <a:gd name="T59" fmla="*/ 9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5" h="86">
                  <a:moveTo>
                    <a:pt x="63" y="73"/>
                  </a:moveTo>
                  <a:cubicBezTo>
                    <a:pt x="74" y="73"/>
                    <a:pt x="84" y="79"/>
                    <a:pt x="89" y="86"/>
                  </a:cubicBezTo>
                  <a:cubicBezTo>
                    <a:pt x="109" y="86"/>
                    <a:pt x="109" y="86"/>
                    <a:pt x="109" y="86"/>
                  </a:cubicBezTo>
                  <a:cubicBezTo>
                    <a:pt x="115" y="35"/>
                    <a:pt x="115" y="35"/>
                    <a:pt x="115" y="35"/>
                  </a:cubicBezTo>
                  <a:cubicBezTo>
                    <a:pt x="117" y="35"/>
                    <a:pt x="117" y="35"/>
                    <a:pt x="117" y="35"/>
                  </a:cubicBezTo>
                  <a:cubicBezTo>
                    <a:pt x="122" y="35"/>
                    <a:pt x="125" y="32"/>
                    <a:pt x="125" y="27"/>
                  </a:cubicBezTo>
                  <a:cubicBezTo>
                    <a:pt x="125" y="24"/>
                    <a:pt x="125" y="24"/>
                    <a:pt x="125" y="24"/>
                  </a:cubicBezTo>
                  <a:cubicBezTo>
                    <a:pt x="125" y="19"/>
                    <a:pt x="122" y="16"/>
                    <a:pt x="117" y="16"/>
                  </a:cubicBezTo>
                  <a:cubicBezTo>
                    <a:pt x="113" y="16"/>
                    <a:pt x="113" y="16"/>
                    <a:pt x="113" y="16"/>
                  </a:cubicBezTo>
                  <a:cubicBezTo>
                    <a:pt x="112" y="16"/>
                    <a:pt x="106" y="15"/>
                    <a:pt x="103" y="7"/>
                  </a:cubicBezTo>
                  <a:cubicBezTo>
                    <a:pt x="103" y="7"/>
                    <a:pt x="103" y="7"/>
                    <a:pt x="103" y="7"/>
                  </a:cubicBezTo>
                  <a:cubicBezTo>
                    <a:pt x="103" y="3"/>
                    <a:pt x="99" y="0"/>
                    <a:pt x="95" y="0"/>
                  </a:cubicBezTo>
                  <a:cubicBezTo>
                    <a:pt x="29" y="0"/>
                    <a:pt x="29" y="0"/>
                    <a:pt x="29" y="0"/>
                  </a:cubicBezTo>
                  <a:cubicBezTo>
                    <a:pt x="25" y="0"/>
                    <a:pt x="22" y="3"/>
                    <a:pt x="21" y="7"/>
                  </a:cubicBezTo>
                  <a:cubicBezTo>
                    <a:pt x="21" y="7"/>
                    <a:pt x="21" y="7"/>
                    <a:pt x="21" y="7"/>
                  </a:cubicBezTo>
                  <a:cubicBezTo>
                    <a:pt x="18" y="15"/>
                    <a:pt x="13" y="16"/>
                    <a:pt x="11" y="16"/>
                  </a:cubicBezTo>
                  <a:cubicBezTo>
                    <a:pt x="9" y="16"/>
                    <a:pt x="9" y="16"/>
                    <a:pt x="9" y="16"/>
                  </a:cubicBezTo>
                  <a:cubicBezTo>
                    <a:pt x="4" y="16"/>
                    <a:pt x="0" y="19"/>
                    <a:pt x="0" y="24"/>
                  </a:cubicBezTo>
                  <a:cubicBezTo>
                    <a:pt x="0" y="27"/>
                    <a:pt x="0" y="27"/>
                    <a:pt x="0" y="27"/>
                  </a:cubicBezTo>
                  <a:cubicBezTo>
                    <a:pt x="0" y="32"/>
                    <a:pt x="4" y="35"/>
                    <a:pt x="9" y="35"/>
                  </a:cubicBezTo>
                  <a:cubicBezTo>
                    <a:pt x="15" y="86"/>
                    <a:pt x="15" y="86"/>
                    <a:pt x="15" y="86"/>
                  </a:cubicBezTo>
                  <a:cubicBezTo>
                    <a:pt x="37" y="86"/>
                    <a:pt x="37" y="86"/>
                    <a:pt x="37" y="86"/>
                  </a:cubicBezTo>
                  <a:cubicBezTo>
                    <a:pt x="42" y="79"/>
                    <a:pt x="51" y="73"/>
                    <a:pt x="63" y="73"/>
                  </a:cubicBezTo>
                  <a:close/>
                  <a:moveTo>
                    <a:pt x="55" y="9"/>
                  </a:moveTo>
                  <a:cubicBezTo>
                    <a:pt x="71" y="9"/>
                    <a:pt x="71" y="9"/>
                    <a:pt x="71" y="9"/>
                  </a:cubicBezTo>
                  <a:cubicBezTo>
                    <a:pt x="73" y="9"/>
                    <a:pt x="75" y="11"/>
                    <a:pt x="75" y="13"/>
                  </a:cubicBezTo>
                  <a:cubicBezTo>
                    <a:pt x="75" y="15"/>
                    <a:pt x="73" y="16"/>
                    <a:pt x="71" y="16"/>
                  </a:cubicBezTo>
                  <a:cubicBezTo>
                    <a:pt x="55" y="16"/>
                    <a:pt x="55" y="16"/>
                    <a:pt x="55" y="16"/>
                  </a:cubicBezTo>
                  <a:cubicBezTo>
                    <a:pt x="53" y="16"/>
                    <a:pt x="51" y="15"/>
                    <a:pt x="51" y="13"/>
                  </a:cubicBezTo>
                  <a:cubicBezTo>
                    <a:pt x="51" y="11"/>
                    <a:pt x="53" y="9"/>
                    <a:pt x="55" y="9"/>
                  </a:cubicBezTo>
                  <a:close/>
                </a:path>
              </a:pathLst>
            </a:custGeom>
            <a:solidFill>
              <a:srgbClr val="F6AE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4" name="Freeform 537">
              <a:extLst>
                <a:ext uri="{FF2B5EF4-FFF2-40B4-BE49-F238E27FC236}">
                  <a16:creationId xmlns:a16="http://schemas.microsoft.com/office/drawing/2014/main" id="{15ECF9AA-DC72-5E47-90F7-693437324038}"/>
                </a:ext>
              </a:extLst>
            </p:cNvPr>
            <p:cNvSpPr>
              <a:spLocks noEditPoints="1"/>
            </p:cNvSpPr>
            <p:nvPr/>
          </p:nvSpPr>
          <p:spPr bwMode="auto">
            <a:xfrm>
              <a:off x="7839075" y="2065337"/>
              <a:ext cx="96838" cy="80963"/>
            </a:xfrm>
            <a:custGeom>
              <a:avLst/>
              <a:gdLst>
                <a:gd name="T0" fmla="*/ 24 w 47"/>
                <a:gd name="T1" fmla="*/ 39 h 39"/>
                <a:gd name="T2" fmla="*/ 0 w 47"/>
                <a:gd name="T3" fmla="*/ 19 h 39"/>
                <a:gd name="T4" fmla="*/ 24 w 47"/>
                <a:gd name="T5" fmla="*/ 0 h 39"/>
                <a:gd name="T6" fmla="*/ 47 w 47"/>
                <a:gd name="T7" fmla="*/ 19 h 39"/>
                <a:gd name="T8" fmla="*/ 24 w 47"/>
                <a:gd name="T9" fmla="*/ 39 h 39"/>
                <a:gd name="T10" fmla="*/ 24 w 47"/>
                <a:gd name="T11" fmla="*/ 9 h 39"/>
                <a:gd name="T12" fmla="*/ 10 w 47"/>
                <a:gd name="T13" fmla="*/ 19 h 39"/>
                <a:gd name="T14" fmla="*/ 24 w 47"/>
                <a:gd name="T15" fmla="*/ 29 h 39"/>
                <a:gd name="T16" fmla="*/ 38 w 47"/>
                <a:gd name="T17" fmla="*/ 19 h 39"/>
                <a:gd name="T18" fmla="*/ 24 w 47"/>
                <a:gd name="T19"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9">
                  <a:moveTo>
                    <a:pt x="24" y="39"/>
                  </a:moveTo>
                  <a:cubicBezTo>
                    <a:pt x="11" y="39"/>
                    <a:pt x="0" y="30"/>
                    <a:pt x="0" y="19"/>
                  </a:cubicBezTo>
                  <a:cubicBezTo>
                    <a:pt x="0" y="9"/>
                    <a:pt x="11" y="0"/>
                    <a:pt x="24" y="0"/>
                  </a:cubicBezTo>
                  <a:cubicBezTo>
                    <a:pt x="37" y="0"/>
                    <a:pt x="47" y="9"/>
                    <a:pt x="47" y="19"/>
                  </a:cubicBezTo>
                  <a:cubicBezTo>
                    <a:pt x="47" y="30"/>
                    <a:pt x="37" y="39"/>
                    <a:pt x="24" y="39"/>
                  </a:cubicBezTo>
                  <a:close/>
                  <a:moveTo>
                    <a:pt x="24" y="9"/>
                  </a:moveTo>
                  <a:cubicBezTo>
                    <a:pt x="16" y="9"/>
                    <a:pt x="10" y="14"/>
                    <a:pt x="10" y="19"/>
                  </a:cubicBezTo>
                  <a:cubicBezTo>
                    <a:pt x="10" y="25"/>
                    <a:pt x="16" y="29"/>
                    <a:pt x="24" y="29"/>
                  </a:cubicBezTo>
                  <a:cubicBezTo>
                    <a:pt x="32" y="29"/>
                    <a:pt x="38" y="25"/>
                    <a:pt x="38" y="19"/>
                  </a:cubicBezTo>
                  <a:cubicBezTo>
                    <a:pt x="38" y="14"/>
                    <a:pt x="32" y="9"/>
                    <a:pt x="24" y="9"/>
                  </a:cubicBezTo>
                  <a:close/>
                </a:path>
              </a:pathLst>
            </a:custGeom>
            <a:solidFill>
              <a:srgbClr val="C14E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5" name="Freeform 538">
              <a:extLst>
                <a:ext uri="{FF2B5EF4-FFF2-40B4-BE49-F238E27FC236}">
                  <a16:creationId xmlns:a16="http://schemas.microsoft.com/office/drawing/2014/main" id="{FAE4612A-0B93-8246-88C3-9D265B38A391}"/>
                </a:ext>
              </a:extLst>
            </p:cNvPr>
            <p:cNvSpPr>
              <a:spLocks noEditPoints="1"/>
            </p:cNvSpPr>
            <p:nvPr/>
          </p:nvSpPr>
          <p:spPr bwMode="auto">
            <a:xfrm>
              <a:off x="7758113" y="1901825"/>
              <a:ext cx="260350" cy="71438"/>
            </a:xfrm>
            <a:custGeom>
              <a:avLst/>
              <a:gdLst>
                <a:gd name="T0" fmla="*/ 5 w 125"/>
                <a:gd name="T1" fmla="*/ 35 h 35"/>
                <a:gd name="T2" fmla="*/ 120 w 125"/>
                <a:gd name="T3" fmla="*/ 35 h 35"/>
                <a:gd name="T4" fmla="*/ 125 w 125"/>
                <a:gd name="T5" fmla="*/ 27 h 35"/>
                <a:gd name="T6" fmla="*/ 125 w 125"/>
                <a:gd name="T7" fmla="*/ 24 h 35"/>
                <a:gd name="T8" fmla="*/ 117 w 125"/>
                <a:gd name="T9" fmla="*/ 16 h 35"/>
                <a:gd name="T10" fmla="*/ 113 w 125"/>
                <a:gd name="T11" fmla="*/ 16 h 35"/>
                <a:gd name="T12" fmla="*/ 103 w 125"/>
                <a:gd name="T13" fmla="*/ 7 h 35"/>
                <a:gd name="T14" fmla="*/ 103 w 125"/>
                <a:gd name="T15" fmla="*/ 7 h 35"/>
                <a:gd name="T16" fmla="*/ 95 w 125"/>
                <a:gd name="T17" fmla="*/ 0 h 35"/>
                <a:gd name="T18" fmla="*/ 29 w 125"/>
                <a:gd name="T19" fmla="*/ 0 h 35"/>
                <a:gd name="T20" fmla="*/ 21 w 125"/>
                <a:gd name="T21" fmla="*/ 7 h 35"/>
                <a:gd name="T22" fmla="*/ 21 w 125"/>
                <a:gd name="T23" fmla="*/ 7 h 35"/>
                <a:gd name="T24" fmla="*/ 11 w 125"/>
                <a:gd name="T25" fmla="*/ 16 h 35"/>
                <a:gd name="T26" fmla="*/ 9 w 125"/>
                <a:gd name="T27" fmla="*/ 16 h 35"/>
                <a:gd name="T28" fmla="*/ 0 w 125"/>
                <a:gd name="T29" fmla="*/ 24 h 35"/>
                <a:gd name="T30" fmla="*/ 0 w 125"/>
                <a:gd name="T31" fmla="*/ 27 h 35"/>
                <a:gd name="T32" fmla="*/ 5 w 125"/>
                <a:gd name="T33" fmla="*/ 35 h 35"/>
                <a:gd name="T34" fmla="*/ 55 w 125"/>
                <a:gd name="T35" fmla="*/ 9 h 35"/>
                <a:gd name="T36" fmla="*/ 71 w 125"/>
                <a:gd name="T37" fmla="*/ 9 h 35"/>
                <a:gd name="T38" fmla="*/ 75 w 125"/>
                <a:gd name="T39" fmla="*/ 13 h 35"/>
                <a:gd name="T40" fmla="*/ 71 w 125"/>
                <a:gd name="T41" fmla="*/ 16 h 35"/>
                <a:gd name="T42" fmla="*/ 55 w 125"/>
                <a:gd name="T43" fmla="*/ 16 h 35"/>
                <a:gd name="T44" fmla="*/ 51 w 125"/>
                <a:gd name="T45" fmla="*/ 13 h 35"/>
                <a:gd name="T46" fmla="*/ 55 w 125"/>
                <a:gd name="T4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5" h="35">
                  <a:moveTo>
                    <a:pt x="5" y="35"/>
                  </a:moveTo>
                  <a:cubicBezTo>
                    <a:pt x="120" y="35"/>
                    <a:pt x="120" y="35"/>
                    <a:pt x="120" y="35"/>
                  </a:cubicBezTo>
                  <a:cubicBezTo>
                    <a:pt x="123" y="33"/>
                    <a:pt x="125" y="31"/>
                    <a:pt x="125" y="27"/>
                  </a:cubicBezTo>
                  <a:cubicBezTo>
                    <a:pt x="125" y="24"/>
                    <a:pt x="125" y="24"/>
                    <a:pt x="125" y="24"/>
                  </a:cubicBezTo>
                  <a:cubicBezTo>
                    <a:pt x="125" y="19"/>
                    <a:pt x="122" y="16"/>
                    <a:pt x="117" y="16"/>
                  </a:cubicBezTo>
                  <a:cubicBezTo>
                    <a:pt x="113" y="16"/>
                    <a:pt x="113" y="16"/>
                    <a:pt x="113" y="16"/>
                  </a:cubicBezTo>
                  <a:cubicBezTo>
                    <a:pt x="112" y="16"/>
                    <a:pt x="106" y="15"/>
                    <a:pt x="103" y="7"/>
                  </a:cubicBezTo>
                  <a:cubicBezTo>
                    <a:pt x="103" y="7"/>
                    <a:pt x="103" y="7"/>
                    <a:pt x="103" y="7"/>
                  </a:cubicBezTo>
                  <a:cubicBezTo>
                    <a:pt x="103" y="3"/>
                    <a:pt x="99" y="0"/>
                    <a:pt x="95" y="0"/>
                  </a:cubicBezTo>
                  <a:cubicBezTo>
                    <a:pt x="29" y="0"/>
                    <a:pt x="29" y="0"/>
                    <a:pt x="29" y="0"/>
                  </a:cubicBezTo>
                  <a:cubicBezTo>
                    <a:pt x="25" y="0"/>
                    <a:pt x="22" y="3"/>
                    <a:pt x="21" y="7"/>
                  </a:cubicBezTo>
                  <a:cubicBezTo>
                    <a:pt x="21" y="7"/>
                    <a:pt x="21" y="7"/>
                    <a:pt x="21" y="7"/>
                  </a:cubicBezTo>
                  <a:cubicBezTo>
                    <a:pt x="18" y="15"/>
                    <a:pt x="13" y="16"/>
                    <a:pt x="11" y="16"/>
                  </a:cubicBezTo>
                  <a:cubicBezTo>
                    <a:pt x="9" y="16"/>
                    <a:pt x="9" y="16"/>
                    <a:pt x="9" y="16"/>
                  </a:cubicBezTo>
                  <a:cubicBezTo>
                    <a:pt x="4" y="16"/>
                    <a:pt x="0" y="19"/>
                    <a:pt x="0" y="24"/>
                  </a:cubicBezTo>
                  <a:cubicBezTo>
                    <a:pt x="0" y="27"/>
                    <a:pt x="0" y="27"/>
                    <a:pt x="0" y="27"/>
                  </a:cubicBezTo>
                  <a:cubicBezTo>
                    <a:pt x="0" y="31"/>
                    <a:pt x="2" y="33"/>
                    <a:pt x="5" y="35"/>
                  </a:cubicBezTo>
                  <a:close/>
                  <a:moveTo>
                    <a:pt x="55" y="9"/>
                  </a:moveTo>
                  <a:cubicBezTo>
                    <a:pt x="71" y="9"/>
                    <a:pt x="71" y="9"/>
                    <a:pt x="71" y="9"/>
                  </a:cubicBezTo>
                  <a:cubicBezTo>
                    <a:pt x="73" y="9"/>
                    <a:pt x="75" y="11"/>
                    <a:pt x="75" y="13"/>
                  </a:cubicBezTo>
                  <a:cubicBezTo>
                    <a:pt x="75" y="15"/>
                    <a:pt x="73" y="16"/>
                    <a:pt x="71" y="16"/>
                  </a:cubicBezTo>
                  <a:cubicBezTo>
                    <a:pt x="55" y="16"/>
                    <a:pt x="55" y="16"/>
                    <a:pt x="55" y="16"/>
                  </a:cubicBezTo>
                  <a:cubicBezTo>
                    <a:pt x="53" y="16"/>
                    <a:pt x="51" y="15"/>
                    <a:pt x="51" y="13"/>
                  </a:cubicBezTo>
                  <a:cubicBezTo>
                    <a:pt x="51" y="11"/>
                    <a:pt x="53" y="9"/>
                    <a:pt x="55" y="9"/>
                  </a:cubicBezTo>
                  <a:close/>
                </a:path>
              </a:pathLst>
            </a:custGeom>
            <a:solidFill>
              <a:srgbClr val="1C3A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7" name="Freeform 539">
              <a:extLst>
                <a:ext uri="{FF2B5EF4-FFF2-40B4-BE49-F238E27FC236}">
                  <a16:creationId xmlns:a16="http://schemas.microsoft.com/office/drawing/2014/main" id="{8578F0C7-4CBB-0746-BB4E-BF422E14E668}"/>
                </a:ext>
              </a:extLst>
            </p:cNvPr>
            <p:cNvSpPr>
              <a:spLocks/>
            </p:cNvSpPr>
            <p:nvPr/>
          </p:nvSpPr>
          <p:spPr bwMode="auto">
            <a:xfrm>
              <a:off x="7713663" y="6751637"/>
              <a:ext cx="392113" cy="231775"/>
            </a:xfrm>
            <a:custGeom>
              <a:avLst/>
              <a:gdLst>
                <a:gd name="T0" fmla="*/ 187 w 188"/>
                <a:gd name="T1" fmla="*/ 111 h 111"/>
                <a:gd name="T2" fmla="*/ 188 w 188"/>
                <a:gd name="T3" fmla="*/ 94 h 111"/>
                <a:gd name="T4" fmla="*/ 94 w 188"/>
                <a:gd name="T5" fmla="*/ 0 h 111"/>
                <a:gd name="T6" fmla="*/ 0 w 188"/>
                <a:gd name="T7" fmla="*/ 94 h 111"/>
                <a:gd name="T8" fmla="*/ 1 w 188"/>
                <a:gd name="T9" fmla="*/ 111 h 111"/>
                <a:gd name="T10" fmla="*/ 187 w 188"/>
                <a:gd name="T11" fmla="*/ 111 h 111"/>
              </a:gdLst>
              <a:ahLst/>
              <a:cxnLst>
                <a:cxn ang="0">
                  <a:pos x="T0" y="T1"/>
                </a:cxn>
                <a:cxn ang="0">
                  <a:pos x="T2" y="T3"/>
                </a:cxn>
                <a:cxn ang="0">
                  <a:pos x="T4" y="T5"/>
                </a:cxn>
                <a:cxn ang="0">
                  <a:pos x="T6" y="T7"/>
                </a:cxn>
                <a:cxn ang="0">
                  <a:pos x="T8" y="T9"/>
                </a:cxn>
                <a:cxn ang="0">
                  <a:pos x="T10" y="T11"/>
                </a:cxn>
              </a:cxnLst>
              <a:rect l="0" t="0" r="r" b="b"/>
              <a:pathLst>
                <a:path w="188" h="111">
                  <a:moveTo>
                    <a:pt x="187" y="111"/>
                  </a:moveTo>
                  <a:cubicBezTo>
                    <a:pt x="188" y="105"/>
                    <a:pt x="188" y="100"/>
                    <a:pt x="188" y="94"/>
                  </a:cubicBezTo>
                  <a:cubicBezTo>
                    <a:pt x="188" y="42"/>
                    <a:pt x="146" y="0"/>
                    <a:pt x="94" y="0"/>
                  </a:cubicBezTo>
                  <a:cubicBezTo>
                    <a:pt x="42" y="0"/>
                    <a:pt x="0" y="42"/>
                    <a:pt x="0" y="94"/>
                  </a:cubicBezTo>
                  <a:cubicBezTo>
                    <a:pt x="0" y="100"/>
                    <a:pt x="0" y="105"/>
                    <a:pt x="1" y="111"/>
                  </a:cubicBezTo>
                  <a:lnTo>
                    <a:pt x="187"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8" name="Freeform 540">
              <a:extLst>
                <a:ext uri="{FF2B5EF4-FFF2-40B4-BE49-F238E27FC236}">
                  <a16:creationId xmlns:a16="http://schemas.microsoft.com/office/drawing/2014/main" id="{EFB138B6-A7E3-6046-878A-23FC953A1A19}"/>
                </a:ext>
              </a:extLst>
            </p:cNvPr>
            <p:cNvSpPr>
              <a:spLocks/>
            </p:cNvSpPr>
            <p:nvPr/>
          </p:nvSpPr>
          <p:spPr bwMode="auto">
            <a:xfrm>
              <a:off x="9774238" y="6745287"/>
              <a:ext cx="390525" cy="231775"/>
            </a:xfrm>
            <a:custGeom>
              <a:avLst/>
              <a:gdLst>
                <a:gd name="T0" fmla="*/ 187 w 188"/>
                <a:gd name="T1" fmla="*/ 111 h 111"/>
                <a:gd name="T2" fmla="*/ 188 w 188"/>
                <a:gd name="T3" fmla="*/ 94 h 111"/>
                <a:gd name="T4" fmla="*/ 94 w 188"/>
                <a:gd name="T5" fmla="*/ 0 h 111"/>
                <a:gd name="T6" fmla="*/ 0 w 188"/>
                <a:gd name="T7" fmla="*/ 94 h 111"/>
                <a:gd name="T8" fmla="*/ 2 w 188"/>
                <a:gd name="T9" fmla="*/ 111 h 111"/>
                <a:gd name="T10" fmla="*/ 187 w 188"/>
                <a:gd name="T11" fmla="*/ 111 h 111"/>
              </a:gdLst>
              <a:ahLst/>
              <a:cxnLst>
                <a:cxn ang="0">
                  <a:pos x="T0" y="T1"/>
                </a:cxn>
                <a:cxn ang="0">
                  <a:pos x="T2" y="T3"/>
                </a:cxn>
                <a:cxn ang="0">
                  <a:pos x="T4" y="T5"/>
                </a:cxn>
                <a:cxn ang="0">
                  <a:pos x="T6" y="T7"/>
                </a:cxn>
                <a:cxn ang="0">
                  <a:pos x="T8" y="T9"/>
                </a:cxn>
                <a:cxn ang="0">
                  <a:pos x="T10" y="T11"/>
                </a:cxn>
              </a:cxnLst>
              <a:rect l="0" t="0" r="r" b="b"/>
              <a:pathLst>
                <a:path w="188" h="111">
                  <a:moveTo>
                    <a:pt x="187" y="111"/>
                  </a:moveTo>
                  <a:cubicBezTo>
                    <a:pt x="188" y="105"/>
                    <a:pt x="188" y="100"/>
                    <a:pt x="188" y="94"/>
                  </a:cubicBezTo>
                  <a:cubicBezTo>
                    <a:pt x="188" y="42"/>
                    <a:pt x="146" y="0"/>
                    <a:pt x="94" y="0"/>
                  </a:cubicBezTo>
                  <a:cubicBezTo>
                    <a:pt x="42" y="0"/>
                    <a:pt x="0" y="42"/>
                    <a:pt x="0" y="94"/>
                  </a:cubicBezTo>
                  <a:cubicBezTo>
                    <a:pt x="0" y="100"/>
                    <a:pt x="1" y="105"/>
                    <a:pt x="2" y="111"/>
                  </a:cubicBezTo>
                  <a:lnTo>
                    <a:pt x="187" y="1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69" name="Freeform 541">
              <a:extLst>
                <a:ext uri="{FF2B5EF4-FFF2-40B4-BE49-F238E27FC236}">
                  <a16:creationId xmlns:a16="http://schemas.microsoft.com/office/drawing/2014/main" id="{C40E85D2-1796-E941-B2D7-B83F1992D646}"/>
                </a:ext>
              </a:extLst>
            </p:cNvPr>
            <p:cNvSpPr>
              <a:spLocks/>
            </p:cNvSpPr>
            <p:nvPr/>
          </p:nvSpPr>
          <p:spPr bwMode="auto">
            <a:xfrm>
              <a:off x="7739063" y="5573712"/>
              <a:ext cx="2219325" cy="1414463"/>
            </a:xfrm>
            <a:custGeom>
              <a:avLst/>
              <a:gdLst>
                <a:gd name="T0" fmla="*/ 97 w 1066"/>
                <a:gd name="T1" fmla="*/ 679 h 679"/>
                <a:gd name="T2" fmla="*/ 1042 w 1066"/>
                <a:gd name="T3" fmla="*/ 679 h 679"/>
                <a:gd name="T4" fmla="*/ 1054 w 1066"/>
                <a:gd name="T5" fmla="*/ 587 h 679"/>
                <a:gd name="T6" fmla="*/ 708 w 1066"/>
                <a:gd name="T7" fmla="*/ 0 h 679"/>
                <a:gd name="T8" fmla="*/ 445 w 1066"/>
                <a:gd name="T9" fmla="*/ 0 h 679"/>
                <a:gd name="T10" fmla="*/ 82 w 1066"/>
                <a:gd name="T11" fmla="*/ 613 h 679"/>
                <a:gd name="T12" fmla="*/ 97 w 1066"/>
                <a:gd name="T13" fmla="*/ 679 h 679"/>
              </a:gdLst>
              <a:ahLst/>
              <a:cxnLst>
                <a:cxn ang="0">
                  <a:pos x="T0" y="T1"/>
                </a:cxn>
                <a:cxn ang="0">
                  <a:pos x="T2" y="T3"/>
                </a:cxn>
                <a:cxn ang="0">
                  <a:pos x="T4" y="T5"/>
                </a:cxn>
                <a:cxn ang="0">
                  <a:pos x="T6" y="T7"/>
                </a:cxn>
                <a:cxn ang="0">
                  <a:pos x="T8" y="T9"/>
                </a:cxn>
                <a:cxn ang="0">
                  <a:pos x="T10" y="T11"/>
                </a:cxn>
                <a:cxn ang="0">
                  <a:pos x="T12" y="T13"/>
                </a:cxn>
              </a:cxnLst>
              <a:rect l="0" t="0" r="r" b="b"/>
              <a:pathLst>
                <a:path w="1066" h="679">
                  <a:moveTo>
                    <a:pt x="97" y="679"/>
                  </a:moveTo>
                  <a:cubicBezTo>
                    <a:pt x="1042" y="679"/>
                    <a:pt x="1042" y="679"/>
                    <a:pt x="1042" y="679"/>
                  </a:cubicBezTo>
                  <a:cubicBezTo>
                    <a:pt x="1054" y="587"/>
                    <a:pt x="1054" y="587"/>
                    <a:pt x="1054" y="587"/>
                  </a:cubicBezTo>
                  <a:cubicBezTo>
                    <a:pt x="1054" y="587"/>
                    <a:pt x="1066" y="0"/>
                    <a:pt x="708" y="0"/>
                  </a:cubicBezTo>
                  <a:cubicBezTo>
                    <a:pt x="445" y="0"/>
                    <a:pt x="445" y="0"/>
                    <a:pt x="445" y="0"/>
                  </a:cubicBezTo>
                  <a:cubicBezTo>
                    <a:pt x="0" y="68"/>
                    <a:pt x="82" y="613"/>
                    <a:pt x="82" y="613"/>
                  </a:cubicBezTo>
                  <a:cubicBezTo>
                    <a:pt x="97" y="679"/>
                    <a:pt x="97" y="679"/>
                    <a:pt x="97" y="67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0" name="Freeform 542">
              <a:extLst>
                <a:ext uri="{FF2B5EF4-FFF2-40B4-BE49-F238E27FC236}">
                  <a16:creationId xmlns:a16="http://schemas.microsoft.com/office/drawing/2014/main" id="{B160EBD4-C1C0-414E-9724-C3F450783A83}"/>
                </a:ext>
              </a:extLst>
            </p:cNvPr>
            <p:cNvSpPr>
              <a:spLocks/>
            </p:cNvSpPr>
            <p:nvPr/>
          </p:nvSpPr>
          <p:spPr bwMode="auto">
            <a:xfrm>
              <a:off x="7672388" y="5194300"/>
              <a:ext cx="2513013" cy="1793875"/>
            </a:xfrm>
            <a:custGeom>
              <a:avLst/>
              <a:gdLst>
                <a:gd name="T0" fmla="*/ 84 w 1207"/>
                <a:gd name="T1" fmla="*/ 861 h 861"/>
                <a:gd name="T2" fmla="*/ 86 w 1207"/>
                <a:gd name="T3" fmla="*/ 861 h 861"/>
                <a:gd name="T4" fmla="*/ 168 w 1207"/>
                <a:gd name="T5" fmla="*/ 861 h 861"/>
                <a:gd name="T6" fmla="*/ 160 w 1207"/>
                <a:gd name="T7" fmla="*/ 791 h 861"/>
                <a:gd name="T8" fmla="*/ 174 w 1207"/>
                <a:gd name="T9" fmla="*/ 636 h 861"/>
                <a:gd name="T10" fmla="*/ 144 w 1207"/>
                <a:gd name="T11" fmla="*/ 551 h 861"/>
                <a:gd name="T12" fmla="*/ 330 w 1207"/>
                <a:gd name="T13" fmla="*/ 370 h 861"/>
                <a:gd name="T14" fmla="*/ 438 w 1207"/>
                <a:gd name="T15" fmla="*/ 361 h 861"/>
                <a:gd name="T16" fmla="*/ 496 w 1207"/>
                <a:gd name="T17" fmla="*/ 343 h 861"/>
                <a:gd name="T18" fmla="*/ 543 w 1207"/>
                <a:gd name="T19" fmla="*/ 332 h 861"/>
                <a:gd name="T20" fmla="*/ 589 w 1207"/>
                <a:gd name="T21" fmla="*/ 335 h 861"/>
                <a:gd name="T22" fmla="*/ 638 w 1207"/>
                <a:gd name="T23" fmla="*/ 338 h 861"/>
                <a:gd name="T24" fmla="*/ 643 w 1207"/>
                <a:gd name="T25" fmla="*/ 342 h 861"/>
                <a:gd name="T26" fmla="*/ 721 w 1207"/>
                <a:gd name="T27" fmla="*/ 338 h 861"/>
                <a:gd name="T28" fmla="*/ 798 w 1207"/>
                <a:gd name="T29" fmla="*/ 345 h 861"/>
                <a:gd name="T30" fmla="*/ 870 w 1207"/>
                <a:gd name="T31" fmla="*/ 355 h 861"/>
                <a:gd name="T32" fmla="*/ 1047 w 1207"/>
                <a:gd name="T33" fmla="*/ 508 h 861"/>
                <a:gd name="T34" fmla="*/ 1070 w 1207"/>
                <a:gd name="T35" fmla="*/ 598 h 861"/>
                <a:gd name="T36" fmla="*/ 1049 w 1207"/>
                <a:gd name="T37" fmla="*/ 711 h 861"/>
                <a:gd name="T38" fmla="*/ 1050 w 1207"/>
                <a:gd name="T39" fmla="*/ 828 h 861"/>
                <a:gd name="T40" fmla="*/ 1048 w 1207"/>
                <a:gd name="T41" fmla="*/ 861 h 861"/>
                <a:gd name="T42" fmla="*/ 1127 w 1207"/>
                <a:gd name="T43" fmla="*/ 859 h 861"/>
                <a:gd name="T44" fmla="*/ 1147 w 1207"/>
                <a:gd name="T45" fmla="*/ 801 h 861"/>
                <a:gd name="T46" fmla="*/ 1162 w 1207"/>
                <a:gd name="T47" fmla="*/ 729 h 861"/>
                <a:gd name="T48" fmla="*/ 1179 w 1207"/>
                <a:gd name="T49" fmla="*/ 668 h 861"/>
                <a:gd name="T50" fmla="*/ 1184 w 1207"/>
                <a:gd name="T51" fmla="*/ 650 h 861"/>
                <a:gd name="T52" fmla="*/ 1156 w 1207"/>
                <a:gd name="T53" fmla="*/ 556 h 861"/>
                <a:gd name="T54" fmla="*/ 1150 w 1207"/>
                <a:gd name="T55" fmla="*/ 500 h 861"/>
                <a:gd name="T56" fmla="*/ 1115 w 1207"/>
                <a:gd name="T57" fmla="*/ 410 h 861"/>
                <a:gd name="T58" fmla="*/ 1059 w 1207"/>
                <a:gd name="T59" fmla="*/ 282 h 861"/>
                <a:gd name="T60" fmla="*/ 851 w 1207"/>
                <a:gd name="T61" fmla="*/ 135 h 861"/>
                <a:gd name="T62" fmla="*/ 604 w 1207"/>
                <a:gd name="T63" fmla="*/ 64 h 861"/>
                <a:gd name="T64" fmla="*/ 243 w 1207"/>
                <a:gd name="T65" fmla="*/ 198 h 861"/>
                <a:gd name="T66" fmla="*/ 85 w 1207"/>
                <a:gd name="T67" fmla="*/ 433 h 861"/>
                <a:gd name="T68" fmla="*/ 13 w 1207"/>
                <a:gd name="T69" fmla="*/ 585 h 861"/>
                <a:gd name="T70" fmla="*/ 31 w 1207"/>
                <a:gd name="T71" fmla="*/ 703 h 861"/>
                <a:gd name="T72" fmla="*/ 84 w 1207"/>
                <a:gd name="T73" fmla="*/ 861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07" h="861">
                  <a:moveTo>
                    <a:pt x="84" y="861"/>
                  </a:moveTo>
                  <a:cubicBezTo>
                    <a:pt x="86" y="861"/>
                    <a:pt x="86" y="861"/>
                    <a:pt x="86" y="861"/>
                  </a:cubicBezTo>
                  <a:cubicBezTo>
                    <a:pt x="168" y="861"/>
                    <a:pt x="168" y="861"/>
                    <a:pt x="168" y="861"/>
                  </a:cubicBezTo>
                  <a:cubicBezTo>
                    <a:pt x="171" y="846"/>
                    <a:pt x="163" y="835"/>
                    <a:pt x="160" y="791"/>
                  </a:cubicBezTo>
                  <a:cubicBezTo>
                    <a:pt x="155" y="738"/>
                    <a:pt x="178" y="693"/>
                    <a:pt x="174" y="636"/>
                  </a:cubicBezTo>
                  <a:cubicBezTo>
                    <a:pt x="173" y="616"/>
                    <a:pt x="144" y="551"/>
                    <a:pt x="144" y="551"/>
                  </a:cubicBezTo>
                  <a:cubicBezTo>
                    <a:pt x="227" y="520"/>
                    <a:pt x="330" y="370"/>
                    <a:pt x="330" y="370"/>
                  </a:cubicBezTo>
                  <a:cubicBezTo>
                    <a:pt x="360" y="345"/>
                    <a:pt x="438" y="361"/>
                    <a:pt x="438" y="361"/>
                  </a:cubicBezTo>
                  <a:cubicBezTo>
                    <a:pt x="510" y="374"/>
                    <a:pt x="496" y="343"/>
                    <a:pt x="496" y="343"/>
                  </a:cubicBezTo>
                  <a:cubicBezTo>
                    <a:pt x="501" y="319"/>
                    <a:pt x="543" y="332"/>
                    <a:pt x="543" y="332"/>
                  </a:cubicBezTo>
                  <a:cubicBezTo>
                    <a:pt x="558" y="348"/>
                    <a:pt x="573" y="341"/>
                    <a:pt x="589" y="335"/>
                  </a:cubicBezTo>
                  <a:cubicBezTo>
                    <a:pt x="605" y="328"/>
                    <a:pt x="621" y="321"/>
                    <a:pt x="638" y="338"/>
                  </a:cubicBezTo>
                  <a:cubicBezTo>
                    <a:pt x="640" y="339"/>
                    <a:pt x="642" y="341"/>
                    <a:pt x="643" y="342"/>
                  </a:cubicBezTo>
                  <a:cubicBezTo>
                    <a:pt x="678" y="368"/>
                    <a:pt x="721" y="338"/>
                    <a:pt x="721" y="338"/>
                  </a:cubicBezTo>
                  <a:cubicBezTo>
                    <a:pt x="754" y="375"/>
                    <a:pt x="798" y="345"/>
                    <a:pt x="798" y="345"/>
                  </a:cubicBezTo>
                  <a:cubicBezTo>
                    <a:pt x="812" y="375"/>
                    <a:pt x="870" y="355"/>
                    <a:pt x="870" y="355"/>
                  </a:cubicBezTo>
                  <a:cubicBezTo>
                    <a:pt x="912" y="423"/>
                    <a:pt x="1041" y="498"/>
                    <a:pt x="1047" y="508"/>
                  </a:cubicBezTo>
                  <a:cubicBezTo>
                    <a:pt x="1053" y="519"/>
                    <a:pt x="1069" y="573"/>
                    <a:pt x="1070" y="598"/>
                  </a:cubicBezTo>
                  <a:cubicBezTo>
                    <a:pt x="1072" y="622"/>
                    <a:pt x="1057" y="680"/>
                    <a:pt x="1049" y="711"/>
                  </a:cubicBezTo>
                  <a:cubicBezTo>
                    <a:pt x="1041" y="743"/>
                    <a:pt x="1052" y="792"/>
                    <a:pt x="1050" y="828"/>
                  </a:cubicBezTo>
                  <a:cubicBezTo>
                    <a:pt x="1049" y="838"/>
                    <a:pt x="1049" y="850"/>
                    <a:pt x="1048" y="861"/>
                  </a:cubicBezTo>
                  <a:cubicBezTo>
                    <a:pt x="1127" y="859"/>
                    <a:pt x="1127" y="859"/>
                    <a:pt x="1127" y="859"/>
                  </a:cubicBezTo>
                  <a:cubicBezTo>
                    <a:pt x="1137" y="837"/>
                    <a:pt x="1144" y="818"/>
                    <a:pt x="1147" y="801"/>
                  </a:cubicBezTo>
                  <a:cubicBezTo>
                    <a:pt x="1150" y="782"/>
                    <a:pt x="1162" y="729"/>
                    <a:pt x="1162" y="729"/>
                  </a:cubicBezTo>
                  <a:cubicBezTo>
                    <a:pt x="1181" y="712"/>
                    <a:pt x="1181" y="684"/>
                    <a:pt x="1179" y="668"/>
                  </a:cubicBezTo>
                  <a:cubicBezTo>
                    <a:pt x="1179" y="662"/>
                    <a:pt x="1180" y="655"/>
                    <a:pt x="1184" y="650"/>
                  </a:cubicBezTo>
                  <a:cubicBezTo>
                    <a:pt x="1207" y="619"/>
                    <a:pt x="1156" y="556"/>
                    <a:pt x="1156" y="556"/>
                  </a:cubicBezTo>
                  <a:cubicBezTo>
                    <a:pt x="1195" y="551"/>
                    <a:pt x="1150" y="500"/>
                    <a:pt x="1150" y="500"/>
                  </a:cubicBezTo>
                  <a:cubicBezTo>
                    <a:pt x="1177" y="482"/>
                    <a:pt x="1115" y="410"/>
                    <a:pt x="1115" y="410"/>
                  </a:cubicBezTo>
                  <a:cubicBezTo>
                    <a:pt x="1126" y="368"/>
                    <a:pt x="1059" y="282"/>
                    <a:pt x="1059" y="282"/>
                  </a:cubicBezTo>
                  <a:cubicBezTo>
                    <a:pt x="960" y="127"/>
                    <a:pt x="851" y="135"/>
                    <a:pt x="851" y="135"/>
                  </a:cubicBezTo>
                  <a:cubicBezTo>
                    <a:pt x="722" y="38"/>
                    <a:pt x="604" y="64"/>
                    <a:pt x="604" y="64"/>
                  </a:cubicBezTo>
                  <a:cubicBezTo>
                    <a:pt x="386" y="0"/>
                    <a:pt x="243" y="198"/>
                    <a:pt x="243" y="198"/>
                  </a:cubicBezTo>
                  <a:cubicBezTo>
                    <a:pt x="25" y="292"/>
                    <a:pt x="85" y="433"/>
                    <a:pt x="85" y="433"/>
                  </a:cubicBezTo>
                  <a:cubicBezTo>
                    <a:pt x="33" y="455"/>
                    <a:pt x="27" y="550"/>
                    <a:pt x="13" y="585"/>
                  </a:cubicBezTo>
                  <a:cubicBezTo>
                    <a:pt x="0" y="620"/>
                    <a:pt x="26" y="665"/>
                    <a:pt x="31" y="703"/>
                  </a:cubicBezTo>
                  <a:cubicBezTo>
                    <a:pt x="42" y="783"/>
                    <a:pt x="74" y="855"/>
                    <a:pt x="84" y="861"/>
                  </a:cubicBezTo>
                </a:path>
              </a:pathLst>
            </a:custGeom>
            <a:solidFill>
              <a:srgbClr val="0C1D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1" name="Freeform 543">
              <a:extLst>
                <a:ext uri="{FF2B5EF4-FFF2-40B4-BE49-F238E27FC236}">
                  <a16:creationId xmlns:a16="http://schemas.microsoft.com/office/drawing/2014/main" id="{E2C1379D-3808-2D44-9461-144E35C53707}"/>
                </a:ext>
              </a:extLst>
            </p:cNvPr>
            <p:cNvSpPr>
              <a:spLocks/>
            </p:cNvSpPr>
            <p:nvPr/>
          </p:nvSpPr>
          <p:spPr bwMode="auto">
            <a:xfrm>
              <a:off x="7912100" y="5770562"/>
              <a:ext cx="295275" cy="330200"/>
            </a:xfrm>
            <a:custGeom>
              <a:avLst/>
              <a:gdLst>
                <a:gd name="T0" fmla="*/ 126 w 142"/>
                <a:gd name="T1" fmla="*/ 0 h 158"/>
                <a:gd name="T2" fmla="*/ 13 w 142"/>
                <a:gd name="T3" fmla="*/ 69 h 158"/>
                <a:gd name="T4" fmla="*/ 92 w 142"/>
                <a:gd name="T5" fmla="*/ 21 h 158"/>
                <a:gd name="T6" fmla="*/ 64 w 142"/>
                <a:gd name="T7" fmla="*/ 53 h 158"/>
                <a:gd name="T8" fmla="*/ 101 w 142"/>
                <a:gd name="T9" fmla="*/ 39 h 158"/>
                <a:gd name="T10" fmla="*/ 0 w 142"/>
                <a:gd name="T11" fmla="*/ 127 h 158"/>
                <a:gd name="T12" fmla="*/ 99 w 142"/>
                <a:gd name="T13" fmla="*/ 68 h 158"/>
                <a:gd name="T14" fmla="*/ 120 w 142"/>
                <a:gd name="T15" fmla="*/ 59 h 158"/>
                <a:gd name="T16" fmla="*/ 103 w 142"/>
                <a:gd name="T17" fmla="*/ 69 h 158"/>
                <a:gd name="T18" fmla="*/ 75 w 142"/>
                <a:gd name="T19" fmla="*/ 123 h 158"/>
                <a:gd name="T20" fmla="*/ 125 w 142"/>
                <a:gd name="T21" fmla="*/ 91 h 158"/>
                <a:gd name="T22" fmla="*/ 88 w 142"/>
                <a:gd name="T23" fmla="*/ 158 h 158"/>
                <a:gd name="T24" fmla="*/ 142 w 142"/>
                <a:gd name="T25" fmla="*/ 99 h 158"/>
                <a:gd name="T26" fmla="*/ 138 w 142"/>
                <a:gd name="T27" fmla="*/ 92 h 158"/>
                <a:gd name="T28" fmla="*/ 133 w 142"/>
                <a:gd name="T29" fmla="*/ 74 h 158"/>
                <a:gd name="T30" fmla="*/ 126 w 142"/>
                <a:gd name="T31" fmla="*/ 79 h 158"/>
                <a:gd name="T32" fmla="*/ 132 w 142"/>
                <a:gd name="T33" fmla="*/ 71 h 158"/>
                <a:gd name="T34" fmla="*/ 127 w 142"/>
                <a:gd name="T35" fmla="*/ 0 h 158"/>
                <a:gd name="T36" fmla="*/ 126 w 142"/>
                <a:gd name="T3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2" h="158">
                  <a:moveTo>
                    <a:pt x="126" y="0"/>
                  </a:moveTo>
                  <a:cubicBezTo>
                    <a:pt x="90" y="0"/>
                    <a:pt x="46" y="14"/>
                    <a:pt x="13" y="69"/>
                  </a:cubicBezTo>
                  <a:cubicBezTo>
                    <a:pt x="13" y="69"/>
                    <a:pt x="41" y="32"/>
                    <a:pt x="92" y="21"/>
                  </a:cubicBezTo>
                  <a:cubicBezTo>
                    <a:pt x="64" y="53"/>
                    <a:pt x="64" y="53"/>
                    <a:pt x="64" y="53"/>
                  </a:cubicBezTo>
                  <a:cubicBezTo>
                    <a:pt x="101" y="39"/>
                    <a:pt x="101" y="39"/>
                    <a:pt x="101" y="39"/>
                  </a:cubicBezTo>
                  <a:cubicBezTo>
                    <a:pt x="101" y="39"/>
                    <a:pt x="28" y="85"/>
                    <a:pt x="0" y="127"/>
                  </a:cubicBezTo>
                  <a:cubicBezTo>
                    <a:pt x="0" y="127"/>
                    <a:pt x="54" y="90"/>
                    <a:pt x="99" y="68"/>
                  </a:cubicBezTo>
                  <a:cubicBezTo>
                    <a:pt x="114" y="61"/>
                    <a:pt x="119" y="59"/>
                    <a:pt x="120" y="59"/>
                  </a:cubicBezTo>
                  <a:cubicBezTo>
                    <a:pt x="121" y="59"/>
                    <a:pt x="103" y="69"/>
                    <a:pt x="103" y="69"/>
                  </a:cubicBezTo>
                  <a:cubicBezTo>
                    <a:pt x="75" y="123"/>
                    <a:pt x="75" y="123"/>
                    <a:pt x="75" y="123"/>
                  </a:cubicBezTo>
                  <a:cubicBezTo>
                    <a:pt x="75" y="123"/>
                    <a:pt x="99" y="99"/>
                    <a:pt x="125" y="91"/>
                  </a:cubicBezTo>
                  <a:cubicBezTo>
                    <a:pt x="125" y="91"/>
                    <a:pt x="92" y="130"/>
                    <a:pt x="88" y="158"/>
                  </a:cubicBezTo>
                  <a:cubicBezTo>
                    <a:pt x="88" y="158"/>
                    <a:pt x="109" y="127"/>
                    <a:pt x="142" y="99"/>
                  </a:cubicBezTo>
                  <a:cubicBezTo>
                    <a:pt x="139" y="94"/>
                    <a:pt x="138" y="92"/>
                    <a:pt x="138" y="92"/>
                  </a:cubicBezTo>
                  <a:cubicBezTo>
                    <a:pt x="136" y="86"/>
                    <a:pt x="134" y="80"/>
                    <a:pt x="133" y="74"/>
                  </a:cubicBezTo>
                  <a:cubicBezTo>
                    <a:pt x="130" y="75"/>
                    <a:pt x="128" y="77"/>
                    <a:pt x="126" y="79"/>
                  </a:cubicBezTo>
                  <a:cubicBezTo>
                    <a:pt x="126" y="79"/>
                    <a:pt x="128" y="76"/>
                    <a:pt x="132" y="71"/>
                  </a:cubicBezTo>
                  <a:cubicBezTo>
                    <a:pt x="126" y="46"/>
                    <a:pt x="124" y="22"/>
                    <a:pt x="127" y="0"/>
                  </a:cubicBezTo>
                  <a:cubicBezTo>
                    <a:pt x="127" y="0"/>
                    <a:pt x="127" y="0"/>
                    <a:pt x="126" y="0"/>
                  </a:cubicBezTo>
                </a:path>
              </a:pathLst>
            </a:custGeom>
            <a:solidFill>
              <a:srgbClr val="2534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4" name="Freeform 544">
              <a:extLst>
                <a:ext uri="{FF2B5EF4-FFF2-40B4-BE49-F238E27FC236}">
                  <a16:creationId xmlns:a16="http://schemas.microsoft.com/office/drawing/2014/main" id="{999B8210-C20E-1B4A-A53B-01FB23126A76}"/>
                </a:ext>
              </a:extLst>
            </p:cNvPr>
            <p:cNvSpPr>
              <a:spLocks/>
            </p:cNvSpPr>
            <p:nvPr/>
          </p:nvSpPr>
          <p:spPr bwMode="auto">
            <a:xfrm>
              <a:off x="8072438" y="5332412"/>
              <a:ext cx="2500313" cy="1301750"/>
            </a:xfrm>
            <a:custGeom>
              <a:avLst/>
              <a:gdLst>
                <a:gd name="T0" fmla="*/ 61 w 1201"/>
                <a:gd name="T1" fmla="*/ 303 h 625"/>
                <a:gd name="T2" fmla="*/ 279 w 1201"/>
                <a:gd name="T3" fmla="*/ 448 h 625"/>
                <a:gd name="T4" fmla="*/ 228 w 1201"/>
                <a:gd name="T5" fmla="*/ 387 h 625"/>
                <a:gd name="T6" fmla="*/ 452 w 1201"/>
                <a:gd name="T7" fmla="*/ 520 h 625"/>
                <a:gd name="T8" fmla="*/ 426 w 1201"/>
                <a:gd name="T9" fmla="*/ 479 h 625"/>
                <a:gd name="T10" fmla="*/ 715 w 1201"/>
                <a:gd name="T11" fmla="*/ 567 h 625"/>
                <a:gd name="T12" fmla="*/ 603 w 1201"/>
                <a:gd name="T13" fmla="*/ 508 h 625"/>
                <a:gd name="T14" fmla="*/ 1074 w 1201"/>
                <a:gd name="T15" fmla="*/ 530 h 625"/>
                <a:gd name="T16" fmla="*/ 1197 w 1201"/>
                <a:gd name="T17" fmla="*/ 451 h 625"/>
                <a:gd name="T18" fmla="*/ 1166 w 1201"/>
                <a:gd name="T19" fmla="*/ 447 h 625"/>
                <a:gd name="T20" fmla="*/ 793 w 1201"/>
                <a:gd name="T21" fmla="*/ 234 h 625"/>
                <a:gd name="T22" fmla="*/ 539 w 1201"/>
                <a:gd name="T23" fmla="*/ 31 h 625"/>
                <a:gd name="T24" fmla="*/ 448 w 1201"/>
                <a:gd name="T25" fmla="*/ 22 h 625"/>
                <a:gd name="T26" fmla="*/ 368 w 1201"/>
                <a:gd name="T27" fmla="*/ 1 h 625"/>
                <a:gd name="T28" fmla="*/ 61 w 1201"/>
                <a:gd name="T29" fmla="*/ 303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01" h="625">
                  <a:moveTo>
                    <a:pt x="61" y="303"/>
                  </a:moveTo>
                  <a:cubicBezTo>
                    <a:pt x="61" y="303"/>
                    <a:pt x="106" y="402"/>
                    <a:pt x="279" y="448"/>
                  </a:cubicBezTo>
                  <a:cubicBezTo>
                    <a:pt x="279" y="448"/>
                    <a:pt x="234" y="406"/>
                    <a:pt x="228" y="387"/>
                  </a:cubicBezTo>
                  <a:cubicBezTo>
                    <a:pt x="228" y="387"/>
                    <a:pt x="372" y="506"/>
                    <a:pt x="452" y="520"/>
                  </a:cubicBezTo>
                  <a:cubicBezTo>
                    <a:pt x="452" y="520"/>
                    <a:pt x="427" y="496"/>
                    <a:pt x="426" y="479"/>
                  </a:cubicBezTo>
                  <a:cubicBezTo>
                    <a:pt x="426" y="479"/>
                    <a:pt x="581" y="604"/>
                    <a:pt x="715" y="567"/>
                  </a:cubicBezTo>
                  <a:cubicBezTo>
                    <a:pt x="715" y="567"/>
                    <a:pt x="613" y="535"/>
                    <a:pt x="603" y="508"/>
                  </a:cubicBezTo>
                  <a:cubicBezTo>
                    <a:pt x="603" y="508"/>
                    <a:pt x="915" y="625"/>
                    <a:pt x="1074" y="530"/>
                  </a:cubicBezTo>
                  <a:cubicBezTo>
                    <a:pt x="1074" y="530"/>
                    <a:pt x="1180" y="469"/>
                    <a:pt x="1197" y="451"/>
                  </a:cubicBezTo>
                  <a:cubicBezTo>
                    <a:pt x="1201" y="447"/>
                    <a:pt x="1189" y="447"/>
                    <a:pt x="1166" y="447"/>
                  </a:cubicBezTo>
                  <a:cubicBezTo>
                    <a:pt x="1081" y="449"/>
                    <a:pt x="851" y="450"/>
                    <a:pt x="793" y="234"/>
                  </a:cubicBezTo>
                  <a:cubicBezTo>
                    <a:pt x="774" y="162"/>
                    <a:pt x="653" y="72"/>
                    <a:pt x="539" y="31"/>
                  </a:cubicBezTo>
                  <a:cubicBezTo>
                    <a:pt x="511" y="21"/>
                    <a:pt x="471" y="27"/>
                    <a:pt x="448" y="22"/>
                  </a:cubicBezTo>
                  <a:cubicBezTo>
                    <a:pt x="396" y="10"/>
                    <a:pt x="423" y="0"/>
                    <a:pt x="368" y="1"/>
                  </a:cubicBezTo>
                  <a:cubicBezTo>
                    <a:pt x="167" y="3"/>
                    <a:pt x="0" y="131"/>
                    <a:pt x="61" y="303"/>
                  </a:cubicBezTo>
                </a:path>
              </a:pathLst>
            </a:custGeom>
            <a:solidFill>
              <a:srgbClr val="0B13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5" name="Freeform 545">
              <a:extLst>
                <a:ext uri="{FF2B5EF4-FFF2-40B4-BE49-F238E27FC236}">
                  <a16:creationId xmlns:a16="http://schemas.microsoft.com/office/drawing/2014/main" id="{ED6BE26B-0FF8-1B40-B0D2-71FD0BB89856}"/>
                </a:ext>
              </a:extLst>
            </p:cNvPr>
            <p:cNvSpPr>
              <a:spLocks noEditPoints="1"/>
            </p:cNvSpPr>
            <p:nvPr/>
          </p:nvSpPr>
          <p:spPr bwMode="auto">
            <a:xfrm>
              <a:off x="9796463" y="6130925"/>
              <a:ext cx="608013" cy="317500"/>
            </a:xfrm>
            <a:custGeom>
              <a:avLst/>
              <a:gdLst>
                <a:gd name="T0" fmla="*/ 292 w 292"/>
                <a:gd name="T1" fmla="*/ 78 h 152"/>
                <a:gd name="T2" fmla="*/ 286 w 292"/>
                <a:gd name="T3" fmla="*/ 79 h 152"/>
                <a:gd name="T4" fmla="*/ 292 w 292"/>
                <a:gd name="T5" fmla="*/ 78 h 152"/>
                <a:gd name="T6" fmla="*/ 2 w 292"/>
                <a:gd name="T7" fmla="*/ 0 h 152"/>
                <a:gd name="T8" fmla="*/ 171 w 292"/>
                <a:gd name="T9" fmla="*/ 108 h 152"/>
                <a:gd name="T10" fmla="*/ 61 w 292"/>
                <a:gd name="T11" fmla="*/ 106 h 152"/>
                <a:gd name="T12" fmla="*/ 121 w 292"/>
                <a:gd name="T13" fmla="*/ 136 h 152"/>
                <a:gd name="T14" fmla="*/ 0 w 292"/>
                <a:gd name="T15" fmla="*/ 143 h 152"/>
                <a:gd name="T16" fmla="*/ 109 w 292"/>
                <a:gd name="T17" fmla="*/ 152 h 152"/>
                <a:gd name="T18" fmla="*/ 203 w 292"/>
                <a:gd name="T19" fmla="*/ 138 h 152"/>
                <a:gd name="T20" fmla="*/ 201 w 292"/>
                <a:gd name="T21" fmla="*/ 139 h 152"/>
                <a:gd name="T22" fmla="*/ 153 w 292"/>
                <a:gd name="T23" fmla="*/ 125 h 152"/>
                <a:gd name="T24" fmla="*/ 240 w 292"/>
                <a:gd name="T25" fmla="*/ 104 h 152"/>
                <a:gd name="T26" fmla="*/ 237 w 292"/>
                <a:gd name="T27" fmla="*/ 104 h 152"/>
                <a:gd name="T28" fmla="*/ 175 w 292"/>
                <a:gd name="T29" fmla="*/ 89 h 152"/>
                <a:gd name="T30" fmla="*/ 189 w 292"/>
                <a:gd name="T31" fmla="*/ 90 h 152"/>
                <a:gd name="T32" fmla="*/ 286 w 292"/>
                <a:gd name="T33" fmla="*/ 79 h 152"/>
                <a:gd name="T34" fmla="*/ 263 w 292"/>
                <a:gd name="T35" fmla="*/ 81 h 152"/>
                <a:gd name="T36" fmla="*/ 2 w 292"/>
                <a:gd name="T3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2" h="152">
                  <a:moveTo>
                    <a:pt x="292" y="78"/>
                  </a:moveTo>
                  <a:cubicBezTo>
                    <a:pt x="292" y="78"/>
                    <a:pt x="290" y="78"/>
                    <a:pt x="286" y="79"/>
                  </a:cubicBezTo>
                  <a:cubicBezTo>
                    <a:pt x="288" y="79"/>
                    <a:pt x="290" y="78"/>
                    <a:pt x="292" y="78"/>
                  </a:cubicBezTo>
                  <a:moveTo>
                    <a:pt x="2" y="0"/>
                  </a:moveTo>
                  <a:cubicBezTo>
                    <a:pt x="4" y="26"/>
                    <a:pt x="171" y="108"/>
                    <a:pt x="171" y="108"/>
                  </a:cubicBezTo>
                  <a:cubicBezTo>
                    <a:pt x="61" y="106"/>
                    <a:pt x="61" y="106"/>
                    <a:pt x="61" y="106"/>
                  </a:cubicBezTo>
                  <a:cubicBezTo>
                    <a:pt x="61" y="106"/>
                    <a:pt x="128" y="130"/>
                    <a:pt x="121" y="136"/>
                  </a:cubicBezTo>
                  <a:cubicBezTo>
                    <a:pt x="115" y="143"/>
                    <a:pt x="0" y="143"/>
                    <a:pt x="0" y="143"/>
                  </a:cubicBezTo>
                  <a:cubicBezTo>
                    <a:pt x="44" y="150"/>
                    <a:pt x="80" y="152"/>
                    <a:pt x="109" y="152"/>
                  </a:cubicBezTo>
                  <a:cubicBezTo>
                    <a:pt x="176" y="152"/>
                    <a:pt x="203" y="138"/>
                    <a:pt x="203" y="138"/>
                  </a:cubicBezTo>
                  <a:cubicBezTo>
                    <a:pt x="202" y="139"/>
                    <a:pt x="202" y="139"/>
                    <a:pt x="201" y="139"/>
                  </a:cubicBezTo>
                  <a:cubicBezTo>
                    <a:pt x="187" y="139"/>
                    <a:pt x="153" y="125"/>
                    <a:pt x="153" y="125"/>
                  </a:cubicBezTo>
                  <a:cubicBezTo>
                    <a:pt x="190" y="121"/>
                    <a:pt x="240" y="104"/>
                    <a:pt x="240" y="104"/>
                  </a:cubicBezTo>
                  <a:cubicBezTo>
                    <a:pt x="239" y="104"/>
                    <a:pt x="238" y="104"/>
                    <a:pt x="237" y="104"/>
                  </a:cubicBezTo>
                  <a:cubicBezTo>
                    <a:pt x="219" y="104"/>
                    <a:pt x="175" y="89"/>
                    <a:pt x="175" y="89"/>
                  </a:cubicBezTo>
                  <a:cubicBezTo>
                    <a:pt x="179" y="89"/>
                    <a:pt x="184" y="90"/>
                    <a:pt x="189" y="90"/>
                  </a:cubicBezTo>
                  <a:cubicBezTo>
                    <a:pt x="221" y="90"/>
                    <a:pt x="270" y="82"/>
                    <a:pt x="286" y="79"/>
                  </a:cubicBezTo>
                  <a:cubicBezTo>
                    <a:pt x="279" y="80"/>
                    <a:pt x="271" y="81"/>
                    <a:pt x="263" y="81"/>
                  </a:cubicBezTo>
                  <a:cubicBezTo>
                    <a:pt x="159" y="81"/>
                    <a:pt x="2" y="0"/>
                    <a:pt x="2" y="0"/>
                  </a:cubicBezTo>
                </a:path>
              </a:pathLst>
            </a:custGeom>
            <a:solidFill>
              <a:srgbClr val="1921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6" name="Freeform 546">
              <a:extLst>
                <a:ext uri="{FF2B5EF4-FFF2-40B4-BE49-F238E27FC236}">
                  <a16:creationId xmlns:a16="http://schemas.microsoft.com/office/drawing/2014/main" id="{B8DF4E02-FFEA-0E45-9817-35D7E5E5A2D7}"/>
                </a:ext>
              </a:extLst>
            </p:cNvPr>
            <p:cNvSpPr>
              <a:spLocks/>
            </p:cNvSpPr>
            <p:nvPr/>
          </p:nvSpPr>
          <p:spPr bwMode="auto">
            <a:xfrm>
              <a:off x="8188325" y="6710362"/>
              <a:ext cx="558800" cy="165100"/>
            </a:xfrm>
            <a:custGeom>
              <a:avLst/>
              <a:gdLst>
                <a:gd name="T0" fmla="*/ 260 w 268"/>
                <a:gd name="T1" fmla="*/ 51 h 79"/>
                <a:gd name="T2" fmla="*/ 241 w 268"/>
                <a:gd name="T3" fmla="*/ 16 h 79"/>
                <a:gd name="T4" fmla="*/ 180 w 268"/>
                <a:gd name="T5" fmla="*/ 12 h 79"/>
                <a:gd name="T6" fmla="*/ 117 w 268"/>
                <a:gd name="T7" fmla="*/ 3 h 79"/>
                <a:gd name="T8" fmla="*/ 88 w 268"/>
                <a:gd name="T9" fmla="*/ 16 h 79"/>
                <a:gd name="T10" fmla="*/ 55 w 268"/>
                <a:gd name="T11" fmla="*/ 26 h 79"/>
                <a:gd name="T12" fmla="*/ 0 w 268"/>
                <a:gd name="T13" fmla="*/ 70 h 79"/>
                <a:gd name="T14" fmla="*/ 40 w 268"/>
                <a:gd name="T15" fmla="*/ 59 h 79"/>
                <a:gd name="T16" fmla="*/ 90 w 268"/>
                <a:gd name="T17" fmla="*/ 61 h 79"/>
                <a:gd name="T18" fmla="*/ 135 w 268"/>
                <a:gd name="T19" fmla="*/ 55 h 79"/>
                <a:gd name="T20" fmla="*/ 174 w 268"/>
                <a:gd name="T21" fmla="*/ 55 h 79"/>
                <a:gd name="T22" fmla="*/ 223 w 268"/>
                <a:gd name="T23" fmla="*/ 61 h 79"/>
                <a:gd name="T24" fmla="*/ 258 w 268"/>
                <a:gd name="T25" fmla="*/ 5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8" h="79">
                  <a:moveTo>
                    <a:pt x="260" y="51"/>
                  </a:moveTo>
                  <a:cubicBezTo>
                    <a:pt x="268" y="39"/>
                    <a:pt x="250" y="23"/>
                    <a:pt x="241" y="16"/>
                  </a:cubicBezTo>
                  <a:cubicBezTo>
                    <a:pt x="237" y="21"/>
                    <a:pt x="192" y="14"/>
                    <a:pt x="180" y="12"/>
                  </a:cubicBezTo>
                  <a:cubicBezTo>
                    <a:pt x="159" y="8"/>
                    <a:pt x="141" y="0"/>
                    <a:pt x="117" y="3"/>
                  </a:cubicBezTo>
                  <a:cubicBezTo>
                    <a:pt x="105" y="5"/>
                    <a:pt x="98" y="12"/>
                    <a:pt x="88" y="16"/>
                  </a:cubicBezTo>
                  <a:cubicBezTo>
                    <a:pt x="79" y="20"/>
                    <a:pt x="66" y="22"/>
                    <a:pt x="55" y="26"/>
                  </a:cubicBezTo>
                  <a:cubicBezTo>
                    <a:pt x="35" y="33"/>
                    <a:pt x="6" y="47"/>
                    <a:pt x="0" y="70"/>
                  </a:cubicBezTo>
                  <a:cubicBezTo>
                    <a:pt x="14" y="70"/>
                    <a:pt x="26" y="63"/>
                    <a:pt x="40" y="59"/>
                  </a:cubicBezTo>
                  <a:cubicBezTo>
                    <a:pt x="62" y="54"/>
                    <a:pt x="72" y="58"/>
                    <a:pt x="90" y="61"/>
                  </a:cubicBezTo>
                  <a:cubicBezTo>
                    <a:pt x="109" y="65"/>
                    <a:pt x="117" y="56"/>
                    <a:pt x="135" y="55"/>
                  </a:cubicBezTo>
                  <a:cubicBezTo>
                    <a:pt x="149" y="53"/>
                    <a:pt x="158" y="65"/>
                    <a:pt x="174" y="55"/>
                  </a:cubicBezTo>
                  <a:cubicBezTo>
                    <a:pt x="196" y="74"/>
                    <a:pt x="201" y="61"/>
                    <a:pt x="223" y="61"/>
                  </a:cubicBezTo>
                  <a:cubicBezTo>
                    <a:pt x="232" y="61"/>
                    <a:pt x="262" y="79"/>
                    <a:pt x="258" y="53"/>
                  </a:cubicBezTo>
                </a:path>
              </a:pathLst>
            </a:custGeom>
            <a:solidFill>
              <a:srgbClr val="0B13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7" name="Freeform 547">
              <a:extLst>
                <a:ext uri="{FF2B5EF4-FFF2-40B4-BE49-F238E27FC236}">
                  <a16:creationId xmlns:a16="http://schemas.microsoft.com/office/drawing/2014/main" id="{B2581D8E-4B31-564F-804E-75CD591CBECF}"/>
                </a:ext>
              </a:extLst>
            </p:cNvPr>
            <p:cNvSpPr>
              <a:spLocks/>
            </p:cNvSpPr>
            <p:nvPr/>
          </p:nvSpPr>
          <p:spPr bwMode="auto">
            <a:xfrm>
              <a:off x="9083675" y="6710362"/>
              <a:ext cx="560388" cy="165100"/>
            </a:xfrm>
            <a:custGeom>
              <a:avLst/>
              <a:gdLst>
                <a:gd name="T0" fmla="*/ 8 w 269"/>
                <a:gd name="T1" fmla="*/ 51 h 79"/>
                <a:gd name="T2" fmla="*/ 27 w 269"/>
                <a:gd name="T3" fmla="*/ 16 h 79"/>
                <a:gd name="T4" fmla="*/ 88 w 269"/>
                <a:gd name="T5" fmla="*/ 12 h 79"/>
                <a:gd name="T6" fmla="*/ 151 w 269"/>
                <a:gd name="T7" fmla="*/ 3 h 79"/>
                <a:gd name="T8" fmla="*/ 181 w 269"/>
                <a:gd name="T9" fmla="*/ 16 h 79"/>
                <a:gd name="T10" fmla="*/ 214 w 269"/>
                <a:gd name="T11" fmla="*/ 26 h 79"/>
                <a:gd name="T12" fmla="*/ 269 w 269"/>
                <a:gd name="T13" fmla="*/ 70 h 79"/>
                <a:gd name="T14" fmla="*/ 229 w 269"/>
                <a:gd name="T15" fmla="*/ 59 h 79"/>
                <a:gd name="T16" fmla="*/ 179 w 269"/>
                <a:gd name="T17" fmla="*/ 61 h 79"/>
                <a:gd name="T18" fmla="*/ 134 w 269"/>
                <a:gd name="T19" fmla="*/ 55 h 79"/>
                <a:gd name="T20" fmla="*/ 95 w 269"/>
                <a:gd name="T21" fmla="*/ 55 h 79"/>
                <a:gd name="T22" fmla="*/ 46 w 269"/>
                <a:gd name="T23" fmla="*/ 61 h 79"/>
                <a:gd name="T24" fmla="*/ 11 w 269"/>
                <a:gd name="T25" fmla="*/ 53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9" h="79">
                  <a:moveTo>
                    <a:pt x="8" y="51"/>
                  </a:moveTo>
                  <a:cubicBezTo>
                    <a:pt x="0" y="39"/>
                    <a:pt x="18" y="23"/>
                    <a:pt x="27" y="16"/>
                  </a:cubicBezTo>
                  <a:cubicBezTo>
                    <a:pt x="32" y="21"/>
                    <a:pt x="76" y="14"/>
                    <a:pt x="88" y="12"/>
                  </a:cubicBezTo>
                  <a:cubicBezTo>
                    <a:pt x="110" y="8"/>
                    <a:pt x="128" y="0"/>
                    <a:pt x="151" y="3"/>
                  </a:cubicBezTo>
                  <a:cubicBezTo>
                    <a:pt x="163" y="5"/>
                    <a:pt x="170" y="12"/>
                    <a:pt x="181" y="16"/>
                  </a:cubicBezTo>
                  <a:cubicBezTo>
                    <a:pt x="190" y="20"/>
                    <a:pt x="202" y="22"/>
                    <a:pt x="214" y="26"/>
                  </a:cubicBezTo>
                  <a:cubicBezTo>
                    <a:pt x="233" y="33"/>
                    <a:pt x="263" y="47"/>
                    <a:pt x="269" y="70"/>
                  </a:cubicBezTo>
                  <a:cubicBezTo>
                    <a:pt x="255" y="70"/>
                    <a:pt x="242" y="63"/>
                    <a:pt x="229" y="59"/>
                  </a:cubicBezTo>
                  <a:cubicBezTo>
                    <a:pt x="207" y="54"/>
                    <a:pt x="196" y="58"/>
                    <a:pt x="179" y="61"/>
                  </a:cubicBezTo>
                  <a:cubicBezTo>
                    <a:pt x="160" y="65"/>
                    <a:pt x="151" y="56"/>
                    <a:pt x="134" y="55"/>
                  </a:cubicBezTo>
                  <a:cubicBezTo>
                    <a:pt x="119" y="53"/>
                    <a:pt x="110" y="65"/>
                    <a:pt x="95" y="55"/>
                  </a:cubicBezTo>
                  <a:cubicBezTo>
                    <a:pt x="73" y="74"/>
                    <a:pt x="68" y="61"/>
                    <a:pt x="46" y="61"/>
                  </a:cubicBezTo>
                  <a:cubicBezTo>
                    <a:pt x="36" y="61"/>
                    <a:pt x="6" y="79"/>
                    <a:pt x="11" y="53"/>
                  </a:cubicBezTo>
                </a:path>
              </a:pathLst>
            </a:custGeom>
            <a:solidFill>
              <a:srgbClr val="0B13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78" name="Freeform 548">
              <a:extLst>
                <a:ext uri="{FF2B5EF4-FFF2-40B4-BE49-F238E27FC236}">
                  <a16:creationId xmlns:a16="http://schemas.microsoft.com/office/drawing/2014/main" id="{835C2F32-3D9E-F642-B417-9CFE333112F1}"/>
                </a:ext>
              </a:extLst>
            </p:cNvPr>
            <p:cNvSpPr>
              <a:spLocks/>
            </p:cNvSpPr>
            <p:nvPr/>
          </p:nvSpPr>
          <p:spPr bwMode="auto">
            <a:xfrm>
              <a:off x="8890000" y="6864350"/>
              <a:ext cx="42863" cy="123825"/>
            </a:xfrm>
            <a:custGeom>
              <a:avLst/>
              <a:gdLst>
                <a:gd name="T0" fmla="*/ 20 w 20"/>
                <a:gd name="T1" fmla="*/ 0 h 59"/>
                <a:gd name="T2" fmla="*/ 9 w 20"/>
                <a:gd name="T3" fmla="*/ 0 h 59"/>
                <a:gd name="T4" fmla="*/ 0 w 20"/>
                <a:gd name="T5" fmla="*/ 59 h 59"/>
                <a:gd name="T6" fmla="*/ 20 w 20"/>
                <a:gd name="T7" fmla="*/ 59 h 59"/>
                <a:gd name="T8" fmla="*/ 20 w 20"/>
                <a:gd name="T9" fmla="*/ 0 h 59"/>
              </a:gdLst>
              <a:ahLst/>
              <a:cxnLst>
                <a:cxn ang="0">
                  <a:pos x="T0" y="T1"/>
                </a:cxn>
                <a:cxn ang="0">
                  <a:pos x="T2" y="T3"/>
                </a:cxn>
                <a:cxn ang="0">
                  <a:pos x="T4" y="T5"/>
                </a:cxn>
                <a:cxn ang="0">
                  <a:pos x="T6" y="T7"/>
                </a:cxn>
                <a:cxn ang="0">
                  <a:pos x="T8" y="T9"/>
                </a:cxn>
              </a:cxnLst>
              <a:rect l="0" t="0" r="r" b="b"/>
              <a:pathLst>
                <a:path w="20" h="59">
                  <a:moveTo>
                    <a:pt x="20" y="0"/>
                  </a:moveTo>
                  <a:cubicBezTo>
                    <a:pt x="9" y="0"/>
                    <a:pt x="9" y="0"/>
                    <a:pt x="9" y="0"/>
                  </a:cubicBezTo>
                  <a:cubicBezTo>
                    <a:pt x="9" y="0"/>
                    <a:pt x="3" y="35"/>
                    <a:pt x="0" y="59"/>
                  </a:cubicBezTo>
                  <a:cubicBezTo>
                    <a:pt x="20" y="59"/>
                    <a:pt x="20" y="59"/>
                    <a:pt x="20" y="59"/>
                  </a:cubicBezTo>
                  <a:cubicBezTo>
                    <a:pt x="20" y="0"/>
                    <a:pt x="20" y="0"/>
                    <a:pt x="20" y="0"/>
                  </a:cubicBezTo>
                </a:path>
              </a:pathLst>
            </a:custGeom>
            <a:solidFill>
              <a:srgbClr val="EBEBE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91" name="Oval 549">
              <a:extLst>
                <a:ext uri="{FF2B5EF4-FFF2-40B4-BE49-F238E27FC236}">
                  <a16:creationId xmlns:a16="http://schemas.microsoft.com/office/drawing/2014/main" id="{A5D15B90-B308-A948-8573-96841C5F07E5}"/>
                </a:ext>
              </a:extLst>
            </p:cNvPr>
            <p:cNvSpPr>
              <a:spLocks noChangeArrowheads="1"/>
            </p:cNvSpPr>
            <p:nvPr/>
          </p:nvSpPr>
          <p:spPr bwMode="auto">
            <a:xfrm>
              <a:off x="11333163" y="2886075"/>
              <a:ext cx="146050" cy="1460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53428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wipe(left)">
                                      <p:cBhvr>
                                        <p:cTn id="7" dur="250"/>
                                        <p:tgtEl>
                                          <p:spTgt spid="297"/>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272"/>
                                        </p:tgtEl>
                                        <p:attrNameLst>
                                          <p:attrName>style.visibility</p:attrName>
                                        </p:attrNameLst>
                                      </p:cBhvr>
                                      <p:to>
                                        <p:strVal val="visible"/>
                                      </p:to>
                                    </p:set>
                                    <p:animEffect transition="in" filter="wipe(left)">
                                      <p:cBhvr>
                                        <p:cTn id="11" dur="250"/>
                                        <p:tgtEl>
                                          <p:spTgt spid="272"/>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73"/>
                                        </p:tgtEl>
                                        <p:attrNameLst>
                                          <p:attrName>style.visibility</p:attrName>
                                        </p:attrNameLst>
                                      </p:cBhvr>
                                      <p:to>
                                        <p:strVal val="visible"/>
                                      </p:to>
                                    </p:set>
                                    <p:animEffect transition="in" filter="wipe(left)">
                                      <p:cBhvr>
                                        <p:cTn id="15" dur="250"/>
                                        <p:tgtEl>
                                          <p:spTgt spid="273"/>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anim calcmode="lin" valueType="num">
                                      <p:cBhvr>
                                        <p:cTn id="20" dur="500" fill="hold"/>
                                        <p:tgtEl>
                                          <p:spTgt spid="18"/>
                                        </p:tgtEl>
                                        <p:attrNameLst>
                                          <p:attrName>ppt_x</p:attrName>
                                        </p:attrNameLst>
                                      </p:cBhvr>
                                      <p:tavLst>
                                        <p:tav tm="0">
                                          <p:val>
                                            <p:strVal val="#ppt_x"/>
                                          </p:val>
                                        </p:tav>
                                        <p:tav tm="100000">
                                          <p:val>
                                            <p:strVal val="#ppt_x"/>
                                          </p:val>
                                        </p:tav>
                                      </p:tavLst>
                                    </p:anim>
                                    <p:anim calcmode="lin" valueType="num">
                                      <p:cBhvr>
                                        <p:cTn id="21"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 grpId="0"/>
      <p:bldP spid="272" grpId="0"/>
      <p:bldP spid="27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2:</a:t>
            </a:r>
          </a:p>
          <a:p>
            <a:pPr algn="r">
              <a:lnSpc>
                <a:spcPct val="100000"/>
              </a:lnSpc>
            </a:pPr>
            <a:r>
              <a:rPr lang="en-GB" sz="6000" dirty="0">
                <a:solidFill>
                  <a:schemeClr val="bg1"/>
                </a:solidFill>
                <a:latin typeface="Lato Black" panose="020F0A02020204030203" pitchFamily="34" charset="0"/>
              </a:rPr>
              <a:t>Map personas to the buying process</a:t>
            </a:r>
          </a:p>
        </p:txBody>
      </p:sp>
      <p:sp>
        <p:nvSpPr>
          <p:cNvPr id="19" name="TextBox 18"/>
          <p:cNvSpPr txBox="1"/>
          <p:nvPr/>
        </p:nvSpPr>
        <p:spPr>
          <a:xfrm>
            <a:off x="6020054" y="269347"/>
            <a:ext cx="5949862" cy="1834733"/>
          </a:xfrm>
          <a:prstGeom prst="rect">
            <a:avLst/>
          </a:prstGeom>
          <a:noFill/>
          <a:ln>
            <a:noFill/>
          </a:ln>
        </p:spPr>
        <p:txBody>
          <a:bodyPr wrap="square" rtlCol="0">
            <a:spAutoFit/>
          </a:bodyPr>
          <a:lstStyle/>
          <a:p>
            <a:pPr>
              <a:lnSpc>
                <a:spcPts val="2300"/>
              </a:lnSpc>
            </a:pPr>
            <a:r>
              <a:rPr lang="en-US" sz="1700" b="1" dirty="0">
                <a:solidFill>
                  <a:srgbClr val="1C77A1"/>
                </a:solidFill>
                <a:latin typeface="Lato Semibold" panose="020F0502020204030203" pitchFamily="34" charset="0"/>
                <a:ea typeface="Lato Semibold" panose="020F0502020204030203" pitchFamily="34" charset="0"/>
                <a:cs typeface="Lato Semibold" panose="020F0502020204030203" pitchFamily="34" charset="0"/>
              </a:rPr>
              <a:t>Different personas may be involved with the purchase at different stages in the buying process. Once your buyer personas are developed, create a map of your buying process steps and the key Rings of Insight for each. Next is an example of a healthcare business needing to upgrade new reimbursement software to bill insurance companies.</a:t>
            </a:r>
            <a:endParaRPr lang="en-GB" sz="1700" b="1" dirty="0">
              <a:solidFill>
                <a:srgbClr val="1C77A1"/>
              </a:solidFill>
              <a:latin typeface="Lato Semibold" panose="020F0502020204030203" pitchFamily="34" charset="0"/>
              <a:ea typeface="Lato Semibold" panose="020F0502020204030203" pitchFamily="34" charset="0"/>
              <a:cs typeface="Lato Semibold" panose="020F0502020204030203" pitchFamily="34" charset="0"/>
            </a:endParaRPr>
          </a:p>
        </p:txBody>
      </p:sp>
      <p:sp>
        <p:nvSpPr>
          <p:cNvPr id="25" name="TextBox 24"/>
          <p:cNvSpPr txBox="1"/>
          <p:nvPr/>
        </p:nvSpPr>
        <p:spPr>
          <a:xfrm>
            <a:off x="6335509" y="2432217"/>
            <a:ext cx="4119469" cy="387286"/>
          </a:xfrm>
          <a:prstGeom prst="rect">
            <a:avLst/>
          </a:prstGeom>
          <a:noFill/>
          <a:ln>
            <a:noFill/>
          </a:ln>
        </p:spPr>
        <p:txBody>
          <a:bodyPr wrap="square" rtlCol="0">
            <a:spAutoFit/>
          </a:bodyPr>
          <a:lstStyle/>
          <a:p>
            <a:pPr>
              <a:lnSpc>
                <a:spcPts val="2300"/>
              </a:lnSpc>
            </a:pPr>
            <a:r>
              <a:rPr lang="en-US" sz="1600" b="1" dirty="0">
                <a:solidFill>
                  <a:srgbClr val="1C77A1"/>
                </a:solidFill>
                <a:latin typeface="Lato" panose="020F0502020204030203" pitchFamily="34" charset="0"/>
                <a:ea typeface="Lato" panose="020F0502020204030203" pitchFamily="34" charset="0"/>
                <a:cs typeface="Lato" panose="020F0502020204030203" pitchFamily="34" charset="0"/>
              </a:rPr>
              <a:t>Trigger</a:t>
            </a:r>
            <a:endParaRPr lang="en-GB" sz="1600" b="1" dirty="0">
              <a:solidFill>
                <a:srgbClr val="1C77A1"/>
              </a:solidFill>
              <a:latin typeface="Lato" panose="020F0502020204030203" pitchFamily="34" charset="0"/>
              <a:ea typeface="Lato" panose="020F0502020204030203" pitchFamily="34" charset="0"/>
              <a:cs typeface="Lato" panose="020F0502020204030203" pitchFamily="34" charset="0"/>
            </a:endParaRPr>
          </a:p>
        </p:txBody>
      </p:sp>
      <p:grpSp>
        <p:nvGrpSpPr>
          <p:cNvPr id="2" name="Group 1">
            <a:extLst>
              <a:ext uri="{FF2B5EF4-FFF2-40B4-BE49-F238E27FC236}">
                <a16:creationId xmlns:a16="http://schemas.microsoft.com/office/drawing/2014/main" id="{7BD8FC69-DB1A-7749-96EB-F0EB54049396}"/>
              </a:ext>
            </a:extLst>
          </p:cNvPr>
          <p:cNvGrpSpPr/>
          <p:nvPr/>
        </p:nvGrpSpPr>
        <p:grpSpPr>
          <a:xfrm>
            <a:off x="5439858" y="2285622"/>
            <a:ext cx="736375" cy="736375"/>
            <a:chOff x="5729177" y="1326801"/>
            <a:chExt cx="736375" cy="736375"/>
          </a:xfrm>
        </p:grpSpPr>
        <p:sp>
          <p:nvSpPr>
            <p:cNvPr id="21" name="Oval 20"/>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TextBox 21"/>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01</a:t>
              </a:r>
            </a:p>
          </p:txBody>
        </p:sp>
      </p:grpSp>
      <p:sp>
        <p:nvSpPr>
          <p:cNvPr id="37" name="TextBox 36">
            <a:extLst>
              <a:ext uri="{FF2B5EF4-FFF2-40B4-BE49-F238E27FC236}">
                <a16:creationId xmlns:a16="http://schemas.microsoft.com/office/drawing/2014/main" id="{9B17F39B-3CC9-EC4F-9744-B89BF8CD6017}"/>
              </a:ext>
            </a:extLst>
          </p:cNvPr>
          <p:cNvSpPr txBox="1"/>
          <p:nvPr/>
        </p:nvSpPr>
        <p:spPr>
          <a:xfrm>
            <a:off x="6335509" y="3346144"/>
            <a:ext cx="4119469" cy="357277"/>
          </a:xfrm>
          <a:prstGeom prst="rect">
            <a:avLst/>
          </a:prstGeom>
          <a:noFill/>
          <a:ln>
            <a:noFill/>
          </a:ln>
        </p:spPr>
        <p:txBody>
          <a:bodyPr wrap="square" rtlCol="0">
            <a:spAutoFit/>
          </a:bodyPr>
          <a:lstStyle/>
          <a:p>
            <a:pPr>
              <a:lnSpc>
                <a:spcPts val="2300"/>
              </a:lnSpc>
            </a:pPr>
            <a:r>
              <a:rPr lang="en-US" sz="1600" b="1" dirty="0">
                <a:solidFill>
                  <a:srgbClr val="1C77A1"/>
                </a:solidFill>
                <a:latin typeface="Lato" panose="020F0502020204030203" pitchFamily="34" charset="0"/>
                <a:ea typeface="Lato" panose="020F0502020204030203" pitchFamily="34" charset="0"/>
                <a:cs typeface="Lato" panose="020F0502020204030203" pitchFamily="34" charset="0"/>
              </a:rPr>
              <a:t>Consider</a:t>
            </a:r>
            <a:endParaRPr lang="en-GB" sz="1600" b="1" dirty="0">
              <a:solidFill>
                <a:srgbClr val="1C77A1"/>
              </a:solidFill>
              <a:latin typeface="Lato" panose="020F0502020204030203" pitchFamily="34" charset="0"/>
              <a:ea typeface="Lato" panose="020F0502020204030203" pitchFamily="34" charset="0"/>
              <a:cs typeface="Lato" panose="020F0502020204030203" pitchFamily="34" charset="0"/>
            </a:endParaRPr>
          </a:p>
        </p:txBody>
      </p:sp>
      <p:grpSp>
        <p:nvGrpSpPr>
          <p:cNvPr id="38" name="Group 37">
            <a:extLst>
              <a:ext uri="{FF2B5EF4-FFF2-40B4-BE49-F238E27FC236}">
                <a16:creationId xmlns:a16="http://schemas.microsoft.com/office/drawing/2014/main" id="{4F42C76D-C0E8-2043-9E96-8AC1DC7E18E7}"/>
              </a:ext>
            </a:extLst>
          </p:cNvPr>
          <p:cNvGrpSpPr/>
          <p:nvPr/>
        </p:nvGrpSpPr>
        <p:grpSpPr>
          <a:xfrm>
            <a:off x="5439858" y="3199549"/>
            <a:ext cx="736375" cy="736375"/>
            <a:chOff x="5729177" y="1326801"/>
            <a:chExt cx="736375" cy="736375"/>
          </a:xfrm>
        </p:grpSpPr>
        <p:sp>
          <p:nvSpPr>
            <p:cNvPr id="39" name="Oval 38">
              <a:extLst>
                <a:ext uri="{FF2B5EF4-FFF2-40B4-BE49-F238E27FC236}">
                  <a16:creationId xmlns:a16="http://schemas.microsoft.com/office/drawing/2014/main" id="{C69EFE3D-AD68-6D48-BB5A-F6F929C12FCD}"/>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0" name="TextBox 39">
              <a:extLst>
                <a:ext uri="{FF2B5EF4-FFF2-40B4-BE49-F238E27FC236}">
                  <a16:creationId xmlns:a16="http://schemas.microsoft.com/office/drawing/2014/main" id="{A781F941-C29C-3740-8E34-77FB02CB72C5}"/>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02</a:t>
              </a:r>
            </a:p>
          </p:txBody>
        </p:sp>
      </p:grpSp>
      <p:sp>
        <p:nvSpPr>
          <p:cNvPr id="41" name="TextBox 40">
            <a:extLst>
              <a:ext uri="{FF2B5EF4-FFF2-40B4-BE49-F238E27FC236}">
                <a16:creationId xmlns:a16="http://schemas.microsoft.com/office/drawing/2014/main" id="{62CE6E69-4574-F64B-9B26-C9A31D8E7D29}"/>
              </a:ext>
            </a:extLst>
          </p:cNvPr>
          <p:cNvSpPr txBox="1"/>
          <p:nvPr/>
        </p:nvSpPr>
        <p:spPr>
          <a:xfrm>
            <a:off x="6335509" y="4251898"/>
            <a:ext cx="4119469" cy="357277"/>
          </a:xfrm>
          <a:prstGeom prst="rect">
            <a:avLst/>
          </a:prstGeom>
          <a:noFill/>
          <a:ln>
            <a:noFill/>
          </a:ln>
        </p:spPr>
        <p:txBody>
          <a:bodyPr wrap="square" rtlCol="0">
            <a:spAutoFit/>
          </a:bodyPr>
          <a:lstStyle/>
          <a:p>
            <a:pPr>
              <a:lnSpc>
                <a:spcPts val="2300"/>
              </a:lnSpc>
            </a:pPr>
            <a:r>
              <a:rPr lang="en-US" sz="1600" b="1" dirty="0">
                <a:solidFill>
                  <a:srgbClr val="1C77A1"/>
                </a:solidFill>
                <a:latin typeface="Lato" panose="020F0502020204030203" pitchFamily="34" charset="0"/>
                <a:ea typeface="Lato" panose="020F0502020204030203" pitchFamily="34" charset="0"/>
                <a:cs typeface="Lato" panose="020F0502020204030203" pitchFamily="34" charset="0"/>
              </a:rPr>
              <a:t>Evaluate</a:t>
            </a:r>
            <a:endParaRPr lang="en-GB" sz="1600" b="1" dirty="0">
              <a:solidFill>
                <a:srgbClr val="1C77A1"/>
              </a:solidFill>
              <a:latin typeface="Lato" panose="020F0502020204030203" pitchFamily="34" charset="0"/>
              <a:ea typeface="Lato" panose="020F0502020204030203" pitchFamily="34" charset="0"/>
              <a:cs typeface="Lato" panose="020F0502020204030203" pitchFamily="34" charset="0"/>
            </a:endParaRPr>
          </a:p>
        </p:txBody>
      </p:sp>
      <p:grpSp>
        <p:nvGrpSpPr>
          <p:cNvPr id="42" name="Group 41">
            <a:extLst>
              <a:ext uri="{FF2B5EF4-FFF2-40B4-BE49-F238E27FC236}">
                <a16:creationId xmlns:a16="http://schemas.microsoft.com/office/drawing/2014/main" id="{1C1D5550-1551-4747-B130-AB3C512702A9}"/>
              </a:ext>
            </a:extLst>
          </p:cNvPr>
          <p:cNvGrpSpPr/>
          <p:nvPr/>
        </p:nvGrpSpPr>
        <p:grpSpPr>
          <a:xfrm>
            <a:off x="5439858" y="4105303"/>
            <a:ext cx="736375" cy="736375"/>
            <a:chOff x="5729177" y="1326801"/>
            <a:chExt cx="736375" cy="736375"/>
          </a:xfrm>
        </p:grpSpPr>
        <p:sp>
          <p:nvSpPr>
            <p:cNvPr id="43" name="Oval 42">
              <a:extLst>
                <a:ext uri="{FF2B5EF4-FFF2-40B4-BE49-F238E27FC236}">
                  <a16:creationId xmlns:a16="http://schemas.microsoft.com/office/drawing/2014/main" id="{F294CF16-EE10-3742-B5D5-F6B7994D7C65}"/>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4" name="TextBox 43">
              <a:extLst>
                <a:ext uri="{FF2B5EF4-FFF2-40B4-BE49-F238E27FC236}">
                  <a16:creationId xmlns:a16="http://schemas.microsoft.com/office/drawing/2014/main" id="{BBB94702-6109-A741-A661-C29B1ABC0EF0}"/>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03</a:t>
              </a:r>
            </a:p>
          </p:txBody>
        </p:sp>
      </p:grpSp>
      <p:sp>
        <p:nvSpPr>
          <p:cNvPr id="45" name="TextBox 44">
            <a:extLst>
              <a:ext uri="{FF2B5EF4-FFF2-40B4-BE49-F238E27FC236}">
                <a16:creationId xmlns:a16="http://schemas.microsoft.com/office/drawing/2014/main" id="{31CAF3C5-AE10-F148-85CE-0B1044DEB442}"/>
              </a:ext>
            </a:extLst>
          </p:cNvPr>
          <p:cNvSpPr txBox="1"/>
          <p:nvPr/>
        </p:nvSpPr>
        <p:spPr>
          <a:xfrm>
            <a:off x="6335509" y="5166503"/>
            <a:ext cx="4119469" cy="357277"/>
          </a:xfrm>
          <a:prstGeom prst="rect">
            <a:avLst/>
          </a:prstGeom>
          <a:noFill/>
          <a:ln>
            <a:noFill/>
          </a:ln>
        </p:spPr>
        <p:txBody>
          <a:bodyPr wrap="square" rtlCol="0">
            <a:spAutoFit/>
          </a:bodyPr>
          <a:lstStyle/>
          <a:p>
            <a:pPr>
              <a:lnSpc>
                <a:spcPts val="2300"/>
              </a:lnSpc>
            </a:pPr>
            <a:r>
              <a:rPr lang="en-US" sz="1600" b="1" dirty="0">
                <a:solidFill>
                  <a:srgbClr val="1C77A1"/>
                </a:solidFill>
                <a:latin typeface="Lato" panose="020F0502020204030203" pitchFamily="34" charset="0"/>
                <a:ea typeface="Lato" panose="020F0502020204030203" pitchFamily="34" charset="0"/>
                <a:cs typeface="Lato" panose="020F0502020204030203" pitchFamily="34" charset="0"/>
              </a:rPr>
              <a:t>Buy</a:t>
            </a:r>
            <a:endParaRPr lang="en-GB" sz="1600" b="1" dirty="0">
              <a:solidFill>
                <a:srgbClr val="1C77A1"/>
              </a:solidFill>
              <a:latin typeface="Lato" panose="020F0502020204030203" pitchFamily="34" charset="0"/>
              <a:ea typeface="Lato" panose="020F0502020204030203" pitchFamily="34" charset="0"/>
              <a:cs typeface="Lato" panose="020F0502020204030203" pitchFamily="34" charset="0"/>
            </a:endParaRPr>
          </a:p>
        </p:txBody>
      </p:sp>
      <p:grpSp>
        <p:nvGrpSpPr>
          <p:cNvPr id="46" name="Group 45">
            <a:extLst>
              <a:ext uri="{FF2B5EF4-FFF2-40B4-BE49-F238E27FC236}">
                <a16:creationId xmlns:a16="http://schemas.microsoft.com/office/drawing/2014/main" id="{07711137-F937-EA4C-9F83-602300055276}"/>
              </a:ext>
            </a:extLst>
          </p:cNvPr>
          <p:cNvGrpSpPr/>
          <p:nvPr/>
        </p:nvGrpSpPr>
        <p:grpSpPr>
          <a:xfrm>
            <a:off x="5439858" y="5019908"/>
            <a:ext cx="736375" cy="736375"/>
            <a:chOff x="5729177" y="1326801"/>
            <a:chExt cx="736375" cy="736375"/>
          </a:xfrm>
        </p:grpSpPr>
        <p:sp>
          <p:nvSpPr>
            <p:cNvPr id="47" name="Oval 46">
              <a:extLst>
                <a:ext uri="{FF2B5EF4-FFF2-40B4-BE49-F238E27FC236}">
                  <a16:creationId xmlns:a16="http://schemas.microsoft.com/office/drawing/2014/main" id="{D664D591-0A6D-804F-804B-5C01640C345D}"/>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8" name="TextBox 47">
              <a:extLst>
                <a:ext uri="{FF2B5EF4-FFF2-40B4-BE49-F238E27FC236}">
                  <a16:creationId xmlns:a16="http://schemas.microsoft.com/office/drawing/2014/main" id="{939C5215-D8B2-1246-88BD-79665772A3FF}"/>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04</a:t>
              </a:r>
            </a:p>
          </p:txBody>
        </p:sp>
      </p:grpSp>
      <p:sp>
        <p:nvSpPr>
          <p:cNvPr id="49" name="TextBox 48">
            <a:extLst>
              <a:ext uri="{FF2B5EF4-FFF2-40B4-BE49-F238E27FC236}">
                <a16:creationId xmlns:a16="http://schemas.microsoft.com/office/drawing/2014/main" id="{54B582FB-40DB-634D-AFFF-F06F4ABD664F}"/>
              </a:ext>
            </a:extLst>
          </p:cNvPr>
          <p:cNvSpPr txBox="1"/>
          <p:nvPr/>
        </p:nvSpPr>
        <p:spPr>
          <a:xfrm>
            <a:off x="6335509" y="6081108"/>
            <a:ext cx="4119469" cy="387286"/>
          </a:xfrm>
          <a:prstGeom prst="rect">
            <a:avLst/>
          </a:prstGeom>
          <a:noFill/>
          <a:ln>
            <a:noFill/>
          </a:ln>
        </p:spPr>
        <p:txBody>
          <a:bodyPr wrap="square" rtlCol="0">
            <a:spAutoFit/>
          </a:bodyPr>
          <a:lstStyle/>
          <a:p>
            <a:pPr>
              <a:lnSpc>
                <a:spcPts val="2300"/>
              </a:lnSpc>
            </a:pPr>
            <a:r>
              <a:rPr lang="en-US" sz="1600" b="1" dirty="0">
                <a:solidFill>
                  <a:srgbClr val="1C77A1"/>
                </a:solidFill>
                <a:latin typeface="Lato" panose="020F0502020204030203" pitchFamily="34" charset="0"/>
                <a:ea typeface="Lato" panose="020F0502020204030203" pitchFamily="34" charset="0"/>
                <a:cs typeface="Lato" panose="020F0502020204030203" pitchFamily="34" charset="0"/>
              </a:rPr>
              <a:t>Implement</a:t>
            </a:r>
            <a:endParaRPr lang="en-GB" sz="1600" b="1" dirty="0">
              <a:solidFill>
                <a:srgbClr val="1C77A1"/>
              </a:solidFill>
              <a:latin typeface="Lato" panose="020F0502020204030203" pitchFamily="34" charset="0"/>
              <a:ea typeface="Lato" panose="020F0502020204030203" pitchFamily="34" charset="0"/>
              <a:cs typeface="Lato" panose="020F0502020204030203" pitchFamily="34" charset="0"/>
            </a:endParaRPr>
          </a:p>
        </p:txBody>
      </p:sp>
      <p:grpSp>
        <p:nvGrpSpPr>
          <p:cNvPr id="50" name="Group 49">
            <a:extLst>
              <a:ext uri="{FF2B5EF4-FFF2-40B4-BE49-F238E27FC236}">
                <a16:creationId xmlns:a16="http://schemas.microsoft.com/office/drawing/2014/main" id="{7675FB63-C217-D447-A038-FE2E4065E652}"/>
              </a:ext>
            </a:extLst>
          </p:cNvPr>
          <p:cNvGrpSpPr/>
          <p:nvPr/>
        </p:nvGrpSpPr>
        <p:grpSpPr>
          <a:xfrm>
            <a:off x="5439858" y="5934513"/>
            <a:ext cx="736375" cy="736375"/>
            <a:chOff x="5729177" y="1326801"/>
            <a:chExt cx="736375" cy="736375"/>
          </a:xfrm>
        </p:grpSpPr>
        <p:sp>
          <p:nvSpPr>
            <p:cNvPr id="51" name="Oval 50">
              <a:extLst>
                <a:ext uri="{FF2B5EF4-FFF2-40B4-BE49-F238E27FC236}">
                  <a16:creationId xmlns:a16="http://schemas.microsoft.com/office/drawing/2014/main" id="{57E28278-889E-0448-8FD3-24FA92C73EB3}"/>
                </a:ext>
              </a:extLst>
            </p:cNvPr>
            <p:cNvSpPr/>
            <p:nvPr/>
          </p:nvSpPr>
          <p:spPr>
            <a:xfrm>
              <a:off x="5729177" y="1326801"/>
              <a:ext cx="736375" cy="736375"/>
            </a:xfrm>
            <a:prstGeom prst="ellipse">
              <a:avLst/>
            </a:prstGeom>
            <a:solidFill>
              <a:srgbClr val="FAB014"/>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52" name="TextBox 51">
              <a:extLst>
                <a:ext uri="{FF2B5EF4-FFF2-40B4-BE49-F238E27FC236}">
                  <a16:creationId xmlns:a16="http://schemas.microsoft.com/office/drawing/2014/main" id="{77E0F638-EC7C-EA4F-979E-4A88016F7694}"/>
                </a:ext>
              </a:extLst>
            </p:cNvPr>
            <p:cNvSpPr txBox="1"/>
            <p:nvPr/>
          </p:nvSpPr>
          <p:spPr>
            <a:xfrm>
              <a:off x="5888453" y="1500589"/>
              <a:ext cx="420920" cy="369332"/>
            </a:xfrm>
            <a:prstGeom prst="rect">
              <a:avLst/>
            </a:prstGeom>
            <a:solidFill>
              <a:srgbClr val="FAB014"/>
            </a:solidFill>
            <a:ln>
              <a:noFill/>
            </a:ln>
          </p:spPr>
          <p:txBody>
            <a:bodyPr wrap="square" rtlCol="0">
              <a:spAutoFit/>
            </a:bodyPr>
            <a:lstStyle/>
            <a:p>
              <a:pPr algn="ctr"/>
              <a:r>
                <a:rPr lang="en-GB" b="1" dirty="0">
                  <a:solidFill>
                    <a:schemeClr val="bg1"/>
                  </a:solidFill>
                </a:rPr>
                <a:t>05</a:t>
              </a:r>
            </a:p>
          </p:txBody>
        </p:sp>
      </p:grpSp>
      <p:sp>
        <p:nvSpPr>
          <p:cNvPr id="3" name="Right Brace 2">
            <a:extLst>
              <a:ext uri="{FF2B5EF4-FFF2-40B4-BE49-F238E27FC236}">
                <a16:creationId xmlns:a16="http://schemas.microsoft.com/office/drawing/2014/main" id="{0451D84E-A79D-DA4F-87BA-51B5B5DD87EE}"/>
              </a:ext>
            </a:extLst>
          </p:cNvPr>
          <p:cNvSpPr/>
          <p:nvPr/>
        </p:nvSpPr>
        <p:spPr>
          <a:xfrm>
            <a:off x="7938043" y="2459410"/>
            <a:ext cx="914400" cy="4018223"/>
          </a:xfrm>
          <a:prstGeom prst="rightBrace">
            <a:avLst/>
          </a:prstGeom>
          <a:ln w="41275">
            <a:solidFill>
              <a:srgbClr val="FAB01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 name="TextBox 25">
            <a:extLst>
              <a:ext uri="{FF2B5EF4-FFF2-40B4-BE49-F238E27FC236}">
                <a16:creationId xmlns:a16="http://schemas.microsoft.com/office/drawing/2014/main" id="{82DCD70A-AFB4-E141-9FA8-742E31A9393D}"/>
              </a:ext>
            </a:extLst>
          </p:cNvPr>
          <p:cNvSpPr txBox="1"/>
          <p:nvPr/>
        </p:nvSpPr>
        <p:spPr>
          <a:xfrm>
            <a:off x="9367136" y="3837418"/>
            <a:ext cx="2175681" cy="1272143"/>
          </a:xfrm>
          <a:prstGeom prst="rect">
            <a:avLst/>
          </a:prstGeom>
          <a:noFill/>
          <a:ln>
            <a:noFill/>
          </a:ln>
        </p:spPr>
        <p:txBody>
          <a:bodyPr wrap="square" rtlCol="0">
            <a:spAutoFit/>
          </a:bodyPr>
          <a:lstStyle/>
          <a:p>
            <a:pPr>
              <a:lnSpc>
                <a:spcPts val="2300"/>
              </a:lnSpc>
            </a:pPr>
            <a:r>
              <a:rPr lang="en-US" sz="1600" b="1" dirty="0">
                <a:solidFill>
                  <a:srgbClr val="1C77A1"/>
                </a:solidFill>
                <a:latin typeface="Lato" panose="020F0502020204030203" pitchFamily="34" charset="0"/>
                <a:ea typeface="Lato" panose="020F0502020204030203" pitchFamily="34" charset="0"/>
                <a:cs typeface="Lato" panose="020F0502020204030203" pitchFamily="34" charset="0"/>
              </a:rPr>
              <a:t>This is an example process. There could be other steps and sequences.</a:t>
            </a:r>
            <a:endParaRPr lang="en-GB" sz="1600" b="1" dirty="0">
              <a:solidFill>
                <a:srgbClr val="1C77A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983255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Text Placeholder 7"/>
          <p:cNvSpPr txBox="1">
            <a:spLocks/>
          </p:cNvSpPr>
          <p:nvPr/>
        </p:nvSpPr>
        <p:spPr>
          <a:xfrm>
            <a:off x="6095415" y="518079"/>
            <a:ext cx="476129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6000" dirty="0">
                <a:solidFill>
                  <a:schemeClr val="tx1"/>
                </a:solidFill>
                <a:latin typeface="Lato Black" panose="020F0A02020204030203" pitchFamily="34" charset="0"/>
              </a:rPr>
              <a:t>COMMON BUYER PROFILES</a:t>
            </a:r>
          </a:p>
        </p:txBody>
      </p:sp>
      <p:pic>
        <p:nvPicPr>
          <p:cNvPr id="68" name="Picture 67">
            <a:extLst>
              <a:ext uri="{FF2B5EF4-FFF2-40B4-BE49-F238E27FC236}">
                <a16:creationId xmlns:a16="http://schemas.microsoft.com/office/drawing/2014/main" id="{864F6ABD-8C53-1C4E-831A-87CCAC100F3A}"/>
              </a:ext>
            </a:extLst>
          </p:cNvPr>
          <p:cNvPicPr>
            <a:picLocks noChangeAspect="1"/>
          </p:cNvPicPr>
          <p:nvPr/>
        </p:nvPicPr>
        <p:blipFill>
          <a:blip r:embed="rId2"/>
          <a:stretch>
            <a:fillRect/>
          </a:stretch>
        </p:blipFill>
        <p:spPr>
          <a:xfrm>
            <a:off x="385155" y="805748"/>
            <a:ext cx="4756980" cy="4756980"/>
          </a:xfrm>
          <a:prstGeom prst="rect">
            <a:avLst/>
          </a:prstGeom>
        </p:spPr>
      </p:pic>
      <p:grpSp>
        <p:nvGrpSpPr>
          <p:cNvPr id="6" name="Group 5">
            <a:extLst>
              <a:ext uri="{FF2B5EF4-FFF2-40B4-BE49-F238E27FC236}">
                <a16:creationId xmlns:a16="http://schemas.microsoft.com/office/drawing/2014/main" id="{44DB2A6C-64FF-5447-8995-8F60DC01EDF2}"/>
              </a:ext>
            </a:extLst>
          </p:cNvPr>
          <p:cNvGrpSpPr/>
          <p:nvPr/>
        </p:nvGrpSpPr>
        <p:grpSpPr>
          <a:xfrm>
            <a:off x="6173858" y="2450319"/>
            <a:ext cx="5595007" cy="830997"/>
            <a:chOff x="1043873" y="930304"/>
            <a:chExt cx="3382471" cy="830997"/>
          </a:xfrm>
        </p:grpSpPr>
        <p:sp>
          <p:nvSpPr>
            <p:cNvPr id="7" name="TextBox 6">
              <a:extLst>
                <a:ext uri="{FF2B5EF4-FFF2-40B4-BE49-F238E27FC236}">
                  <a16:creationId xmlns:a16="http://schemas.microsoft.com/office/drawing/2014/main" id="{D367F428-FD10-C748-9D21-AE409D3AB6A4}"/>
                </a:ext>
              </a:extLst>
            </p:cNvPr>
            <p:cNvSpPr txBox="1"/>
            <p:nvPr/>
          </p:nvSpPr>
          <p:spPr>
            <a:xfrm>
              <a:off x="1043874" y="1238081"/>
              <a:ext cx="3382470" cy="523220"/>
            </a:xfrm>
            <a:prstGeom prst="rect">
              <a:avLst/>
            </a:prstGeom>
            <a:noFill/>
            <a:ln>
              <a:noFill/>
            </a:ln>
          </p:spPr>
          <p:txBody>
            <a:bodyPr wrap="square" rtlCol="0">
              <a:spAutoFit/>
            </a:bodyPr>
            <a:lstStyle/>
            <a:p>
              <a:r>
                <a:rPr lang="en-GB" sz="1400" dirty="0"/>
                <a:t>the person who will use your service. In small organizations, not only is someone a User but also they are the Approver and Evaluator</a:t>
              </a:r>
            </a:p>
          </p:txBody>
        </p:sp>
        <p:sp>
          <p:nvSpPr>
            <p:cNvPr id="8" name="TextBox 7">
              <a:extLst>
                <a:ext uri="{FF2B5EF4-FFF2-40B4-BE49-F238E27FC236}">
                  <a16:creationId xmlns:a16="http://schemas.microsoft.com/office/drawing/2014/main" id="{3105800D-3EF8-2241-A604-486EA929E129}"/>
                </a:ext>
              </a:extLst>
            </p:cNvPr>
            <p:cNvSpPr txBox="1"/>
            <p:nvPr/>
          </p:nvSpPr>
          <p:spPr>
            <a:xfrm>
              <a:off x="1043873" y="930304"/>
              <a:ext cx="3026421" cy="387286"/>
            </a:xfrm>
            <a:prstGeom prst="rect">
              <a:avLst/>
            </a:prstGeom>
            <a:noFill/>
            <a:ln>
              <a:noFill/>
            </a:ln>
          </p:spPr>
          <p:txBody>
            <a:bodyPr wrap="square" rtlCol="0">
              <a:spAutoFit/>
            </a:bodyPr>
            <a:lstStyle/>
            <a:p>
              <a:pPr>
                <a:lnSpc>
                  <a:spcPts val="2300"/>
                </a:lnSpc>
              </a:pPr>
              <a:r>
                <a:rPr lang="en-US" b="1"/>
                <a:t>The User</a:t>
              </a:r>
            </a:p>
          </p:txBody>
        </p:sp>
      </p:grpSp>
      <p:grpSp>
        <p:nvGrpSpPr>
          <p:cNvPr id="13" name="Group 12">
            <a:extLst>
              <a:ext uri="{FF2B5EF4-FFF2-40B4-BE49-F238E27FC236}">
                <a16:creationId xmlns:a16="http://schemas.microsoft.com/office/drawing/2014/main" id="{790781BE-6225-754B-A541-E6DFC9DA92BD}"/>
              </a:ext>
            </a:extLst>
          </p:cNvPr>
          <p:cNvGrpSpPr/>
          <p:nvPr/>
        </p:nvGrpSpPr>
        <p:grpSpPr>
          <a:xfrm>
            <a:off x="6150948" y="3281316"/>
            <a:ext cx="5617917" cy="830997"/>
            <a:chOff x="1043873" y="753332"/>
            <a:chExt cx="3382471" cy="830997"/>
          </a:xfrm>
        </p:grpSpPr>
        <p:sp>
          <p:nvSpPr>
            <p:cNvPr id="14" name="TextBox 13">
              <a:extLst>
                <a:ext uri="{FF2B5EF4-FFF2-40B4-BE49-F238E27FC236}">
                  <a16:creationId xmlns:a16="http://schemas.microsoft.com/office/drawing/2014/main" id="{93B57597-68D5-934B-AFE1-7D22BAED848F}"/>
                </a:ext>
              </a:extLst>
            </p:cNvPr>
            <p:cNvSpPr txBox="1"/>
            <p:nvPr/>
          </p:nvSpPr>
          <p:spPr>
            <a:xfrm>
              <a:off x="1043874" y="1061109"/>
              <a:ext cx="3382470" cy="523220"/>
            </a:xfrm>
            <a:prstGeom prst="rect">
              <a:avLst/>
            </a:prstGeom>
            <a:noFill/>
            <a:ln>
              <a:noFill/>
            </a:ln>
          </p:spPr>
          <p:txBody>
            <a:bodyPr wrap="square" rtlCol="0">
              <a:spAutoFit/>
            </a:bodyPr>
            <a:lstStyle/>
            <a:p>
              <a:pPr>
                <a:spcBef>
                  <a:spcPts val="600"/>
                </a:spcBef>
                <a:spcAft>
                  <a:spcPts val="600"/>
                </a:spcAft>
              </a:pPr>
              <a:r>
                <a:rPr lang="en-GB" sz="1400" dirty="0"/>
                <a:t>anyone who evaluates the purchase from an operational, financial, technical, or legal perspective</a:t>
              </a:r>
            </a:p>
          </p:txBody>
        </p:sp>
        <p:sp>
          <p:nvSpPr>
            <p:cNvPr id="15" name="TextBox 14">
              <a:extLst>
                <a:ext uri="{FF2B5EF4-FFF2-40B4-BE49-F238E27FC236}">
                  <a16:creationId xmlns:a16="http://schemas.microsoft.com/office/drawing/2014/main" id="{C6284EC8-4988-2548-BF45-FFDD38F67C37}"/>
                </a:ext>
              </a:extLst>
            </p:cNvPr>
            <p:cNvSpPr txBox="1"/>
            <p:nvPr/>
          </p:nvSpPr>
          <p:spPr>
            <a:xfrm>
              <a:off x="1043873" y="753332"/>
              <a:ext cx="3026421" cy="387286"/>
            </a:xfrm>
            <a:prstGeom prst="rect">
              <a:avLst/>
            </a:prstGeom>
            <a:noFill/>
            <a:ln>
              <a:noFill/>
            </a:ln>
          </p:spPr>
          <p:txBody>
            <a:bodyPr wrap="square" rtlCol="0">
              <a:spAutoFit/>
            </a:bodyPr>
            <a:lstStyle/>
            <a:p>
              <a:pPr>
                <a:lnSpc>
                  <a:spcPts val="2300"/>
                </a:lnSpc>
              </a:pPr>
              <a:r>
                <a:rPr lang="en-US" b="1" dirty="0"/>
                <a:t>The Evaluator</a:t>
              </a:r>
            </a:p>
          </p:txBody>
        </p:sp>
      </p:grpSp>
      <p:grpSp>
        <p:nvGrpSpPr>
          <p:cNvPr id="19" name="Group 18">
            <a:extLst>
              <a:ext uri="{FF2B5EF4-FFF2-40B4-BE49-F238E27FC236}">
                <a16:creationId xmlns:a16="http://schemas.microsoft.com/office/drawing/2014/main" id="{B1EF71DB-DCE1-6B4C-BF13-1622285CDF20}"/>
              </a:ext>
            </a:extLst>
          </p:cNvPr>
          <p:cNvGrpSpPr/>
          <p:nvPr/>
        </p:nvGrpSpPr>
        <p:grpSpPr>
          <a:xfrm>
            <a:off x="6150948" y="4112313"/>
            <a:ext cx="5617917" cy="1046441"/>
            <a:chOff x="1030079" y="678677"/>
            <a:chExt cx="3382471" cy="1046441"/>
          </a:xfrm>
        </p:grpSpPr>
        <p:sp>
          <p:nvSpPr>
            <p:cNvPr id="20" name="TextBox 19">
              <a:extLst>
                <a:ext uri="{FF2B5EF4-FFF2-40B4-BE49-F238E27FC236}">
                  <a16:creationId xmlns:a16="http://schemas.microsoft.com/office/drawing/2014/main" id="{B7D1C975-4EAA-6346-8DFC-8CCC9179092B}"/>
                </a:ext>
              </a:extLst>
            </p:cNvPr>
            <p:cNvSpPr txBox="1"/>
            <p:nvPr/>
          </p:nvSpPr>
          <p:spPr>
            <a:xfrm>
              <a:off x="1030080" y="986454"/>
              <a:ext cx="3382470" cy="738664"/>
            </a:xfrm>
            <a:prstGeom prst="rect">
              <a:avLst/>
            </a:prstGeom>
            <a:noFill/>
            <a:ln>
              <a:noFill/>
            </a:ln>
          </p:spPr>
          <p:txBody>
            <a:bodyPr wrap="square" rtlCol="0">
              <a:spAutoFit/>
            </a:bodyPr>
            <a:lstStyle/>
            <a:p>
              <a:r>
                <a:rPr lang="en-GB" sz="1400" dirty="0"/>
                <a:t>the person(s) in the sale who, should they bless the opportunity or you, the odds of your winning will significantly increase. </a:t>
              </a:r>
            </a:p>
          </p:txBody>
        </p:sp>
        <p:sp>
          <p:nvSpPr>
            <p:cNvPr id="21" name="TextBox 20">
              <a:extLst>
                <a:ext uri="{FF2B5EF4-FFF2-40B4-BE49-F238E27FC236}">
                  <a16:creationId xmlns:a16="http://schemas.microsoft.com/office/drawing/2014/main" id="{F20D32F5-E5F1-1A43-9B5F-C855C5D1F492}"/>
                </a:ext>
              </a:extLst>
            </p:cNvPr>
            <p:cNvSpPr txBox="1"/>
            <p:nvPr/>
          </p:nvSpPr>
          <p:spPr>
            <a:xfrm>
              <a:off x="1030079" y="678677"/>
              <a:ext cx="3026421" cy="387286"/>
            </a:xfrm>
            <a:prstGeom prst="rect">
              <a:avLst/>
            </a:prstGeom>
            <a:noFill/>
            <a:ln>
              <a:noFill/>
            </a:ln>
          </p:spPr>
          <p:txBody>
            <a:bodyPr wrap="square" rtlCol="0">
              <a:spAutoFit/>
            </a:bodyPr>
            <a:lstStyle/>
            <a:p>
              <a:pPr>
                <a:lnSpc>
                  <a:spcPts val="2300"/>
                </a:lnSpc>
              </a:pPr>
              <a:r>
                <a:rPr lang="en-US" b="1" dirty="0"/>
                <a:t>The Decision Maker</a:t>
              </a:r>
            </a:p>
          </p:txBody>
        </p:sp>
      </p:grpSp>
      <p:grpSp>
        <p:nvGrpSpPr>
          <p:cNvPr id="25" name="Group 24">
            <a:extLst>
              <a:ext uri="{FF2B5EF4-FFF2-40B4-BE49-F238E27FC236}">
                <a16:creationId xmlns:a16="http://schemas.microsoft.com/office/drawing/2014/main" id="{D00999DE-114D-EB44-983E-1068BF635AB9}"/>
              </a:ext>
            </a:extLst>
          </p:cNvPr>
          <p:cNvGrpSpPr/>
          <p:nvPr/>
        </p:nvGrpSpPr>
        <p:grpSpPr>
          <a:xfrm>
            <a:off x="6150948" y="4965111"/>
            <a:ext cx="5617917" cy="830997"/>
            <a:chOff x="1030079" y="625823"/>
            <a:chExt cx="3382471" cy="830997"/>
          </a:xfrm>
        </p:grpSpPr>
        <p:sp>
          <p:nvSpPr>
            <p:cNvPr id="26" name="TextBox 25">
              <a:extLst>
                <a:ext uri="{FF2B5EF4-FFF2-40B4-BE49-F238E27FC236}">
                  <a16:creationId xmlns:a16="http://schemas.microsoft.com/office/drawing/2014/main" id="{0F08FEBE-DA09-5F44-A98D-A5D2788D3AD1}"/>
                </a:ext>
              </a:extLst>
            </p:cNvPr>
            <p:cNvSpPr txBox="1"/>
            <p:nvPr/>
          </p:nvSpPr>
          <p:spPr>
            <a:xfrm>
              <a:off x="1030080" y="933600"/>
              <a:ext cx="3382470" cy="523220"/>
            </a:xfrm>
            <a:prstGeom prst="rect">
              <a:avLst/>
            </a:prstGeom>
            <a:noFill/>
            <a:ln>
              <a:noFill/>
            </a:ln>
          </p:spPr>
          <p:txBody>
            <a:bodyPr wrap="square" rtlCol="0">
              <a:spAutoFit/>
            </a:bodyPr>
            <a:lstStyle/>
            <a:p>
              <a:r>
                <a:rPr lang="en-GB" sz="1400" dirty="0"/>
                <a:t>The Approver makes the final “yes” or “no” decision based on criteria that align with the strategic goals of his problems. </a:t>
              </a:r>
            </a:p>
          </p:txBody>
        </p:sp>
        <p:sp>
          <p:nvSpPr>
            <p:cNvPr id="27" name="TextBox 26">
              <a:extLst>
                <a:ext uri="{FF2B5EF4-FFF2-40B4-BE49-F238E27FC236}">
                  <a16:creationId xmlns:a16="http://schemas.microsoft.com/office/drawing/2014/main" id="{42B9F1CF-FB20-BB4B-B96C-0B80BE3C0EA1}"/>
                </a:ext>
              </a:extLst>
            </p:cNvPr>
            <p:cNvSpPr txBox="1"/>
            <p:nvPr/>
          </p:nvSpPr>
          <p:spPr>
            <a:xfrm>
              <a:off x="1030079" y="625823"/>
              <a:ext cx="3026421" cy="387286"/>
            </a:xfrm>
            <a:prstGeom prst="rect">
              <a:avLst/>
            </a:prstGeom>
            <a:noFill/>
            <a:ln>
              <a:noFill/>
            </a:ln>
          </p:spPr>
          <p:txBody>
            <a:bodyPr wrap="square" rtlCol="0">
              <a:spAutoFit/>
            </a:bodyPr>
            <a:lstStyle/>
            <a:p>
              <a:pPr>
                <a:lnSpc>
                  <a:spcPts val="2300"/>
                </a:lnSpc>
              </a:pPr>
              <a:r>
                <a:rPr lang="en-US" b="1" dirty="0"/>
                <a:t>The Approver</a:t>
              </a:r>
            </a:p>
          </p:txBody>
        </p:sp>
      </p:grpSp>
      <p:grpSp>
        <p:nvGrpSpPr>
          <p:cNvPr id="31" name="Group 30">
            <a:extLst>
              <a:ext uri="{FF2B5EF4-FFF2-40B4-BE49-F238E27FC236}">
                <a16:creationId xmlns:a16="http://schemas.microsoft.com/office/drawing/2014/main" id="{841951EB-55E5-E645-83D9-8DA12758A4BA}"/>
              </a:ext>
            </a:extLst>
          </p:cNvPr>
          <p:cNvGrpSpPr/>
          <p:nvPr/>
        </p:nvGrpSpPr>
        <p:grpSpPr>
          <a:xfrm>
            <a:off x="6150948" y="5817909"/>
            <a:ext cx="5617917" cy="615554"/>
            <a:chOff x="1030079" y="625823"/>
            <a:chExt cx="3382471" cy="615554"/>
          </a:xfrm>
        </p:grpSpPr>
        <p:sp>
          <p:nvSpPr>
            <p:cNvPr id="32" name="TextBox 31">
              <a:extLst>
                <a:ext uri="{FF2B5EF4-FFF2-40B4-BE49-F238E27FC236}">
                  <a16:creationId xmlns:a16="http://schemas.microsoft.com/office/drawing/2014/main" id="{439099C7-5938-8E4C-A718-9675EB44870F}"/>
                </a:ext>
              </a:extLst>
            </p:cNvPr>
            <p:cNvSpPr txBox="1"/>
            <p:nvPr/>
          </p:nvSpPr>
          <p:spPr>
            <a:xfrm>
              <a:off x="1030080" y="933600"/>
              <a:ext cx="3382470" cy="307777"/>
            </a:xfrm>
            <a:prstGeom prst="rect">
              <a:avLst/>
            </a:prstGeom>
            <a:noFill/>
            <a:ln>
              <a:noFill/>
            </a:ln>
          </p:spPr>
          <p:txBody>
            <a:bodyPr wrap="square" rtlCol="0">
              <a:spAutoFit/>
            </a:bodyPr>
            <a:lstStyle/>
            <a:p>
              <a:r>
                <a:rPr lang="en-GB" sz="1400" dirty="0"/>
                <a:t>Any one of the four roles noted above can have one of these “statuses.”. </a:t>
              </a:r>
            </a:p>
          </p:txBody>
        </p:sp>
        <p:sp>
          <p:nvSpPr>
            <p:cNvPr id="33" name="TextBox 32">
              <a:extLst>
                <a:ext uri="{FF2B5EF4-FFF2-40B4-BE49-F238E27FC236}">
                  <a16:creationId xmlns:a16="http://schemas.microsoft.com/office/drawing/2014/main" id="{7DB71307-9682-1843-8BC4-819BFFD7D02D}"/>
                </a:ext>
              </a:extLst>
            </p:cNvPr>
            <p:cNvSpPr txBox="1"/>
            <p:nvPr/>
          </p:nvSpPr>
          <p:spPr>
            <a:xfrm>
              <a:off x="1030079" y="625823"/>
              <a:ext cx="3026421" cy="387286"/>
            </a:xfrm>
            <a:prstGeom prst="rect">
              <a:avLst/>
            </a:prstGeom>
            <a:noFill/>
            <a:ln>
              <a:noFill/>
            </a:ln>
          </p:spPr>
          <p:txBody>
            <a:bodyPr wrap="square" rtlCol="0">
              <a:spAutoFit/>
            </a:bodyPr>
            <a:lstStyle/>
            <a:p>
              <a:pPr>
                <a:lnSpc>
                  <a:spcPts val="2300"/>
                </a:lnSpc>
              </a:pPr>
              <a:r>
                <a:rPr lang="en-US" b="1" dirty="0"/>
                <a:t>The Champion/Mentor/Neutral/Enemy</a:t>
              </a:r>
            </a:p>
          </p:txBody>
        </p:sp>
      </p:grpSp>
    </p:spTree>
    <p:extLst>
      <p:ext uri="{BB962C8B-B14F-4D97-AF65-F5344CB8AC3E}">
        <p14:creationId xmlns:p14="http://schemas.microsoft.com/office/powerpoint/2010/main" val="1627064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wipe(left)">
                                      <p:cBhvr>
                                        <p:cTn id="7" dur="250"/>
                                        <p:tgtEl>
                                          <p:spTgt spid="70"/>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68"/>
                                        </p:tgtEl>
                                        <p:attrNameLst>
                                          <p:attrName>style.visibility</p:attrName>
                                        </p:attrNameLst>
                                      </p:cBhvr>
                                      <p:to>
                                        <p:strVal val="visible"/>
                                      </p:to>
                                    </p:set>
                                    <p:animEffect transition="in" filter="fade">
                                      <p:cBhvr>
                                        <p:cTn id="11" dur="500"/>
                                        <p:tgtEl>
                                          <p:spTgt spid="68"/>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childTnLst>
                          </p:cTn>
                        </p:par>
                        <p:par>
                          <p:cTn id="24" fill="hold">
                            <p:stCondLst>
                              <p:cond delay="2250"/>
                            </p:stCondLst>
                            <p:childTnLst>
                              <p:par>
                                <p:cTn id="25" presetID="2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2750"/>
                            </p:stCondLst>
                            <p:childTnLst>
                              <p:par>
                                <p:cTn id="29" presetID="22" presetClass="entr" presetSubtype="8"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ipe(left)">
                                      <p:cBhvr>
                                        <p:cTn id="3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reeform 5"/>
          <p:cNvSpPr>
            <a:spLocks noEditPoints="1"/>
          </p:cNvSpPr>
          <p:nvPr/>
        </p:nvSpPr>
        <p:spPr bwMode="auto">
          <a:xfrm rot="19389392">
            <a:off x="-200594" y="1810960"/>
            <a:ext cx="5641246" cy="1856682"/>
          </a:xfrm>
          <a:custGeom>
            <a:avLst/>
            <a:gdLst>
              <a:gd name="T0" fmla="*/ 18 w 2834"/>
              <a:gd name="T1" fmla="*/ 334 h 783"/>
              <a:gd name="T2" fmla="*/ 186 w 2834"/>
              <a:gd name="T3" fmla="*/ 297 h 783"/>
              <a:gd name="T4" fmla="*/ 134 w 2834"/>
              <a:gd name="T5" fmla="*/ 270 h 783"/>
              <a:gd name="T6" fmla="*/ 260 w 2834"/>
              <a:gd name="T7" fmla="*/ 269 h 783"/>
              <a:gd name="T8" fmla="*/ 181 w 2834"/>
              <a:gd name="T9" fmla="*/ 218 h 783"/>
              <a:gd name="T10" fmla="*/ 174 w 2834"/>
              <a:gd name="T11" fmla="*/ 206 h 783"/>
              <a:gd name="T12" fmla="*/ 261 w 2834"/>
              <a:gd name="T13" fmla="*/ 184 h 783"/>
              <a:gd name="T14" fmla="*/ 211 w 2834"/>
              <a:gd name="T15" fmla="*/ 154 h 783"/>
              <a:gd name="T16" fmla="*/ 323 w 2834"/>
              <a:gd name="T17" fmla="*/ 174 h 783"/>
              <a:gd name="T18" fmla="*/ 356 w 2834"/>
              <a:gd name="T19" fmla="*/ 134 h 783"/>
              <a:gd name="T20" fmla="*/ 278 w 2834"/>
              <a:gd name="T21" fmla="*/ 79 h 783"/>
              <a:gd name="T22" fmla="*/ 418 w 2834"/>
              <a:gd name="T23" fmla="*/ 84 h 783"/>
              <a:gd name="T24" fmla="*/ 361 w 2834"/>
              <a:gd name="T25" fmla="*/ 59 h 783"/>
              <a:gd name="T26" fmla="*/ 168 w 2834"/>
              <a:gd name="T27" fmla="*/ 30 h 783"/>
              <a:gd name="T28" fmla="*/ 480 w 2834"/>
              <a:gd name="T29" fmla="*/ 54 h 783"/>
              <a:gd name="T30" fmla="*/ 566 w 2834"/>
              <a:gd name="T31" fmla="*/ 59 h 783"/>
              <a:gd name="T32" fmla="*/ 618 w 2834"/>
              <a:gd name="T33" fmla="*/ 51 h 783"/>
              <a:gd name="T34" fmla="*/ 567 w 2834"/>
              <a:gd name="T35" fmla="*/ 3 h 783"/>
              <a:gd name="T36" fmla="*/ 916 w 2834"/>
              <a:gd name="T37" fmla="*/ 65 h 783"/>
              <a:gd name="T38" fmla="*/ 1407 w 2834"/>
              <a:gd name="T39" fmla="*/ 171 h 783"/>
              <a:gd name="T40" fmla="*/ 1820 w 2834"/>
              <a:gd name="T41" fmla="*/ 215 h 783"/>
              <a:gd name="T42" fmla="*/ 2368 w 2834"/>
              <a:gd name="T43" fmla="*/ 205 h 783"/>
              <a:gd name="T44" fmla="*/ 2354 w 2834"/>
              <a:gd name="T45" fmla="*/ 226 h 783"/>
              <a:gd name="T46" fmla="*/ 2502 w 2834"/>
              <a:gd name="T47" fmla="*/ 202 h 783"/>
              <a:gd name="T48" fmla="*/ 2541 w 2834"/>
              <a:gd name="T49" fmla="*/ 210 h 783"/>
              <a:gd name="T50" fmla="*/ 2673 w 2834"/>
              <a:gd name="T51" fmla="*/ 221 h 783"/>
              <a:gd name="T52" fmla="*/ 2603 w 2834"/>
              <a:gd name="T53" fmla="*/ 226 h 783"/>
              <a:gd name="T54" fmla="*/ 2663 w 2834"/>
              <a:gd name="T55" fmla="*/ 267 h 783"/>
              <a:gd name="T56" fmla="*/ 2732 w 2834"/>
              <a:gd name="T57" fmla="*/ 346 h 783"/>
              <a:gd name="T58" fmla="*/ 2773 w 2834"/>
              <a:gd name="T59" fmla="*/ 444 h 783"/>
              <a:gd name="T60" fmla="*/ 2745 w 2834"/>
              <a:gd name="T61" fmla="*/ 465 h 783"/>
              <a:gd name="T62" fmla="*/ 2705 w 2834"/>
              <a:gd name="T63" fmla="*/ 501 h 783"/>
              <a:gd name="T64" fmla="*/ 2828 w 2834"/>
              <a:gd name="T65" fmla="*/ 491 h 783"/>
              <a:gd name="T66" fmla="*/ 2746 w 2834"/>
              <a:gd name="T67" fmla="*/ 602 h 783"/>
              <a:gd name="T68" fmla="*/ 2565 w 2834"/>
              <a:gd name="T69" fmla="*/ 696 h 783"/>
              <a:gd name="T70" fmla="*/ 2382 w 2834"/>
              <a:gd name="T71" fmla="*/ 711 h 783"/>
              <a:gd name="T72" fmla="*/ 2321 w 2834"/>
              <a:gd name="T73" fmla="*/ 721 h 783"/>
              <a:gd name="T74" fmla="*/ 2191 w 2834"/>
              <a:gd name="T75" fmla="*/ 740 h 783"/>
              <a:gd name="T76" fmla="*/ 1494 w 2834"/>
              <a:gd name="T77" fmla="*/ 764 h 783"/>
              <a:gd name="T78" fmla="*/ 1107 w 2834"/>
              <a:gd name="T79" fmla="*/ 740 h 783"/>
              <a:gd name="T80" fmla="*/ 773 w 2834"/>
              <a:gd name="T81" fmla="*/ 676 h 783"/>
              <a:gd name="T82" fmla="*/ 688 w 2834"/>
              <a:gd name="T83" fmla="*/ 647 h 783"/>
              <a:gd name="T84" fmla="*/ 557 w 2834"/>
              <a:gd name="T85" fmla="*/ 614 h 783"/>
              <a:gd name="T86" fmla="*/ 359 w 2834"/>
              <a:gd name="T87" fmla="*/ 527 h 783"/>
              <a:gd name="T88" fmla="*/ 198 w 2834"/>
              <a:gd name="T89" fmla="*/ 424 h 783"/>
              <a:gd name="T90" fmla="*/ 20 w 2834"/>
              <a:gd name="T91" fmla="*/ 385 h 783"/>
              <a:gd name="T92" fmla="*/ 375 w 2834"/>
              <a:gd name="T93" fmla="*/ 391 h 783"/>
              <a:gd name="T94" fmla="*/ 172 w 2834"/>
              <a:gd name="T95" fmla="*/ 331 h 783"/>
              <a:gd name="T96" fmla="*/ 316 w 2834"/>
              <a:gd name="T97" fmla="*/ 291 h 783"/>
              <a:gd name="T98" fmla="*/ 315 w 2834"/>
              <a:gd name="T99" fmla="*/ 298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4" h="783">
                <a:moveTo>
                  <a:pt x="0" y="376"/>
                </a:moveTo>
                <a:cubicBezTo>
                  <a:pt x="13" y="375"/>
                  <a:pt x="25" y="374"/>
                  <a:pt x="37" y="373"/>
                </a:cubicBezTo>
                <a:cubicBezTo>
                  <a:pt x="41" y="352"/>
                  <a:pt x="4" y="357"/>
                  <a:pt x="18" y="334"/>
                </a:cubicBezTo>
                <a:cubicBezTo>
                  <a:pt x="51" y="328"/>
                  <a:pt x="82" y="306"/>
                  <a:pt x="118" y="323"/>
                </a:cubicBezTo>
                <a:cubicBezTo>
                  <a:pt x="121" y="312"/>
                  <a:pt x="123" y="305"/>
                  <a:pt x="126" y="297"/>
                </a:cubicBezTo>
                <a:cubicBezTo>
                  <a:pt x="145" y="297"/>
                  <a:pt x="165" y="297"/>
                  <a:pt x="186" y="297"/>
                </a:cubicBezTo>
                <a:cubicBezTo>
                  <a:pt x="186" y="296"/>
                  <a:pt x="186" y="294"/>
                  <a:pt x="187" y="293"/>
                </a:cubicBezTo>
                <a:cubicBezTo>
                  <a:pt x="164" y="289"/>
                  <a:pt x="142" y="285"/>
                  <a:pt x="113" y="280"/>
                </a:cubicBezTo>
                <a:cubicBezTo>
                  <a:pt x="124" y="275"/>
                  <a:pt x="128" y="273"/>
                  <a:pt x="134" y="270"/>
                </a:cubicBezTo>
                <a:cubicBezTo>
                  <a:pt x="131" y="267"/>
                  <a:pt x="127" y="265"/>
                  <a:pt x="122" y="262"/>
                </a:cubicBezTo>
                <a:cubicBezTo>
                  <a:pt x="126" y="261"/>
                  <a:pt x="128" y="260"/>
                  <a:pt x="130" y="260"/>
                </a:cubicBezTo>
                <a:cubicBezTo>
                  <a:pt x="173" y="263"/>
                  <a:pt x="216" y="267"/>
                  <a:pt x="260" y="269"/>
                </a:cubicBezTo>
                <a:cubicBezTo>
                  <a:pt x="267" y="270"/>
                  <a:pt x="275" y="267"/>
                  <a:pt x="282" y="263"/>
                </a:cubicBezTo>
                <a:cubicBezTo>
                  <a:pt x="240" y="239"/>
                  <a:pt x="194" y="241"/>
                  <a:pt x="150" y="240"/>
                </a:cubicBezTo>
                <a:cubicBezTo>
                  <a:pt x="149" y="213"/>
                  <a:pt x="156" y="208"/>
                  <a:pt x="181" y="218"/>
                </a:cubicBezTo>
                <a:cubicBezTo>
                  <a:pt x="195" y="223"/>
                  <a:pt x="210" y="224"/>
                  <a:pt x="225" y="227"/>
                </a:cubicBezTo>
                <a:cubicBezTo>
                  <a:pt x="225" y="224"/>
                  <a:pt x="226" y="222"/>
                  <a:pt x="226" y="219"/>
                </a:cubicBezTo>
                <a:cubicBezTo>
                  <a:pt x="209" y="215"/>
                  <a:pt x="192" y="210"/>
                  <a:pt x="174" y="206"/>
                </a:cubicBezTo>
                <a:cubicBezTo>
                  <a:pt x="175" y="204"/>
                  <a:pt x="175" y="201"/>
                  <a:pt x="175" y="199"/>
                </a:cubicBezTo>
                <a:cubicBezTo>
                  <a:pt x="211" y="181"/>
                  <a:pt x="247" y="198"/>
                  <a:pt x="288" y="197"/>
                </a:cubicBezTo>
                <a:cubicBezTo>
                  <a:pt x="276" y="191"/>
                  <a:pt x="268" y="189"/>
                  <a:pt x="261" y="184"/>
                </a:cubicBezTo>
                <a:cubicBezTo>
                  <a:pt x="230" y="165"/>
                  <a:pt x="196" y="159"/>
                  <a:pt x="161" y="158"/>
                </a:cubicBezTo>
                <a:cubicBezTo>
                  <a:pt x="161" y="155"/>
                  <a:pt x="161" y="152"/>
                  <a:pt x="162" y="150"/>
                </a:cubicBezTo>
                <a:cubicBezTo>
                  <a:pt x="178" y="151"/>
                  <a:pt x="195" y="150"/>
                  <a:pt x="211" y="154"/>
                </a:cubicBezTo>
                <a:cubicBezTo>
                  <a:pt x="265" y="165"/>
                  <a:pt x="318" y="178"/>
                  <a:pt x="371" y="190"/>
                </a:cubicBezTo>
                <a:cubicBezTo>
                  <a:pt x="375" y="191"/>
                  <a:pt x="378" y="191"/>
                  <a:pt x="383" y="188"/>
                </a:cubicBezTo>
                <a:cubicBezTo>
                  <a:pt x="364" y="183"/>
                  <a:pt x="345" y="179"/>
                  <a:pt x="323" y="174"/>
                </a:cubicBezTo>
                <a:cubicBezTo>
                  <a:pt x="329" y="165"/>
                  <a:pt x="332" y="158"/>
                  <a:pt x="337" y="151"/>
                </a:cubicBezTo>
                <a:cubicBezTo>
                  <a:pt x="333" y="147"/>
                  <a:pt x="330" y="143"/>
                  <a:pt x="323" y="136"/>
                </a:cubicBezTo>
                <a:cubicBezTo>
                  <a:pt x="336" y="135"/>
                  <a:pt x="345" y="135"/>
                  <a:pt x="356" y="134"/>
                </a:cubicBezTo>
                <a:cubicBezTo>
                  <a:pt x="353" y="130"/>
                  <a:pt x="351" y="127"/>
                  <a:pt x="348" y="121"/>
                </a:cubicBezTo>
                <a:cubicBezTo>
                  <a:pt x="368" y="122"/>
                  <a:pt x="391" y="134"/>
                  <a:pt x="395" y="100"/>
                </a:cubicBezTo>
                <a:cubicBezTo>
                  <a:pt x="357" y="93"/>
                  <a:pt x="318" y="86"/>
                  <a:pt x="278" y="79"/>
                </a:cubicBezTo>
                <a:cubicBezTo>
                  <a:pt x="278" y="77"/>
                  <a:pt x="278" y="76"/>
                  <a:pt x="278" y="74"/>
                </a:cubicBezTo>
                <a:cubicBezTo>
                  <a:pt x="285" y="74"/>
                  <a:pt x="293" y="71"/>
                  <a:pt x="300" y="72"/>
                </a:cubicBezTo>
                <a:cubicBezTo>
                  <a:pt x="340" y="76"/>
                  <a:pt x="378" y="81"/>
                  <a:pt x="418" y="84"/>
                </a:cubicBezTo>
                <a:cubicBezTo>
                  <a:pt x="425" y="85"/>
                  <a:pt x="434" y="82"/>
                  <a:pt x="442" y="80"/>
                </a:cubicBezTo>
                <a:cubicBezTo>
                  <a:pt x="442" y="78"/>
                  <a:pt x="442" y="75"/>
                  <a:pt x="442" y="73"/>
                </a:cubicBezTo>
                <a:cubicBezTo>
                  <a:pt x="415" y="68"/>
                  <a:pt x="388" y="62"/>
                  <a:pt x="361" y="59"/>
                </a:cubicBezTo>
                <a:cubicBezTo>
                  <a:pt x="317" y="54"/>
                  <a:pt x="273" y="51"/>
                  <a:pt x="229" y="48"/>
                </a:cubicBezTo>
                <a:cubicBezTo>
                  <a:pt x="200" y="47"/>
                  <a:pt x="170" y="48"/>
                  <a:pt x="138" y="48"/>
                </a:cubicBezTo>
                <a:cubicBezTo>
                  <a:pt x="144" y="34"/>
                  <a:pt x="155" y="31"/>
                  <a:pt x="168" y="30"/>
                </a:cubicBezTo>
                <a:cubicBezTo>
                  <a:pt x="265" y="22"/>
                  <a:pt x="360" y="35"/>
                  <a:pt x="455" y="54"/>
                </a:cubicBezTo>
                <a:cubicBezTo>
                  <a:pt x="461" y="55"/>
                  <a:pt x="466" y="56"/>
                  <a:pt x="471" y="56"/>
                </a:cubicBezTo>
                <a:cubicBezTo>
                  <a:pt x="473" y="57"/>
                  <a:pt x="475" y="55"/>
                  <a:pt x="480" y="54"/>
                </a:cubicBezTo>
                <a:cubicBezTo>
                  <a:pt x="453" y="44"/>
                  <a:pt x="428" y="36"/>
                  <a:pt x="403" y="27"/>
                </a:cubicBezTo>
                <a:cubicBezTo>
                  <a:pt x="404" y="26"/>
                  <a:pt x="404" y="25"/>
                  <a:pt x="404" y="24"/>
                </a:cubicBezTo>
                <a:cubicBezTo>
                  <a:pt x="458" y="36"/>
                  <a:pt x="511" y="47"/>
                  <a:pt x="566" y="59"/>
                </a:cubicBezTo>
                <a:cubicBezTo>
                  <a:pt x="566" y="56"/>
                  <a:pt x="567" y="52"/>
                  <a:pt x="569" y="48"/>
                </a:cubicBezTo>
                <a:cubicBezTo>
                  <a:pt x="590" y="53"/>
                  <a:pt x="609" y="59"/>
                  <a:pt x="635" y="65"/>
                </a:cubicBezTo>
                <a:cubicBezTo>
                  <a:pt x="627" y="59"/>
                  <a:pt x="624" y="56"/>
                  <a:pt x="618" y="51"/>
                </a:cubicBezTo>
                <a:cubicBezTo>
                  <a:pt x="629" y="51"/>
                  <a:pt x="637" y="51"/>
                  <a:pt x="645" y="51"/>
                </a:cubicBezTo>
                <a:cubicBezTo>
                  <a:pt x="603" y="21"/>
                  <a:pt x="549" y="28"/>
                  <a:pt x="505" y="2"/>
                </a:cubicBezTo>
                <a:cubicBezTo>
                  <a:pt x="526" y="2"/>
                  <a:pt x="547" y="0"/>
                  <a:pt x="567" y="3"/>
                </a:cubicBezTo>
                <a:cubicBezTo>
                  <a:pt x="606" y="8"/>
                  <a:pt x="645" y="16"/>
                  <a:pt x="684" y="23"/>
                </a:cubicBezTo>
                <a:cubicBezTo>
                  <a:pt x="697" y="25"/>
                  <a:pt x="710" y="26"/>
                  <a:pt x="723" y="28"/>
                </a:cubicBezTo>
                <a:cubicBezTo>
                  <a:pt x="788" y="40"/>
                  <a:pt x="852" y="53"/>
                  <a:pt x="916" y="65"/>
                </a:cubicBezTo>
                <a:cubicBezTo>
                  <a:pt x="945" y="70"/>
                  <a:pt x="975" y="74"/>
                  <a:pt x="1003" y="81"/>
                </a:cubicBezTo>
                <a:cubicBezTo>
                  <a:pt x="1064" y="96"/>
                  <a:pt x="1124" y="115"/>
                  <a:pt x="1185" y="128"/>
                </a:cubicBezTo>
                <a:cubicBezTo>
                  <a:pt x="1258" y="144"/>
                  <a:pt x="1333" y="157"/>
                  <a:pt x="1407" y="171"/>
                </a:cubicBezTo>
                <a:cubicBezTo>
                  <a:pt x="1437" y="176"/>
                  <a:pt x="1468" y="183"/>
                  <a:pt x="1499" y="188"/>
                </a:cubicBezTo>
                <a:cubicBezTo>
                  <a:pt x="1534" y="193"/>
                  <a:pt x="1570" y="192"/>
                  <a:pt x="1605" y="200"/>
                </a:cubicBezTo>
                <a:cubicBezTo>
                  <a:pt x="1676" y="217"/>
                  <a:pt x="1748" y="215"/>
                  <a:pt x="1820" y="215"/>
                </a:cubicBezTo>
                <a:cubicBezTo>
                  <a:pt x="1948" y="214"/>
                  <a:pt x="2075" y="207"/>
                  <a:pt x="2203" y="203"/>
                </a:cubicBezTo>
                <a:cubicBezTo>
                  <a:pt x="2249" y="201"/>
                  <a:pt x="2295" y="201"/>
                  <a:pt x="2340" y="200"/>
                </a:cubicBezTo>
                <a:cubicBezTo>
                  <a:pt x="2349" y="200"/>
                  <a:pt x="2359" y="203"/>
                  <a:pt x="2368" y="205"/>
                </a:cubicBezTo>
                <a:cubicBezTo>
                  <a:pt x="2368" y="207"/>
                  <a:pt x="2368" y="208"/>
                  <a:pt x="2368" y="210"/>
                </a:cubicBezTo>
                <a:cubicBezTo>
                  <a:pt x="2362" y="214"/>
                  <a:pt x="2356" y="218"/>
                  <a:pt x="2350" y="222"/>
                </a:cubicBezTo>
                <a:cubicBezTo>
                  <a:pt x="2352" y="224"/>
                  <a:pt x="2353" y="227"/>
                  <a:pt x="2354" y="226"/>
                </a:cubicBezTo>
                <a:cubicBezTo>
                  <a:pt x="2392" y="224"/>
                  <a:pt x="2430" y="221"/>
                  <a:pt x="2468" y="218"/>
                </a:cubicBezTo>
                <a:cubicBezTo>
                  <a:pt x="2475" y="217"/>
                  <a:pt x="2482" y="217"/>
                  <a:pt x="2489" y="215"/>
                </a:cubicBezTo>
                <a:cubicBezTo>
                  <a:pt x="2493" y="213"/>
                  <a:pt x="2496" y="208"/>
                  <a:pt x="2502" y="202"/>
                </a:cubicBezTo>
                <a:cubicBezTo>
                  <a:pt x="2517" y="202"/>
                  <a:pt x="2537" y="202"/>
                  <a:pt x="2558" y="202"/>
                </a:cubicBezTo>
                <a:cubicBezTo>
                  <a:pt x="2558" y="203"/>
                  <a:pt x="2558" y="205"/>
                  <a:pt x="2558" y="206"/>
                </a:cubicBezTo>
                <a:cubicBezTo>
                  <a:pt x="2552" y="208"/>
                  <a:pt x="2547" y="209"/>
                  <a:pt x="2541" y="210"/>
                </a:cubicBezTo>
                <a:cubicBezTo>
                  <a:pt x="2540" y="211"/>
                  <a:pt x="2540" y="212"/>
                  <a:pt x="2540" y="213"/>
                </a:cubicBezTo>
                <a:cubicBezTo>
                  <a:pt x="2559" y="215"/>
                  <a:pt x="2578" y="216"/>
                  <a:pt x="2597" y="217"/>
                </a:cubicBezTo>
                <a:cubicBezTo>
                  <a:pt x="2622" y="218"/>
                  <a:pt x="2647" y="219"/>
                  <a:pt x="2673" y="221"/>
                </a:cubicBezTo>
                <a:cubicBezTo>
                  <a:pt x="2677" y="221"/>
                  <a:pt x="2681" y="227"/>
                  <a:pt x="2685" y="230"/>
                </a:cubicBezTo>
                <a:cubicBezTo>
                  <a:pt x="2680" y="231"/>
                  <a:pt x="2676" y="233"/>
                  <a:pt x="2671" y="232"/>
                </a:cubicBezTo>
                <a:cubicBezTo>
                  <a:pt x="2649" y="230"/>
                  <a:pt x="2626" y="228"/>
                  <a:pt x="2603" y="226"/>
                </a:cubicBezTo>
                <a:cubicBezTo>
                  <a:pt x="2603" y="227"/>
                  <a:pt x="2602" y="229"/>
                  <a:pt x="2602" y="231"/>
                </a:cubicBezTo>
                <a:cubicBezTo>
                  <a:pt x="2616" y="233"/>
                  <a:pt x="2631" y="236"/>
                  <a:pt x="2645" y="238"/>
                </a:cubicBezTo>
                <a:cubicBezTo>
                  <a:pt x="2663" y="239"/>
                  <a:pt x="2671" y="247"/>
                  <a:pt x="2663" y="267"/>
                </a:cubicBezTo>
                <a:cubicBezTo>
                  <a:pt x="2680" y="265"/>
                  <a:pt x="2689" y="272"/>
                  <a:pt x="2690" y="289"/>
                </a:cubicBezTo>
                <a:cubicBezTo>
                  <a:pt x="2691" y="295"/>
                  <a:pt x="2697" y="301"/>
                  <a:pt x="2702" y="308"/>
                </a:cubicBezTo>
                <a:cubicBezTo>
                  <a:pt x="2686" y="337"/>
                  <a:pt x="2722" y="333"/>
                  <a:pt x="2732" y="346"/>
                </a:cubicBezTo>
                <a:cubicBezTo>
                  <a:pt x="2722" y="373"/>
                  <a:pt x="2732" y="393"/>
                  <a:pt x="2760" y="403"/>
                </a:cubicBezTo>
                <a:cubicBezTo>
                  <a:pt x="2772" y="407"/>
                  <a:pt x="2779" y="414"/>
                  <a:pt x="2773" y="428"/>
                </a:cubicBezTo>
                <a:cubicBezTo>
                  <a:pt x="2771" y="432"/>
                  <a:pt x="2773" y="438"/>
                  <a:pt x="2773" y="444"/>
                </a:cubicBezTo>
                <a:cubicBezTo>
                  <a:pt x="2747" y="440"/>
                  <a:pt x="2737" y="468"/>
                  <a:pt x="2712" y="467"/>
                </a:cubicBezTo>
                <a:cubicBezTo>
                  <a:pt x="2713" y="469"/>
                  <a:pt x="2713" y="472"/>
                  <a:pt x="2714" y="475"/>
                </a:cubicBezTo>
                <a:cubicBezTo>
                  <a:pt x="2724" y="471"/>
                  <a:pt x="2734" y="468"/>
                  <a:pt x="2745" y="465"/>
                </a:cubicBezTo>
                <a:cubicBezTo>
                  <a:pt x="2746" y="467"/>
                  <a:pt x="2747" y="469"/>
                  <a:pt x="2748" y="471"/>
                </a:cubicBezTo>
                <a:cubicBezTo>
                  <a:pt x="2733" y="479"/>
                  <a:pt x="2718" y="488"/>
                  <a:pt x="2703" y="496"/>
                </a:cubicBezTo>
                <a:cubicBezTo>
                  <a:pt x="2704" y="498"/>
                  <a:pt x="2704" y="499"/>
                  <a:pt x="2705" y="501"/>
                </a:cubicBezTo>
                <a:cubicBezTo>
                  <a:pt x="2714" y="499"/>
                  <a:pt x="2724" y="498"/>
                  <a:pt x="2731" y="493"/>
                </a:cubicBezTo>
                <a:cubicBezTo>
                  <a:pt x="2754" y="480"/>
                  <a:pt x="2779" y="483"/>
                  <a:pt x="2803" y="481"/>
                </a:cubicBezTo>
                <a:cubicBezTo>
                  <a:pt x="2811" y="480"/>
                  <a:pt x="2824" y="485"/>
                  <a:pt x="2828" y="491"/>
                </a:cubicBezTo>
                <a:cubicBezTo>
                  <a:pt x="2834" y="499"/>
                  <a:pt x="2830" y="509"/>
                  <a:pt x="2825" y="520"/>
                </a:cubicBezTo>
                <a:cubicBezTo>
                  <a:pt x="2812" y="549"/>
                  <a:pt x="2788" y="563"/>
                  <a:pt x="2763" y="576"/>
                </a:cubicBezTo>
                <a:cubicBezTo>
                  <a:pt x="2752" y="582"/>
                  <a:pt x="2745" y="589"/>
                  <a:pt x="2746" y="602"/>
                </a:cubicBezTo>
                <a:cubicBezTo>
                  <a:pt x="2746" y="615"/>
                  <a:pt x="2739" y="621"/>
                  <a:pt x="2727" y="626"/>
                </a:cubicBezTo>
                <a:cubicBezTo>
                  <a:pt x="2709" y="634"/>
                  <a:pt x="2693" y="648"/>
                  <a:pt x="2675" y="655"/>
                </a:cubicBezTo>
                <a:cubicBezTo>
                  <a:pt x="2639" y="670"/>
                  <a:pt x="2603" y="685"/>
                  <a:pt x="2565" y="696"/>
                </a:cubicBezTo>
                <a:cubicBezTo>
                  <a:pt x="2537" y="704"/>
                  <a:pt x="2507" y="708"/>
                  <a:pt x="2477" y="705"/>
                </a:cubicBezTo>
                <a:cubicBezTo>
                  <a:pt x="2471" y="704"/>
                  <a:pt x="2464" y="709"/>
                  <a:pt x="2458" y="709"/>
                </a:cubicBezTo>
                <a:cubicBezTo>
                  <a:pt x="2433" y="710"/>
                  <a:pt x="2406" y="705"/>
                  <a:pt x="2382" y="711"/>
                </a:cubicBezTo>
                <a:cubicBezTo>
                  <a:pt x="2371" y="713"/>
                  <a:pt x="2366" y="710"/>
                  <a:pt x="2358" y="707"/>
                </a:cubicBezTo>
                <a:cubicBezTo>
                  <a:pt x="2348" y="705"/>
                  <a:pt x="2338" y="701"/>
                  <a:pt x="2334" y="716"/>
                </a:cubicBezTo>
                <a:cubicBezTo>
                  <a:pt x="2334" y="719"/>
                  <a:pt x="2324" y="723"/>
                  <a:pt x="2321" y="721"/>
                </a:cubicBezTo>
                <a:cubicBezTo>
                  <a:pt x="2288" y="705"/>
                  <a:pt x="2281" y="706"/>
                  <a:pt x="2257" y="733"/>
                </a:cubicBezTo>
                <a:cubicBezTo>
                  <a:pt x="2251" y="729"/>
                  <a:pt x="2245" y="725"/>
                  <a:pt x="2238" y="720"/>
                </a:cubicBezTo>
                <a:cubicBezTo>
                  <a:pt x="2226" y="736"/>
                  <a:pt x="2210" y="739"/>
                  <a:pt x="2191" y="740"/>
                </a:cubicBezTo>
                <a:cubicBezTo>
                  <a:pt x="2163" y="742"/>
                  <a:pt x="2134" y="749"/>
                  <a:pt x="2105" y="752"/>
                </a:cubicBezTo>
                <a:cubicBezTo>
                  <a:pt x="1968" y="769"/>
                  <a:pt x="1830" y="783"/>
                  <a:pt x="1692" y="780"/>
                </a:cubicBezTo>
                <a:cubicBezTo>
                  <a:pt x="1626" y="778"/>
                  <a:pt x="1560" y="769"/>
                  <a:pt x="1494" y="764"/>
                </a:cubicBezTo>
                <a:cubicBezTo>
                  <a:pt x="1479" y="763"/>
                  <a:pt x="1463" y="768"/>
                  <a:pt x="1447" y="767"/>
                </a:cubicBezTo>
                <a:cubicBezTo>
                  <a:pt x="1361" y="762"/>
                  <a:pt x="1274" y="756"/>
                  <a:pt x="1188" y="750"/>
                </a:cubicBezTo>
                <a:cubicBezTo>
                  <a:pt x="1161" y="748"/>
                  <a:pt x="1134" y="744"/>
                  <a:pt x="1107" y="740"/>
                </a:cubicBezTo>
                <a:cubicBezTo>
                  <a:pt x="1084" y="737"/>
                  <a:pt x="1059" y="738"/>
                  <a:pt x="1038" y="729"/>
                </a:cubicBezTo>
                <a:cubicBezTo>
                  <a:pt x="987" y="706"/>
                  <a:pt x="932" y="703"/>
                  <a:pt x="878" y="691"/>
                </a:cubicBezTo>
                <a:cubicBezTo>
                  <a:pt x="844" y="683"/>
                  <a:pt x="809" y="680"/>
                  <a:pt x="773" y="676"/>
                </a:cubicBezTo>
                <a:cubicBezTo>
                  <a:pt x="768" y="675"/>
                  <a:pt x="761" y="678"/>
                  <a:pt x="755" y="681"/>
                </a:cubicBezTo>
                <a:cubicBezTo>
                  <a:pt x="735" y="691"/>
                  <a:pt x="717" y="684"/>
                  <a:pt x="706" y="664"/>
                </a:cubicBezTo>
                <a:cubicBezTo>
                  <a:pt x="703" y="657"/>
                  <a:pt x="695" y="651"/>
                  <a:pt x="688" y="647"/>
                </a:cubicBezTo>
                <a:cubicBezTo>
                  <a:pt x="679" y="642"/>
                  <a:pt x="669" y="640"/>
                  <a:pt x="660" y="637"/>
                </a:cubicBezTo>
                <a:cubicBezTo>
                  <a:pt x="645" y="633"/>
                  <a:pt x="631" y="629"/>
                  <a:pt x="613" y="632"/>
                </a:cubicBezTo>
                <a:cubicBezTo>
                  <a:pt x="596" y="636"/>
                  <a:pt x="569" y="627"/>
                  <a:pt x="557" y="614"/>
                </a:cubicBezTo>
                <a:cubicBezTo>
                  <a:pt x="542" y="598"/>
                  <a:pt x="525" y="596"/>
                  <a:pt x="509" y="590"/>
                </a:cubicBezTo>
                <a:cubicBezTo>
                  <a:pt x="476" y="575"/>
                  <a:pt x="442" y="564"/>
                  <a:pt x="408" y="550"/>
                </a:cubicBezTo>
                <a:cubicBezTo>
                  <a:pt x="391" y="543"/>
                  <a:pt x="375" y="535"/>
                  <a:pt x="359" y="527"/>
                </a:cubicBezTo>
                <a:cubicBezTo>
                  <a:pt x="350" y="523"/>
                  <a:pt x="343" y="517"/>
                  <a:pt x="335" y="512"/>
                </a:cubicBezTo>
                <a:cubicBezTo>
                  <a:pt x="300" y="490"/>
                  <a:pt x="265" y="467"/>
                  <a:pt x="229" y="445"/>
                </a:cubicBezTo>
                <a:cubicBezTo>
                  <a:pt x="219" y="438"/>
                  <a:pt x="209" y="429"/>
                  <a:pt x="198" y="424"/>
                </a:cubicBezTo>
                <a:cubicBezTo>
                  <a:pt x="190" y="420"/>
                  <a:pt x="179" y="419"/>
                  <a:pt x="170" y="416"/>
                </a:cubicBezTo>
                <a:cubicBezTo>
                  <a:pt x="152" y="410"/>
                  <a:pt x="135" y="400"/>
                  <a:pt x="116" y="397"/>
                </a:cubicBezTo>
                <a:cubicBezTo>
                  <a:pt x="85" y="391"/>
                  <a:pt x="52" y="388"/>
                  <a:pt x="20" y="385"/>
                </a:cubicBezTo>
                <a:cubicBezTo>
                  <a:pt x="13" y="384"/>
                  <a:pt x="7" y="384"/>
                  <a:pt x="0" y="383"/>
                </a:cubicBezTo>
                <a:cubicBezTo>
                  <a:pt x="0" y="381"/>
                  <a:pt x="0" y="379"/>
                  <a:pt x="0" y="376"/>
                </a:cubicBezTo>
                <a:close/>
                <a:moveTo>
                  <a:pt x="375" y="391"/>
                </a:moveTo>
                <a:cubicBezTo>
                  <a:pt x="368" y="385"/>
                  <a:pt x="365" y="378"/>
                  <a:pt x="359" y="376"/>
                </a:cubicBezTo>
                <a:cubicBezTo>
                  <a:pt x="298" y="359"/>
                  <a:pt x="236" y="342"/>
                  <a:pt x="174" y="325"/>
                </a:cubicBezTo>
                <a:cubicBezTo>
                  <a:pt x="173" y="327"/>
                  <a:pt x="173" y="329"/>
                  <a:pt x="172" y="331"/>
                </a:cubicBezTo>
                <a:cubicBezTo>
                  <a:pt x="239" y="351"/>
                  <a:pt x="305" y="371"/>
                  <a:pt x="375" y="391"/>
                </a:cubicBezTo>
                <a:close/>
                <a:moveTo>
                  <a:pt x="315" y="298"/>
                </a:moveTo>
                <a:cubicBezTo>
                  <a:pt x="315" y="296"/>
                  <a:pt x="316" y="294"/>
                  <a:pt x="316" y="291"/>
                </a:cubicBezTo>
                <a:cubicBezTo>
                  <a:pt x="284" y="285"/>
                  <a:pt x="252" y="278"/>
                  <a:pt x="219" y="271"/>
                </a:cubicBezTo>
                <a:cubicBezTo>
                  <a:pt x="219" y="273"/>
                  <a:pt x="218" y="275"/>
                  <a:pt x="218" y="277"/>
                </a:cubicBezTo>
                <a:cubicBezTo>
                  <a:pt x="250" y="284"/>
                  <a:pt x="282" y="291"/>
                  <a:pt x="315" y="298"/>
                </a:cubicBezTo>
                <a:close/>
              </a:path>
            </a:pathLst>
          </a:custGeom>
          <a:solidFill>
            <a:srgbClr val="FAB014"/>
          </a:solidFill>
          <a:ln>
            <a:noFill/>
          </a:ln>
        </p:spPr>
        <p:txBody>
          <a:bodyPr vert="horz" wrap="square" lIns="91440" tIns="45720" rIns="91440" bIns="45720" numCol="1" anchor="t" anchorCtr="0" compatLnSpc="1">
            <a:prstTxWarp prst="textNoShape">
              <a:avLst/>
            </a:prstTxWarp>
          </a:bodyPr>
          <a:lstStyle/>
          <a:p>
            <a:endParaRPr lang="en-GB"/>
          </a:p>
        </p:txBody>
      </p:sp>
      <p:sp>
        <p:nvSpPr>
          <p:cNvPr id="13" name="Text Placeholder 7"/>
          <p:cNvSpPr txBox="1">
            <a:spLocks/>
          </p:cNvSpPr>
          <p:nvPr/>
        </p:nvSpPr>
        <p:spPr>
          <a:xfrm>
            <a:off x="0"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tx1"/>
                </a:solidFill>
                <a:latin typeface="Lato Black" panose="020F0A02020204030203" pitchFamily="34" charset="0"/>
              </a:rPr>
              <a:t>DO YOU NEED ONE FOR EACH PERSON?</a:t>
            </a:r>
          </a:p>
        </p:txBody>
      </p:sp>
      <p:sp>
        <p:nvSpPr>
          <p:cNvPr id="15" name="Cross 14"/>
          <p:cNvSpPr/>
          <p:nvPr/>
        </p:nvSpPr>
        <p:spPr>
          <a:xfrm>
            <a:off x="457312" y="6113055"/>
            <a:ext cx="433701" cy="433701"/>
          </a:xfrm>
          <a:prstGeom prst="plus">
            <a:avLst>
              <a:gd name="adj" fmla="val 3451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p:cNvSpPr/>
          <p:nvPr/>
        </p:nvSpPr>
        <p:spPr>
          <a:xfrm>
            <a:off x="9899574" y="812968"/>
            <a:ext cx="701023" cy="105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 Placeholder 7"/>
          <p:cNvSpPr txBox="1">
            <a:spLocks/>
          </p:cNvSpPr>
          <p:nvPr/>
        </p:nvSpPr>
        <p:spPr>
          <a:xfrm>
            <a:off x="6609574" y="1571048"/>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pPr>
            <a:r>
              <a:rPr lang="en-GB" sz="2400" b="0" spc="50" dirty="0">
                <a:solidFill>
                  <a:schemeClr val="tx1"/>
                </a:solidFill>
                <a:ea typeface="Lato" panose="020F0502020204030203" pitchFamily="34" charset="0"/>
                <a:cs typeface="Lato" panose="020F0502020204030203" pitchFamily="34" charset="0"/>
              </a:rPr>
              <a:t>Depends on the service you offer and who is involved in the buying decision.</a:t>
            </a:r>
          </a:p>
          <a:p>
            <a:pPr algn="l">
              <a:lnSpc>
                <a:spcPct val="100000"/>
              </a:lnSpc>
            </a:pPr>
            <a:endParaRPr lang="en-GB" sz="2400" b="0" spc="50" dirty="0">
              <a:solidFill>
                <a:schemeClr val="tx1"/>
              </a:solidFill>
              <a:ea typeface="Lato" panose="020F0502020204030203" pitchFamily="34" charset="0"/>
              <a:cs typeface="Lato" panose="020F0502020204030203" pitchFamily="34" charset="0"/>
            </a:endParaRPr>
          </a:p>
          <a:p>
            <a:pPr algn="l">
              <a:lnSpc>
                <a:spcPct val="100000"/>
              </a:lnSpc>
            </a:pPr>
            <a:r>
              <a:rPr lang="en-GB" sz="2400" b="0" spc="50" dirty="0">
                <a:solidFill>
                  <a:schemeClr val="tx1"/>
                </a:solidFill>
                <a:ea typeface="Lato" panose="020F0502020204030203" pitchFamily="34" charset="0"/>
                <a:cs typeface="Lato" panose="020F0502020204030203" pitchFamily="34" charset="0"/>
              </a:rPr>
              <a:t>Don’t create too many (</a:t>
            </a:r>
            <a:r>
              <a:rPr lang="en-GB" sz="2400" b="0" spc="50">
                <a:solidFill>
                  <a:schemeClr val="tx1"/>
                </a:solidFill>
                <a:ea typeface="Lato" panose="020F0502020204030203" pitchFamily="34" charset="0"/>
                <a:cs typeface="Lato" panose="020F0502020204030203" pitchFamily="34" charset="0"/>
              </a:rPr>
              <a:t>like no more </a:t>
            </a:r>
            <a:r>
              <a:rPr lang="en-GB" sz="2400" b="0" spc="50" dirty="0">
                <a:solidFill>
                  <a:schemeClr val="tx1"/>
                </a:solidFill>
                <a:ea typeface="Lato" panose="020F0502020204030203" pitchFamily="34" charset="0"/>
                <a:cs typeface="Lato" panose="020F0502020204030203" pitchFamily="34" charset="0"/>
              </a:rPr>
              <a:t>than 6 (for business) and 3 for consumer markets. </a:t>
            </a:r>
          </a:p>
        </p:txBody>
      </p:sp>
    </p:spTree>
    <p:extLst>
      <p:ext uri="{BB962C8B-B14F-4D97-AF65-F5344CB8AC3E}">
        <p14:creationId xmlns:p14="http://schemas.microsoft.com/office/powerpoint/2010/main" val="32883688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left)">
                                      <p:cBhvr>
                                        <p:cTn id="11" dur="500"/>
                                        <p:tgtEl>
                                          <p:spTgt spid="99"/>
                                        </p:tgtEl>
                                      </p:cBhvr>
                                    </p:animEffec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0-#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95"/>
                                        </p:tgtEl>
                                        <p:attrNameLst>
                                          <p:attrName>style.visibility</p:attrName>
                                        </p:attrNameLst>
                                      </p:cBhvr>
                                      <p:to>
                                        <p:strVal val="visible"/>
                                      </p:to>
                                    </p:set>
                                    <p:animEffect transition="in" filter="wipe(left)">
                                      <p:cBhvr>
                                        <p:cTn id="20" dur="500"/>
                                        <p:tgtEl>
                                          <p:spTgt spid="95"/>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1+#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3" grpId="0"/>
      <p:bldP spid="15" grpId="0" animBg="1"/>
      <p:bldP spid="29" grpId="0" animBg="1"/>
      <p:bldP spid="9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p:nvPr/>
        </p:nvSpPr>
        <p:spPr>
          <a:xfrm>
            <a:off x="4962109" y="5053029"/>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0" name="Shape 120"/>
          <p:cNvSpPr/>
          <p:nvPr/>
        </p:nvSpPr>
        <p:spPr>
          <a:xfrm>
            <a:off x="4962109" y="4616979"/>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1" name="Shape 121"/>
          <p:cNvSpPr/>
          <p:nvPr/>
        </p:nvSpPr>
        <p:spPr>
          <a:xfrm>
            <a:off x="4962109" y="4185343"/>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2" name="Shape 122"/>
          <p:cNvSpPr/>
          <p:nvPr/>
        </p:nvSpPr>
        <p:spPr>
          <a:xfrm>
            <a:off x="1867588" y="1307468"/>
            <a:ext cx="8686751" cy="1613904"/>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3" name="Shape 123"/>
          <p:cNvSpPr/>
          <p:nvPr/>
        </p:nvSpPr>
        <p:spPr>
          <a:xfrm>
            <a:off x="1654010" y="369596"/>
            <a:ext cx="8883981" cy="625870"/>
          </a:xfrm>
          <a:prstGeom prst="rect">
            <a:avLst/>
          </a:prstGeom>
          <a:solidFill>
            <a:srgbClr val="91BFCC"/>
          </a:solidFill>
          <a:ln w="3175">
            <a:miter lim="400000"/>
          </a:ln>
        </p:spPr>
        <p:txBody>
          <a:bodyPr lIns="18489" tIns="18489" rIns="18489" bIns="18489" anchor="ctr"/>
          <a:lstStyle/>
          <a:p>
            <a:pPr>
              <a:defRPr sz="2000"/>
            </a:pPr>
            <a:endParaRPr sz="1765"/>
          </a:p>
        </p:txBody>
      </p:sp>
      <p:sp>
        <p:nvSpPr>
          <p:cNvPr id="127" name="Shape 127"/>
          <p:cNvSpPr/>
          <p:nvPr/>
        </p:nvSpPr>
        <p:spPr>
          <a:xfrm>
            <a:off x="2045318" y="268901"/>
            <a:ext cx="4681239" cy="974391"/>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6900">
                <a:latin typeface="Avenir Heavy"/>
                <a:ea typeface="Avenir Heavy"/>
                <a:cs typeface="Avenir Heavy"/>
                <a:sym typeface="Avenir Heavy"/>
              </a:defRPr>
            </a:lvl1pPr>
          </a:lstStyle>
          <a:p>
            <a:r>
              <a:rPr sz="6089" dirty="0"/>
              <a:t>T</a:t>
            </a:r>
            <a:r>
              <a:rPr lang="en-US" sz="6089" dirty="0"/>
              <a:t>OM</a:t>
            </a:r>
            <a:r>
              <a:rPr sz="6089" dirty="0"/>
              <a:t> </a:t>
            </a:r>
            <a:r>
              <a:rPr lang="en-US" sz="6089" dirty="0"/>
              <a:t>JONES</a:t>
            </a:r>
            <a:endParaRPr sz="6089" dirty="0"/>
          </a:p>
        </p:txBody>
      </p:sp>
      <p:sp>
        <p:nvSpPr>
          <p:cNvPr id="128" name="Shape 128"/>
          <p:cNvSpPr/>
          <p:nvPr/>
        </p:nvSpPr>
        <p:spPr>
          <a:xfrm>
            <a:off x="2273268" y="1433135"/>
            <a:ext cx="5193008" cy="1362574"/>
          </a:xfrm>
          <a:prstGeom prst="rect">
            <a:avLst/>
          </a:prstGeom>
          <a:ln w="3175">
            <a:miter lim="400000"/>
          </a:ln>
          <a:extLst>
            <a:ext uri="{C572A759-6A51-4108-AA02-DFA0A04FC94B}">
              <ma14:wrappingTextBoxFlag xmlns="" xmlns:ma14="http://schemas.microsoft.com/office/mac/drawingml/2011/main" val="1"/>
            </a:ext>
          </a:extLst>
        </p:spPr>
        <p:txBody>
          <a:bodyPr wrap="square" lIns="18489" tIns="18489" rIns="18489" bIns="18489" anchor="ctr">
            <a:spAutoFit/>
          </a:bodyPr>
          <a:lstStyle>
            <a:lvl1pPr algn="l">
              <a:lnSpc>
                <a:spcPct val="150000"/>
              </a:lnSpc>
              <a:defRPr sz="1100">
                <a:solidFill>
                  <a:srgbClr val="000000"/>
                </a:solidFill>
                <a:latin typeface="Avenir Book"/>
                <a:ea typeface="Avenir Book"/>
                <a:cs typeface="Avenir Book"/>
                <a:sym typeface="Avenir Book"/>
              </a:defRPr>
            </a:lvl1pPr>
          </a:lstStyle>
          <a:p>
            <a:r>
              <a:rPr lang="en-US" sz="971" dirty="0"/>
              <a:t>Claims VP of </a:t>
            </a:r>
            <a:r>
              <a:rPr lang="en-US" sz="971" dirty="0" err="1"/>
              <a:t>HealthCo</a:t>
            </a:r>
            <a:r>
              <a:rPr lang="en-US" sz="971" dirty="0"/>
              <a:t> – a large healthcare insurance firm.  He’s been at the company for one year.  During this year he has assessed the team, benchmarked against competition and realizes that his team culturally, organizationally, and systems-wise are struggling to adjust their operations to the new mandates of outcomes-based payments.  He’s looking for options that will transform his team, deploy new processes that comply with new payment models, and position this group to readily adopt to future changes as business needs change.</a:t>
            </a:r>
            <a:endParaRPr sz="971" dirty="0"/>
          </a:p>
        </p:txBody>
      </p:sp>
      <p:sp>
        <p:nvSpPr>
          <p:cNvPr id="129" name="Shape 129"/>
          <p:cNvSpPr/>
          <p:nvPr/>
        </p:nvSpPr>
        <p:spPr>
          <a:xfrm>
            <a:off x="2179601" y="3138152"/>
            <a:ext cx="140309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2100">
                <a:solidFill>
                  <a:srgbClr val="E9C100"/>
                </a:solidFill>
                <a:latin typeface="American Typewriter"/>
                <a:ea typeface="American Typewriter"/>
                <a:cs typeface="American Typewriter"/>
                <a:sym typeface="American Typewriter"/>
              </a:defRPr>
            </a:lvl1pPr>
          </a:lstStyle>
          <a:p>
            <a:r>
              <a:rPr sz="1853"/>
              <a:t>Motivations</a:t>
            </a:r>
          </a:p>
        </p:txBody>
      </p:sp>
      <p:sp>
        <p:nvSpPr>
          <p:cNvPr id="130" name="Shape 130"/>
          <p:cNvSpPr/>
          <p:nvPr/>
        </p:nvSpPr>
        <p:spPr>
          <a:xfrm rot="16200000">
            <a:off x="977187" y="1878448"/>
            <a:ext cx="1773392" cy="471945"/>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3200">
                <a:solidFill>
                  <a:srgbClr val="F26A4A"/>
                </a:solidFill>
                <a:latin typeface="Avenir Heavy"/>
                <a:ea typeface="Avenir Heavy"/>
                <a:cs typeface="Avenir Heavy"/>
                <a:sym typeface="Avenir Heavy"/>
              </a:defRPr>
            </a:lvl1pPr>
          </a:lstStyle>
          <a:p>
            <a:r>
              <a:rPr sz="2824"/>
              <a:t>BRIEF BIO</a:t>
            </a:r>
          </a:p>
        </p:txBody>
      </p:sp>
      <p:sp>
        <p:nvSpPr>
          <p:cNvPr id="131" name="Shape 131"/>
          <p:cNvSpPr/>
          <p:nvPr/>
        </p:nvSpPr>
        <p:spPr>
          <a:xfrm>
            <a:off x="2185320" y="3751500"/>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2" name="Shape 132"/>
          <p:cNvSpPr/>
          <p:nvPr/>
        </p:nvSpPr>
        <p:spPr>
          <a:xfrm>
            <a:off x="4925102" y="3126946"/>
            <a:ext cx="1343209"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2100">
                <a:solidFill>
                  <a:srgbClr val="E9C100"/>
                </a:solidFill>
                <a:latin typeface="American Typewriter"/>
                <a:ea typeface="American Typewriter"/>
                <a:cs typeface="American Typewriter"/>
                <a:sym typeface="American Typewriter"/>
              </a:defRPr>
            </a:lvl1pPr>
          </a:lstStyle>
          <a:p>
            <a:r>
              <a:rPr sz="1853"/>
              <a:t>Personality</a:t>
            </a:r>
          </a:p>
        </p:txBody>
      </p:sp>
      <p:sp>
        <p:nvSpPr>
          <p:cNvPr id="133" name="Shape 133"/>
          <p:cNvSpPr/>
          <p:nvPr/>
        </p:nvSpPr>
        <p:spPr>
          <a:xfrm>
            <a:off x="2185320" y="4185343"/>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4" name="Shape 134"/>
          <p:cNvSpPr/>
          <p:nvPr/>
        </p:nvSpPr>
        <p:spPr>
          <a:xfrm>
            <a:off x="2185320" y="4619186"/>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5" name="Shape 135"/>
          <p:cNvSpPr/>
          <p:nvPr/>
        </p:nvSpPr>
        <p:spPr>
          <a:xfrm>
            <a:off x="2185320" y="5053029"/>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6" name="Shape 136"/>
          <p:cNvSpPr/>
          <p:nvPr/>
        </p:nvSpPr>
        <p:spPr>
          <a:xfrm>
            <a:off x="2185320" y="3740294"/>
            <a:ext cx="1482194"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37" name="Shape 137"/>
          <p:cNvSpPr/>
          <p:nvPr/>
        </p:nvSpPr>
        <p:spPr>
          <a:xfrm>
            <a:off x="2185321" y="4185343"/>
            <a:ext cx="2024967"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38" name="Shape 138"/>
          <p:cNvSpPr/>
          <p:nvPr/>
        </p:nvSpPr>
        <p:spPr>
          <a:xfrm>
            <a:off x="2185320" y="4619186"/>
            <a:ext cx="698446"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39" name="Shape 139"/>
          <p:cNvSpPr/>
          <p:nvPr/>
        </p:nvSpPr>
        <p:spPr>
          <a:xfrm>
            <a:off x="2185320" y="5053029"/>
            <a:ext cx="1618821"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40" name="Shape 140"/>
          <p:cNvSpPr/>
          <p:nvPr/>
        </p:nvSpPr>
        <p:spPr>
          <a:xfrm>
            <a:off x="4962109" y="3751500"/>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41" name="Shape 141"/>
          <p:cNvSpPr/>
          <p:nvPr/>
        </p:nvSpPr>
        <p:spPr>
          <a:xfrm>
            <a:off x="5982434" y="3751500"/>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42" name="Shape 142"/>
          <p:cNvSpPr/>
          <p:nvPr/>
        </p:nvSpPr>
        <p:spPr>
          <a:xfrm>
            <a:off x="7809710" y="3153283"/>
            <a:ext cx="2530842" cy="648660"/>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spAutoFit/>
          </a:bodyPr>
          <a:lstStyle/>
          <a:p>
            <a:pPr algn="l">
              <a:defRPr sz="1500">
                <a:solidFill>
                  <a:srgbClr val="91AB52"/>
                </a:solidFill>
                <a:latin typeface="American Typewriter"/>
                <a:ea typeface="American Typewriter"/>
                <a:cs typeface="American Typewriter"/>
                <a:sym typeface="American Typewriter"/>
              </a:defRPr>
            </a:pPr>
            <a:r>
              <a:rPr sz="1324" dirty="0"/>
              <a:t>“I’m looking</a:t>
            </a:r>
            <a:r>
              <a:rPr lang="en-US" sz="1324" dirty="0"/>
              <a:t> for</a:t>
            </a:r>
            <a:r>
              <a:rPr sz="1324" dirty="0"/>
              <a:t> </a:t>
            </a:r>
            <a:r>
              <a:rPr lang="en-US" sz="1324" dirty="0"/>
              <a:t>..</a:t>
            </a:r>
            <a:r>
              <a:rPr sz="1324" dirty="0"/>
              <a:t>.”</a:t>
            </a:r>
            <a:r>
              <a:rPr lang="en-US" sz="1324" dirty="0"/>
              <a:t> (Fill this in</a:t>
            </a:r>
            <a:br>
              <a:rPr lang="en-US" sz="1324" dirty="0"/>
            </a:br>
            <a:r>
              <a:rPr lang="en-US" sz="1324" dirty="0"/>
              <a:t>with a statement that is very</a:t>
            </a:r>
            <a:br>
              <a:rPr lang="en-US" sz="1324" dirty="0"/>
            </a:br>
            <a:r>
              <a:rPr lang="en-US" sz="1324" dirty="0"/>
              <a:t>representative of this persona.</a:t>
            </a:r>
            <a:endParaRPr sz="1324" dirty="0"/>
          </a:p>
        </p:txBody>
      </p:sp>
      <p:sp>
        <p:nvSpPr>
          <p:cNvPr id="143" name="Shape 143"/>
          <p:cNvSpPr/>
          <p:nvPr/>
        </p:nvSpPr>
        <p:spPr>
          <a:xfrm>
            <a:off x="2174998" y="3542269"/>
            <a:ext cx="418854"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PRICE</a:t>
            </a:r>
          </a:p>
        </p:txBody>
      </p:sp>
      <p:sp>
        <p:nvSpPr>
          <p:cNvPr id="144" name="Shape 144"/>
          <p:cNvSpPr/>
          <p:nvPr/>
        </p:nvSpPr>
        <p:spPr>
          <a:xfrm>
            <a:off x="2174998" y="3978776"/>
            <a:ext cx="886931"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RESULTS/ROI</a:t>
            </a:r>
          </a:p>
        </p:txBody>
      </p:sp>
      <p:sp>
        <p:nvSpPr>
          <p:cNvPr id="145" name="Shape 145"/>
          <p:cNvSpPr/>
          <p:nvPr/>
        </p:nvSpPr>
        <p:spPr>
          <a:xfrm>
            <a:off x="2174997" y="4420110"/>
            <a:ext cx="721822"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STRATEGY</a:t>
            </a:r>
          </a:p>
        </p:txBody>
      </p:sp>
      <p:sp>
        <p:nvSpPr>
          <p:cNvPr id="146" name="Shape 146"/>
          <p:cNvSpPr/>
          <p:nvPr/>
        </p:nvSpPr>
        <p:spPr>
          <a:xfrm>
            <a:off x="2179115" y="4850238"/>
            <a:ext cx="1314933"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CONTENT QUALITY</a:t>
            </a:r>
          </a:p>
        </p:txBody>
      </p:sp>
      <p:sp>
        <p:nvSpPr>
          <p:cNvPr id="147" name="Shape 147"/>
          <p:cNvSpPr/>
          <p:nvPr/>
        </p:nvSpPr>
        <p:spPr>
          <a:xfrm>
            <a:off x="4931909" y="3589510"/>
            <a:ext cx="662510"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INTROVERT</a:t>
            </a:r>
          </a:p>
        </p:txBody>
      </p:sp>
      <p:sp>
        <p:nvSpPr>
          <p:cNvPr id="148" name="Shape 148"/>
          <p:cNvSpPr/>
          <p:nvPr/>
        </p:nvSpPr>
        <p:spPr>
          <a:xfrm>
            <a:off x="6416192" y="3589510"/>
            <a:ext cx="683350"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EXTROVERT</a:t>
            </a:r>
          </a:p>
        </p:txBody>
      </p:sp>
      <p:sp>
        <p:nvSpPr>
          <p:cNvPr id="149" name="Shape 149"/>
          <p:cNvSpPr/>
          <p:nvPr/>
        </p:nvSpPr>
        <p:spPr>
          <a:xfrm>
            <a:off x="4937317" y="4030640"/>
            <a:ext cx="733042"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ANALYTICAL</a:t>
            </a:r>
          </a:p>
        </p:txBody>
      </p:sp>
      <p:sp>
        <p:nvSpPr>
          <p:cNvPr id="150" name="Shape 150"/>
          <p:cNvSpPr/>
          <p:nvPr/>
        </p:nvSpPr>
        <p:spPr>
          <a:xfrm>
            <a:off x="6526266" y="4030640"/>
            <a:ext cx="572743"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CREATIVE</a:t>
            </a:r>
          </a:p>
        </p:txBody>
      </p:sp>
      <p:sp>
        <p:nvSpPr>
          <p:cNvPr id="151" name="Shape 151"/>
          <p:cNvSpPr/>
          <p:nvPr/>
        </p:nvSpPr>
        <p:spPr>
          <a:xfrm>
            <a:off x="4945888" y="4449358"/>
            <a:ext cx="399618"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LOYAL</a:t>
            </a:r>
          </a:p>
        </p:txBody>
      </p:sp>
      <p:sp>
        <p:nvSpPr>
          <p:cNvPr id="152" name="Shape 152"/>
          <p:cNvSpPr/>
          <p:nvPr/>
        </p:nvSpPr>
        <p:spPr>
          <a:xfrm>
            <a:off x="6690330" y="4449358"/>
            <a:ext cx="417251"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FICKLE</a:t>
            </a:r>
          </a:p>
        </p:txBody>
      </p:sp>
      <p:sp>
        <p:nvSpPr>
          <p:cNvPr id="153" name="Shape 153"/>
          <p:cNvSpPr/>
          <p:nvPr/>
        </p:nvSpPr>
        <p:spPr>
          <a:xfrm>
            <a:off x="4934683" y="4901898"/>
            <a:ext cx="481371"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PASSIVE</a:t>
            </a:r>
          </a:p>
        </p:txBody>
      </p:sp>
      <p:sp>
        <p:nvSpPr>
          <p:cNvPr id="154" name="Shape 154"/>
          <p:cNvSpPr/>
          <p:nvPr/>
        </p:nvSpPr>
        <p:spPr>
          <a:xfrm>
            <a:off x="6672697" y="4890692"/>
            <a:ext cx="434885"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ACTIVE</a:t>
            </a:r>
          </a:p>
        </p:txBody>
      </p:sp>
      <p:sp>
        <p:nvSpPr>
          <p:cNvPr id="155" name="Shape 155"/>
          <p:cNvSpPr/>
          <p:nvPr/>
        </p:nvSpPr>
        <p:spPr>
          <a:xfrm>
            <a:off x="5106741" y="4185343"/>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56" name="Shape 156"/>
          <p:cNvSpPr/>
          <p:nvPr/>
        </p:nvSpPr>
        <p:spPr>
          <a:xfrm>
            <a:off x="5260149" y="4619186"/>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57" name="Shape 157"/>
          <p:cNvSpPr/>
          <p:nvPr/>
        </p:nvSpPr>
        <p:spPr>
          <a:xfrm>
            <a:off x="6404033" y="5053029"/>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58" name="Shape 158"/>
          <p:cNvSpPr/>
          <p:nvPr/>
        </p:nvSpPr>
        <p:spPr>
          <a:xfrm>
            <a:off x="7809711" y="4015926"/>
            <a:ext cx="2353679" cy="1992746"/>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p>
            <a:pPr algn="l">
              <a:lnSpc>
                <a:spcPct val="200000"/>
              </a:lnSpc>
              <a:defRPr sz="900">
                <a:solidFill>
                  <a:srgbClr val="000000"/>
                </a:solidFill>
                <a:latin typeface="Avenir Book"/>
                <a:ea typeface="Avenir Book"/>
                <a:cs typeface="Avenir Book"/>
                <a:sym typeface="Avenir Book"/>
              </a:defRPr>
            </a:pPr>
            <a:r>
              <a:rPr sz="794" dirty="0">
                <a:latin typeface="Avenir Heavy"/>
                <a:ea typeface="Avenir Heavy"/>
                <a:cs typeface="Avenir Heavy"/>
                <a:sym typeface="Avenir Heavy"/>
              </a:rPr>
              <a:t>AGE: </a:t>
            </a:r>
            <a:r>
              <a:rPr sz="794" dirty="0"/>
              <a:t>47</a:t>
            </a:r>
          </a:p>
          <a:p>
            <a:pPr algn="l">
              <a:lnSpc>
                <a:spcPct val="200000"/>
              </a:lnSpc>
              <a:defRPr sz="900">
                <a:solidFill>
                  <a:srgbClr val="000000"/>
                </a:solidFill>
                <a:latin typeface="Avenir Heavy"/>
                <a:ea typeface="Avenir Heavy"/>
                <a:cs typeface="Avenir Heavy"/>
                <a:sym typeface="Avenir Heavy"/>
              </a:defRPr>
            </a:pPr>
            <a:r>
              <a:rPr sz="794" dirty="0"/>
              <a:t>TITLE: </a:t>
            </a:r>
            <a:r>
              <a:rPr sz="794" dirty="0">
                <a:latin typeface="Avenir Book"/>
                <a:ea typeface="Avenir Book"/>
                <a:cs typeface="Avenir Book"/>
                <a:sym typeface="Avenir Book"/>
              </a:rPr>
              <a:t>Vice President</a:t>
            </a:r>
          </a:p>
          <a:p>
            <a:pPr algn="l">
              <a:lnSpc>
                <a:spcPct val="200000"/>
              </a:lnSpc>
              <a:defRPr sz="900">
                <a:solidFill>
                  <a:srgbClr val="000000"/>
                </a:solidFill>
                <a:latin typeface="Avenir Heavy"/>
                <a:ea typeface="Avenir Heavy"/>
                <a:cs typeface="Avenir Heavy"/>
                <a:sym typeface="Avenir Heavy"/>
              </a:defRPr>
            </a:pPr>
            <a:r>
              <a:rPr lang="en-US" sz="794" dirty="0"/>
              <a:t>FAMILY: </a:t>
            </a:r>
            <a:r>
              <a:rPr lang="en-US" sz="794" dirty="0">
                <a:latin typeface="Avenir Book"/>
                <a:ea typeface="Avenir Book"/>
                <a:cs typeface="Avenir Book"/>
                <a:sym typeface="Avenir Book"/>
              </a:rPr>
              <a:t>Married, 3 Kids</a:t>
            </a:r>
          </a:p>
          <a:p>
            <a:pPr algn="l">
              <a:lnSpc>
                <a:spcPct val="200000"/>
              </a:lnSpc>
              <a:defRPr sz="900">
                <a:solidFill>
                  <a:srgbClr val="000000"/>
                </a:solidFill>
                <a:latin typeface="Avenir Heavy"/>
                <a:ea typeface="Avenir Heavy"/>
                <a:cs typeface="Avenir Heavy"/>
                <a:sym typeface="Avenir Heavy"/>
              </a:defRPr>
            </a:pPr>
            <a:r>
              <a:rPr sz="794" dirty="0"/>
              <a:t>LOCATION: </a:t>
            </a:r>
            <a:r>
              <a:rPr sz="794" dirty="0">
                <a:latin typeface="Avenir Book"/>
                <a:ea typeface="Avenir Book"/>
                <a:cs typeface="Avenir Book"/>
                <a:sym typeface="Avenir Book"/>
              </a:rPr>
              <a:t>Edina, MN</a:t>
            </a:r>
          </a:p>
          <a:p>
            <a:pPr algn="l">
              <a:lnSpc>
                <a:spcPct val="200000"/>
              </a:lnSpc>
              <a:defRPr sz="900">
                <a:solidFill>
                  <a:srgbClr val="000000"/>
                </a:solidFill>
                <a:latin typeface="Avenir Heavy"/>
                <a:ea typeface="Avenir Heavy"/>
                <a:cs typeface="Avenir Heavy"/>
                <a:sym typeface="Avenir Heavy"/>
              </a:defRPr>
            </a:pPr>
            <a:r>
              <a:rPr sz="794" dirty="0"/>
              <a:t>ARCHETYPE: </a:t>
            </a:r>
            <a:r>
              <a:rPr sz="794" dirty="0">
                <a:latin typeface="Avenir Book"/>
                <a:ea typeface="Avenir Book"/>
                <a:cs typeface="Avenir Book"/>
                <a:sym typeface="Avenir Book"/>
              </a:rPr>
              <a:t>Straightforward decision maker who </a:t>
            </a:r>
            <a:br>
              <a:rPr sz="794" dirty="0">
                <a:latin typeface="Avenir Book"/>
                <a:ea typeface="Avenir Book"/>
                <a:cs typeface="Avenir Book"/>
                <a:sym typeface="Avenir Book"/>
              </a:rPr>
            </a:br>
            <a:r>
              <a:rPr sz="794" dirty="0">
                <a:latin typeface="Avenir Book"/>
                <a:ea typeface="Avenir Book"/>
                <a:cs typeface="Avenir Book"/>
                <a:sym typeface="Avenir Book"/>
              </a:rPr>
              <a:t>isn’t afraid to changes things up to get results</a:t>
            </a:r>
          </a:p>
          <a:p>
            <a:pPr algn="l">
              <a:lnSpc>
                <a:spcPct val="200000"/>
              </a:lnSpc>
              <a:defRPr sz="900">
                <a:solidFill>
                  <a:srgbClr val="000000"/>
                </a:solidFill>
                <a:latin typeface="Avenir Heavy"/>
                <a:ea typeface="Avenir Heavy"/>
                <a:cs typeface="Avenir Heavy"/>
                <a:sym typeface="Avenir Heavy"/>
              </a:defRPr>
            </a:pPr>
            <a:r>
              <a:rPr sz="794" dirty="0"/>
              <a:t>EDUCATION: </a:t>
            </a:r>
            <a:r>
              <a:rPr sz="794" dirty="0">
                <a:latin typeface="Avenir Book"/>
                <a:ea typeface="Avenir Book"/>
                <a:cs typeface="Avenir Book"/>
                <a:sym typeface="Avenir Book"/>
              </a:rPr>
              <a:t>MBA</a:t>
            </a:r>
          </a:p>
          <a:p>
            <a:pPr algn="l">
              <a:lnSpc>
                <a:spcPct val="200000"/>
              </a:lnSpc>
              <a:defRPr sz="900">
                <a:solidFill>
                  <a:srgbClr val="000000"/>
                </a:solidFill>
                <a:latin typeface="Avenir Heavy"/>
                <a:ea typeface="Avenir Heavy"/>
                <a:cs typeface="Avenir Heavy"/>
                <a:sym typeface="Avenir Heavy"/>
              </a:defRPr>
            </a:pPr>
            <a:r>
              <a:rPr sz="794" dirty="0">
                <a:latin typeface="Avenir Book"/>
                <a:ea typeface="Avenir Book"/>
                <a:cs typeface="Avenir Book"/>
                <a:sym typeface="Avenir Book"/>
              </a:rPr>
              <a:t>INCOME: $95,000</a:t>
            </a:r>
          </a:p>
        </p:txBody>
      </p:sp>
      <p:sp>
        <p:nvSpPr>
          <p:cNvPr id="159" name="Shape 159"/>
          <p:cNvSpPr/>
          <p:nvPr/>
        </p:nvSpPr>
        <p:spPr>
          <a:xfrm>
            <a:off x="2162492" y="5448919"/>
            <a:ext cx="2039682" cy="1194387"/>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p>
            <a:pPr defTabSz="403433">
              <a:lnSpc>
                <a:spcPct val="120000"/>
              </a:lnSpc>
              <a:defRPr sz="1600">
                <a:solidFill>
                  <a:srgbClr val="A1B765"/>
                </a:solidFill>
                <a:latin typeface="Avenir Heavy"/>
                <a:ea typeface="Avenir Heavy"/>
                <a:cs typeface="Avenir Heavy"/>
                <a:sym typeface="Avenir Heavy"/>
              </a:defRPr>
            </a:pPr>
            <a:r>
              <a:rPr sz="1412"/>
              <a:t>Practically Minded</a:t>
            </a:r>
            <a:endParaRPr sz="1059"/>
          </a:p>
          <a:p>
            <a:pPr defTabSz="403433">
              <a:lnSpc>
                <a:spcPct val="120000"/>
              </a:lnSpc>
              <a:defRPr sz="1200">
                <a:solidFill>
                  <a:srgbClr val="A1B765"/>
                </a:solidFill>
                <a:latin typeface="Avenir Heavy"/>
                <a:ea typeface="Avenir Heavy"/>
                <a:cs typeface="Avenir Heavy"/>
                <a:sym typeface="Avenir Heavy"/>
              </a:defRPr>
            </a:pPr>
            <a:r>
              <a:rPr sz="1059"/>
              <a:t>Loves a Challenge</a:t>
            </a:r>
          </a:p>
          <a:p>
            <a:pPr defTabSz="403433">
              <a:lnSpc>
                <a:spcPct val="120000"/>
              </a:lnSpc>
              <a:defRPr sz="1600">
                <a:solidFill>
                  <a:srgbClr val="A1B765"/>
                </a:solidFill>
                <a:latin typeface="Avenir Heavy"/>
                <a:ea typeface="Avenir Heavy"/>
                <a:cs typeface="Avenir Heavy"/>
                <a:sym typeface="Avenir Heavy"/>
              </a:defRPr>
            </a:pPr>
            <a:r>
              <a:rPr sz="1412"/>
              <a:t>Business-First Mentality</a:t>
            </a:r>
            <a:endParaRPr sz="1059"/>
          </a:p>
          <a:p>
            <a:pPr defTabSz="403433">
              <a:lnSpc>
                <a:spcPct val="120000"/>
              </a:lnSpc>
              <a:defRPr sz="1400">
                <a:solidFill>
                  <a:srgbClr val="A1B765"/>
                </a:solidFill>
                <a:latin typeface="Avenir Light"/>
                <a:ea typeface="Avenir Light"/>
                <a:cs typeface="Avenir Light"/>
                <a:sym typeface="Avenir Light"/>
              </a:defRPr>
            </a:pPr>
            <a:r>
              <a:rPr sz="1235"/>
              <a:t>Adventure Seeker</a:t>
            </a:r>
            <a:endParaRPr sz="1235">
              <a:latin typeface="Avenir Heavy"/>
              <a:ea typeface="Avenir Heavy"/>
              <a:cs typeface="Avenir Heavy"/>
              <a:sym typeface="Avenir Heavy"/>
            </a:endParaRPr>
          </a:p>
          <a:p>
            <a:pPr defTabSz="403433">
              <a:lnSpc>
                <a:spcPct val="120000"/>
              </a:lnSpc>
              <a:defRPr sz="1300">
                <a:solidFill>
                  <a:srgbClr val="A1B765"/>
                </a:solidFill>
                <a:latin typeface="Avenir Heavy"/>
                <a:ea typeface="Avenir Heavy"/>
                <a:cs typeface="Avenir Heavy"/>
                <a:sym typeface="Avenir Heavy"/>
              </a:defRPr>
            </a:pPr>
            <a:r>
              <a:rPr sz="1147"/>
              <a:t>Open to Trying New Things</a:t>
            </a:r>
          </a:p>
        </p:txBody>
      </p:sp>
      <p:sp>
        <p:nvSpPr>
          <p:cNvPr id="3" name="Rectangle 2"/>
          <p:cNvSpPr/>
          <p:nvPr/>
        </p:nvSpPr>
        <p:spPr>
          <a:xfrm>
            <a:off x="5061424" y="5865716"/>
            <a:ext cx="2111475" cy="278089"/>
          </a:xfrm>
          <a:prstGeom prst="rect">
            <a:avLst/>
          </a:prstGeom>
        </p:spPr>
        <p:txBody>
          <a:bodyPr wrap="none">
            <a:spAutoFit/>
          </a:bodyPr>
          <a:lstStyle/>
          <a:p>
            <a:pPr algn="l">
              <a:lnSpc>
                <a:spcPct val="170000"/>
              </a:lnSpc>
              <a:defRPr sz="900">
                <a:solidFill>
                  <a:srgbClr val="000000"/>
                </a:solidFill>
                <a:latin typeface="Avenir Heavy"/>
                <a:ea typeface="Avenir Heavy"/>
                <a:cs typeface="Avenir Heavy"/>
                <a:sym typeface="Avenir Heavy"/>
              </a:defRPr>
            </a:pPr>
            <a:r>
              <a:rPr lang="en-US" sz="794" dirty="0"/>
              <a:t>(Logos/businesses already working with)</a:t>
            </a:r>
            <a:endParaRPr lang="en-US" sz="794" dirty="0">
              <a:latin typeface="Avenir Book"/>
              <a:ea typeface="Avenir Book"/>
              <a:cs typeface="Avenir Book"/>
              <a:sym typeface="Avenir Book"/>
            </a:endParaRPr>
          </a:p>
        </p:txBody>
      </p:sp>
      <p:pic>
        <p:nvPicPr>
          <p:cNvPr id="7" name="Picture 6">
            <a:extLst>
              <a:ext uri="{FF2B5EF4-FFF2-40B4-BE49-F238E27FC236}">
                <a16:creationId xmlns:a16="http://schemas.microsoft.com/office/drawing/2014/main" id="{7FF5A2DB-C6F7-B144-8C00-EFE7013B0605}"/>
              </a:ext>
            </a:extLst>
          </p:cNvPr>
          <p:cNvPicPr>
            <a:picLocks noChangeAspect="1"/>
          </p:cNvPicPr>
          <p:nvPr/>
        </p:nvPicPr>
        <p:blipFill>
          <a:blip r:embed="rId3"/>
          <a:stretch>
            <a:fillRect/>
          </a:stretch>
        </p:blipFill>
        <p:spPr>
          <a:xfrm>
            <a:off x="7706391" y="369596"/>
            <a:ext cx="3810000" cy="2527300"/>
          </a:xfrm>
          <a:prstGeom prst="rect">
            <a:avLst/>
          </a:prstGeom>
        </p:spPr>
      </p:pic>
      <p:sp>
        <p:nvSpPr>
          <p:cNvPr id="5" name="TextBox 4">
            <a:extLst>
              <a:ext uri="{FF2B5EF4-FFF2-40B4-BE49-F238E27FC236}">
                <a16:creationId xmlns:a16="http://schemas.microsoft.com/office/drawing/2014/main" id="{FAB833C0-B91D-B14C-A334-4A25ED482480}"/>
              </a:ext>
            </a:extLst>
          </p:cNvPr>
          <p:cNvSpPr txBox="1"/>
          <p:nvPr/>
        </p:nvSpPr>
        <p:spPr>
          <a:xfrm>
            <a:off x="4976115" y="5508552"/>
            <a:ext cx="396262" cy="230832"/>
          </a:xfrm>
          <a:prstGeom prst="rect">
            <a:avLst/>
          </a:prstGeom>
          <a:noFill/>
        </p:spPr>
        <p:txBody>
          <a:bodyPr wrap="none" rtlCol="0">
            <a:spAutoFit/>
          </a:bodyPr>
          <a:lstStyle/>
          <a:p>
            <a:r>
              <a:rPr lang="en-US" sz="900" dirty="0"/>
              <a:t>IBM</a:t>
            </a:r>
          </a:p>
        </p:txBody>
      </p:sp>
      <p:sp>
        <p:nvSpPr>
          <p:cNvPr id="6" name="TextBox 5">
            <a:extLst>
              <a:ext uri="{FF2B5EF4-FFF2-40B4-BE49-F238E27FC236}">
                <a16:creationId xmlns:a16="http://schemas.microsoft.com/office/drawing/2014/main" id="{7E5CC084-1F33-BF4D-BBD0-BB6390B36793}"/>
              </a:ext>
            </a:extLst>
          </p:cNvPr>
          <p:cNvSpPr txBox="1"/>
          <p:nvPr/>
        </p:nvSpPr>
        <p:spPr>
          <a:xfrm>
            <a:off x="5418046" y="5496384"/>
            <a:ext cx="492443" cy="230832"/>
          </a:xfrm>
          <a:prstGeom prst="rect">
            <a:avLst/>
          </a:prstGeom>
          <a:noFill/>
        </p:spPr>
        <p:txBody>
          <a:bodyPr wrap="none" rtlCol="0">
            <a:spAutoFit/>
          </a:bodyPr>
          <a:lstStyle/>
          <a:p>
            <a:r>
              <a:rPr lang="en-US" sz="900" dirty="0"/>
              <a:t>Apple</a:t>
            </a:r>
          </a:p>
        </p:txBody>
      </p:sp>
      <p:sp>
        <p:nvSpPr>
          <p:cNvPr id="8" name="TextBox 7">
            <a:extLst>
              <a:ext uri="{FF2B5EF4-FFF2-40B4-BE49-F238E27FC236}">
                <a16:creationId xmlns:a16="http://schemas.microsoft.com/office/drawing/2014/main" id="{1F429F81-7A80-054F-B13B-A1157D5AFC06}"/>
              </a:ext>
            </a:extLst>
          </p:cNvPr>
          <p:cNvSpPr txBox="1"/>
          <p:nvPr/>
        </p:nvSpPr>
        <p:spPr>
          <a:xfrm>
            <a:off x="5956158" y="5508552"/>
            <a:ext cx="994183" cy="230832"/>
          </a:xfrm>
          <a:prstGeom prst="rect">
            <a:avLst/>
          </a:prstGeom>
          <a:noFill/>
        </p:spPr>
        <p:txBody>
          <a:bodyPr wrap="none" rtlCol="0">
            <a:spAutoFit/>
          </a:bodyPr>
          <a:lstStyle/>
          <a:p>
            <a:r>
              <a:rPr lang="en-US" sz="900" dirty="0" err="1"/>
              <a:t>Salesforce.com</a:t>
            </a:r>
            <a:endParaRPr lang="en-US" sz="900" dirty="0"/>
          </a:p>
        </p:txBody>
      </p:sp>
      <p:sp>
        <p:nvSpPr>
          <p:cNvPr id="9" name="TextBox 8">
            <a:extLst>
              <a:ext uri="{FF2B5EF4-FFF2-40B4-BE49-F238E27FC236}">
                <a16:creationId xmlns:a16="http://schemas.microsoft.com/office/drawing/2014/main" id="{FC367E30-7B1A-DE4B-8BC9-2DFF5769F9E8}"/>
              </a:ext>
            </a:extLst>
          </p:cNvPr>
          <p:cNvSpPr txBox="1"/>
          <p:nvPr/>
        </p:nvSpPr>
        <p:spPr>
          <a:xfrm>
            <a:off x="4997085" y="6247216"/>
            <a:ext cx="591829" cy="230832"/>
          </a:xfrm>
          <a:prstGeom prst="rect">
            <a:avLst/>
          </a:prstGeom>
          <a:noFill/>
        </p:spPr>
        <p:txBody>
          <a:bodyPr wrap="none" rtlCol="0">
            <a:spAutoFit/>
          </a:bodyPr>
          <a:lstStyle/>
          <a:p>
            <a:r>
              <a:rPr lang="en-US" sz="900" dirty="0" err="1"/>
              <a:t>Trizetto</a:t>
            </a:r>
            <a:endParaRPr lang="en-US" sz="900" dirty="0"/>
          </a:p>
        </p:txBody>
      </p:sp>
      <p:sp>
        <p:nvSpPr>
          <p:cNvPr id="10" name="TextBox 9">
            <a:extLst>
              <a:ext uri="{FF2B5EF4-FFF2-40B4-BE49-F238E27FC236}">
                <a16:creationId xmlns:a16="http://schemas.microsoft.com/office/drawing/2014/main" id="{4490610D-67CF-194B-83AC-E290F8D7C8CC}"/>
              </a:ext>
            </a:extLst>
          </p:cNvPr>
          <p:cNvSpPr txBox="1"/>
          <p:nvPr/>
        </p:nvSpPr>
        <p:spPr>
          <a:xfrm>
            <a:off x="5523872" y="6247216"/>
            <a:ext cx="723275" cy="230832"/>
          </a:xfrm>
          <a:prstGeom prst="rect">
            <a:avLst/>
          </a:prstGeom>
          <a:noFill/>
        </p:spPr>
        <p:txBody>
          <a:bodyPr wrap="none" rtlCol="0">
            <a:spAutoFit/>
          </a:bodyPr>
          <a:lstStyle/>
          <a:p>
            <a:r>
              <a:rPr lang="en-US" sz="900" dirty="0"/>
              <a:t>Accenture</a:t>
            </a:r>
          </a:p>
        </p:txBody>
      </p:sp>
      <p:sp>
        <p:nvSpPr>
          <p:cNvPr id="11" name="TextBox 10">
            <a:extLst>
              <a:ext uri="{FF2B5EF4-FFF2-40B4-BE49-F238E27FC236}">
                <a16:creationId xmlns:a16="http://schemas.microsoft.com/office/drawing/2014/main" id="{9247A9EE-0A37-D040-86BA-AA305BF07234}"/>
              </a:ext>
            </a:extLst>
          </p:cNvPr>
          <p:cNvSpPr txBox="1"/>
          <p:nvPr/>
        </p:nvSpPr>
        <p:spPr>
          <a:xfrm>
            <a:off x="6150598" y="6247216"/>
            <a:ext cx="506870" cy="230832"/>
          </a:xfrm>
          <a:prstGeom prst="rect">
            <a:avLst/>
          </a:prstGeom>
          <a:noFill/>
        </p:spPr>
        <p:txBody>
          <a:bodyPr wrap="none" rtlCol="0">
            <a:spAutoFit/>
          </a:bodyPr>
          <a:lstStyle/>
          <a:p>
            <a:r>
              <a:rPr lang="en-US" sz="900" dirty="0"/>
              <a:t>Wipro</a:t>
            </a:r>
          </a:p>
        </p:txBody>
      </p:sp>
    </p:spTree>
    <p:extLst>
      <p:ext uri="{BB962C8B-B14F-4D97-AF65-F5344CB8AC3E}">
        <p14:creationId xmlns:p14="http://schemas.microsoft.com/office/powerpoint/2010/main" val="1272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6F19A7E9-21A3-BD46-B961-9E1595132D98}"/>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6814" r="16814"/>
          <a:stretch>
            <a:fillRect/>
          </a:stretch>
        </p:blipFill>
        <p:spPr>
          <a:xfrm>
            <a:off x="1930359" y="811229"/>
            <a:ext cx="2785548" cy="2785548"/>
          </a:xfrm>
        </p:spPr>
      </p:pic>
      <p:sp>
        <p:nvSpPr>
          <p:cNvPr id="450" name="Shape 450"/>
          <p:cNvSpPr txBox="1"/>
          <p:nvPr/>
        </p:nvSpPr>
        <p:spPr>
          <a:xfrm>
            <a:off x="553954" y="3933528"/>
            <a:ext cx="2204400" cy="924000"/>
          </a:xfrm>
          <a:prstGeom prst="rect">
            <a:avLst/>
          </a:prstGeom>
          <a:noFill/>
          <a:ln>
            <a:noFill/>
          </a:ln>
        </p:spPr>
        <p:txBody>
          <a:bodyPr lIns="121900" tIns="60933" rIns="121900" bIns="60933" anchor="t" anchorCtr="0">
            <a:noAutofit/>
          </a:bodyPr>
          <a:lstStyle/>
          <a:p>
            <a:pPr>
              <a:buSzPct val="25000"/>
            </a:pPr>
            <a:r>
              <a:rPr lang="en-GB" sz="1400" dirty="0">
                <a:solidFill>
                  <a:schemeClr val="lt1"/>
                </a:solidFill>
                <a:latin typeface="+mj-lt"/>
                <a:ea typeface="Raleway"/>
                <a:cs typeface="Raleway"/>
                <a:sym typeface="Raleway"/>
              </a:rPr>
              <a:t>Priorities </a:t>
            </a:r>
          </a:p>
          <a:p>
            <a:pPr>
              <a:buSzPct val="25000"/>
            </a:pPr>
            <a:r>
              <a:rPr lang="en-GB" sz="1000" dirty="0">
                <a:solidFill>
                  <a:schemeClr val="lt1"/>
                </a:solidFill>
                <a:latin typeface="+mj-lt"/>
                <a:ea typeface="Raleway"/>
                <a:cs typeface="Raleway"/>
                <a:sym typeface="Raleway"/>
              </a:rPr>
              <a:t>(I’m need to achieve…)</a:t>
            </a:r>
            <a:endParaRPr lang="en-GB" sz="1400" dirty="0">
              <a:solidFill>
                <a:schemeClr val="lt1"/>
              </a:solidFill>
              <a:latin typeface="+mj-lt"/>
              <a:ea typeface="Raleway"/>
              <a:cs typeface="Raleway"/>
              <a:sym typeface="Raleway"/>
            </a:endParaRPr>
          </a:p>
          <a:p>
            <a:r>
              <a:rPr lang="en-GB" sz="1100" b="1" dirty="0">
                <a:solidFill>
                  <a:schemeClr val="lt1"/>
                </a:solidFill>
                <a:latin typeface="+mj-lt"/>
                <a:ea typeface="Raleway"/>
                <a:cs typeface="Raleway"/>
                <a:sym typeface="Raleway"/>
              </a:rPr>
              <a:t>Market Expansion</a:t>
            </a:r>
          </a:p>
          <a:p>
            <a:r>
              <a:rPr lang="en-GB" sz="1100" b="1" dirty="0">
                <a:solidFill>
                  <a:schemeClr val="lt1"/>
                </a:solidFill>
                <a:latin typeface="+mj-lt"/>
                <a:ea typeface="Raleway"/>
                <a:cs typeface="Raleway"/>
                <a:sym typeface="Raleway"/>
              </a:rPr>
              <a:t>New Product Release</a:t>
            </a:r>
          </a:p>
          <a:p>
            <a:r>
              <a:rPr lang="en-GB" sz="1100" b="1" dirty="0">
                <a:solidFill>
                  <a:schemeClr val="lt1"/>
                </a:solidFill>
                <a:latin typeface="+mj-lt"/>
                <a:ea typeface="Raleway"/>
                <a:cs typeface="Raleway"/>
                <a:sym typeface="Raleway"/>
              </a:rPr>
              <a:t>Major Cost Reductions</a:t>
            </a:r>
          </a:p>
          <a:p>
            <a:r>
              <a:rPr lang="en-GB" sz="1100" b="1" dirty="0">
                <a:solidFill>
                  <a:schemeClr val="lt1"/>
                </a:solidFill>
                <a:latin typeface="+mj-lt"/>
                <a:ea typeface="Raleway"/>
                <a:cs typeface="Raleway"/>
                <a:sym typeface="Raleway"/>
              </a:rPr>
              <a:t>Mergers &amp; Acquisitions</a:t>
            </a:r>
          </a:p>
          <a:p>
            <a:endParaRPr lang="en-GB" sz="1100" b="1" dirty="0">
              <a:solidFill>
                <a:schemeClr val="lt1"/>
              </a:solidFill>
              <a:latin typeface="+mj-lt"/>
              <a:ea typeface="Raleway"/>
              <a:cs typeface="Raleway"/>
              <a:sym typeface="Raleway"/>
            </a:endParaRPr>
          </a:p>
        </p:txBody>
      </p:sp>
      <p:sp>
        <p:nvSpPr>
          <p:cNvPr id="451" name="Shape 451"/>
          <p:cNvSpPr txBox="1"/>
          <p:nvPr/>
        </p:nvSpPr>
        <p:spPr>
          <a:xfrm>
            <a:off x="2821094" y="3933528"/>
            <a:ext cx="2204399" cy="924000"/>
          </a:xfrm>
          <a:prstGeom prst="rect">
            <a:avLst/>
          </a:prstGeom>
          <a:noFill/>
          <a:ln>
            <a:noFill/>
          </a:ln>
        </p:spPr>
        <p:txBody>
          <a:bodyPr lIns="121900" tIns="60933" rIns="121900" bIns="60933" anchor="t" anchorCtr="0">
            <a:noAutofit/>
          </a:bodyPr>
          <a:lstStyle/>
          <a:p>
            <a:pPr>
              <a:buSzPct val="25000"/>
            </a:pPr>
            <a:r>
              <a:rPr lang="en-GB" sz="1400" dirty="0">
                <a:solidFill>
                  <a:schemeClr val="lt1"/>
                </a:solidFill>
                <a:latin typeface="+mj-lt"/>
                <a:ea typeface="Raleway"/>
                <a:cs typeface="Raleway"/>
                <a:sym typeface="Raleway"/>
              </a:rPr>
              <a:t>Success Factors </a:t>
            </a:r>
          </a:p>
          <a:p>
            <a:pPr>
              <a:buSzPct val="25000"/>
            </a:pPr>
            <a:r>
              <a:rPr lang="en-GB" sz="1000" dirty="0">
                <a:solidFill>
                  <a:schemeClr val="lt1"/>
                </a:solidFill>
                <a:latin typeface="+mj-lt"/>
                <a:ea typeface="Raleway"/>
                <a:cs typeface="Raleway"/>
                <a:sym typeface="Raleway"/>
              </a:rPr>
              <a:t>(I expect from you… )</a:t>
            </a:r>
          </a:p>
          <a:p>
            <a:r>
              <a:rPr lang="en-GB" sz="1100" b="1" dirty="0">
                <a:solidFill>
                  <a:schemeClr val="lt1"/>
                </a:solidFill>
                <a:latin typeface="+mj-lt"/>
                <a:ea typeface="Raleway"/>
                <a:cs typeface="Raleway"/>
                <a:sym typeface="Raleway"/>
              </a:rPr>
              <a:t>Rapid Change Adoption</a:t>
            </a:r>
          </a:p>
          <a:p>
            <a:r>
              <a:rPr lang="en-GB" sz="1100" b="1" dirty="0">
                <a:solidFill>
                  <a:schemeClr val="lt1"/>
                </a:solidFill>
                <a:latin typeface="+mj-lt"/>
                <a:ea typeface="Raleway"/>
                <a:cs typeface="Raleway"/>
                <a:sym typeface="Raleway"/>
              </a:rPr>
              <a:t>More Frequent Change Programs</a:t>
            </a:r>
          </a:p>
          <a:p>
            <a:r>
              <a:rPr lang="en-GB" sz="1100" b="1" dirty="0">
                <a:solidFill>
                  <a:schemeClr val="lt1"/>
                </a:solidFill>
                <a:latin typeface="+mj-lt"/>
                <a:ea typeface="Raleway"/>
                <a:cs typeface="Raleway"/>
                <a:sym typeface="Raleway"/>
              </a:rPr>
              <a:t>Receptive Culture to Change</a:t>
            </a:r>
          </a:p>
        </p:txBody>
      </p:sp>
      <p:sp>
        <p:nvSpPr>
          <p:cNvPr id="453" name="Shape 453"/>
          <p:cNvSpPr txBox="1"/>
          <p:nvPr/>
        </p:nvSpPr>
        <p:spPr>
          <a:xfrm>
            <a:off x="2821094" y="5194279"/>
            <a:ext cx="2204399" cy="924000"/>
          </a:xfrm>
          <a:prstGeom prst="rect">
            <a:avLst/>
          </a:prstGeom>
          <a:noFill/>
          <a:ln>
            <a:noFill/>
          </a:ln>
        </p:spPr>
        <p:txBody>
          <a:bodyPr lIns="121900" tIns="60933" rIns="121900" bIns="60933" anchor="t" anchorCtr="0">
            <a:noAutofit/>
          </a:bodyPr>
          <a:lstStyle/>
          <a:p>
            <a:pPr>
              <a:buSzPct val="25000"/>
            </a:pPr>
            <a:r>
              <a:rPr lang="en-GB" sz="1400" dirty="0">
                <a:solidFill>
                  <a:schemeClr val="lt1"/>
                </a:solidFill>
                <a:latin typeface="+mj-lt"/>
                <a:ea typeface="Raleway"/>
                <a:cs typeface="Raleway"/>
                <a:sym typeface="Raleway"/>
              </a:rPr>
              <a:t>Barriers </a:t>
            </a:r>
          </a:p>
          <a:p>
            <a:pPr>
              <a:buSzPct val="25000"/>
            </a:pPr>
            <a:r>
              <a:rPr lang="en-GB" sz="1050" dirty="0">
                <a:solidFill>
                  <a:schemeClr val="lt1"/>
                </a:solidFill>
                <a:latin typeface="+mj-lt"/>
                <a:ea typeface="Raleway"/>
                <a:cs typeface="Raleway"/>
                <a:sym typeface="Raleway"/>
              </a:rPr>
              <a:t>(</a:t>
            </a:r>
            <a:r>
              <a:rPr lang="en-GB" sz="1000" dirty="0">
                <a:solidFill>
                  <a:schemeClr val="lt1"/>
                </a:solidFill>
                <a:latin typeface="+mj-lt"/>
                <a:ea typeface="Raleway"/>
                <a:cs typeface="Raleway"/>
                <a:sym typeface="Raleway"/>
              </a:rPr>
              <a:t>I’m concerned about…”)</a:t>
            </a:r>
            <a:endParaRPr lang="en-GB" sz="1200" dirty="0">
              <a:solidFill>
                <a:schemeClr val="lt1"/>
              </a:solidFill>
              <a:latin typeface="+mj-lt"/>
              <a:ea typeface="Raleway"/>
              <a:cs typeface="Raleway"/>
              <a:sym typeface="Raleway"/>
            </a:endParaRPr>
          </a:p>
          <a:p>
            <a:r>
              <a:rPr lang="en-GB" sz="1100" b="1" dirty="0">
                <a:solidFill>
                  <a:schemeClr val="lt1"/>
                </a:solidFill>
                <a:latin typeface="+mj-lt"/>
                <a:ea typeface="Raleway"/>
                <a:cs typeface="Raleway"/>
                <a:sym typeface="Raleway"/>
              </a:rPr>
              <a:t>Risk of failure</a:t>
            </a:r>
          </a:p>
          <a:p>
            <a:r>
              <a:rPr lang="en-GB" sz="1100" b="1" dirty="0">
                <a:solidFill>
                  <a:schemeClr val="lt1"/>
                </a:solidFill>
                <a:latin typeface="+mj-lt"/>
                <a:ea typeface="Raleway"/>
                <a:cs typeface="Raleway"/>
                <a:sym typeface="Raleway"/>
              </a:rPr>
              <a:t>Unfamiliar with You</a:t>
            </a:r>
          </a:p>
          <a:p>
            <a:r>
              <a:rPr lang="en-GB" sz="1100" b="1" dirty="0">
                <a:solidFill>
                  <a:schemeClr val="lt1"/>
                </a:solidFill>
                <a:latin typeface="+mj-lt"/>
                <a:ea typeface="Raleway"/>
                <a:cs typeface="Raleway"/>
                <a:sym typeface="Raleway"/>
              </a:rPr>
              <a:t>Familiarity with My Business</a:t>
            </a:r>
          </a:p>
        </p:txBody>
      </p:sp>
      <p:grpSp>
        <p:nvGrpSpPr>
          <p:cNvPr id="3" name="Group 2"/>
          <p:cNvGrpSpPr/>
          <p:nvPr/>
        </p:nvGrpSpPr>
        <p:grpSpPr>
          <a:xfrm>
            <a:off x="7902100" y="-12032"/>
            <a:ext cx="4290000" cy="3485200"/>
            <a:chOff x="7902100" y="0"/>
            <a:chExt cx="4290000" cy="3485200"/>
          </a:xfrm>
        </p:grpSpPr>
        <p:sp>
          <p:nvSpPr>
            <p:cNvPr id="461" name="Shape 461"/>
            <p:cNvSpPr/>
            <p:nvPr/>
          </p:nvSpPr>
          <p:spPr>
            <a:xfrm>
              <a:off x="7902100" y="0"/>
              <a:ext cx="4290000" cy="3485200"/>
            </a:xfrm>
            <a:prstGeom prst="rect">
              <a:avLst/>
            </a:prstGeom>
            <a:solidFill>
              <a:schemeClr val="lt1"/>
            </a:solidFill>
            <a:ln>
              <a:noFill/>
            </a:ln>
          </p:spPr>
          <p:txBody>
            <a:bodyPr lIns="121900" tIns="121900" rIns="121900" bIns="121900" anchor="ctr" anchorCtr="0">
              <a:noAutofit/>
            </a:bodyPr>
            <a:lstStyle/>
            <a:p>
              <a:endParaRPr sz="2400" dirty="0">
                <a:ea typeface="Open Sans"/>
                <a:cs typeface="Open Sans"/>
                <a:sym typeface="Open Sans"/>
              </a:endParaRPr>
            </a:p>
          </p:txBody>
        </p:sp>
        <p:sp>
          <p:nvSpPr>
            <p:cNvPr id="462" name="Shape 462"/>
            <p:cNvSpPr txBox="1"/>
            <p:nvPr/>
          </p:nvSpPr>
          <p:spPr>
            <a:xfrm>
              <a:off x="8227500" y="560717"/>
              <a:ext cx="3639199" cy="2363766"/>
            </a:xfrm>
            <a:prstGeom prst="rect">
              <a:avLst/>
            </a:prstGeom>
            <a:noFill/>
            <a:ln>
              <a:noFill/>
            </a:ln>
          </p:spPr>
          <p:txBody>
            <a:bodyPr lIns="121900" tIns="60933" rIns="121900" bIns="60933" anchor="ctr" anchorCtr="0">
              <a:noAutofit/>
            </a:bodyPr>
            <a:lstStyle/>
            <a:p>
              <a:pPr algn="ctr">
                <a:buSzPct val="25000"/>
              </a:pPr>
              <a:r>
                <a:rPr lang="en-GB" sz="3200" dirty="0">
                  <a:solidFill>
                    <a:schemeClr val="dk1"/>
                  </a:solidFill>
                  <a:ea typeface="Raleway"/>
                  <a:cs typeface="Raleway"/>
                  <a:sym typeface="Raleway"/>
                </a:rPr>
                <a:t>TARGET NEEDS:</a:t>
              </a:r>
            </a:p>
            <a:p>
              <a:pPr algn="ctr">
                <a:buSzPct val="25000"/>
              </a:pPr>
              <a:r>
                <a:rPr lang="en-GB" sz="2800" dirty="0">
                  <a:solidFill>
                    <a:schemeClr val="dk1"/>
                  </a:solidFill>
                  <a:ea typeface="Raleway"/>
                  <a:cs typeface="Raleway"/>
                  <a:sym typeface="Raleway"/>
                </a:rPr>
                <a:t>RAPID TRANSFORMATION</a:t>
              </a:r>
            </a:p>
          </p:txBody>
        </p:sp>
      </p:grpSp>
      <p:grpSp>
        <p:nvGrpSpPr>
          <p:cNvPr id="4" name="Group 3"/>
          <p:cNvGrpSpPr/>
          <p:nvPr/>
        </p:nvGrpSpPr>
        <p:grpSpPr>
          <a:xfrm>
            <a:off x="7902100" y="3372800"/>
            <a:ext cx="4290000" cy="3485200"/>
            <a:chOff x="7902100" y="3372800"/>
            <a:chExt cx="4290000" cy="3485200"/>
          </a:xfrm>
        </p:grpSpPr>
        <p:sp>
          <p:nvSpPr>
            <p:cNvPr id="463" name="Shape 463"/>
            <p:cNvSpPr/>
            <p:nvPr/>
          </p:nvSpPr>
          <p:spPr>
            <a:xfrm>
              <a:off x="7902100" y="3372800"/>
              <a:ext cx="4290000" cy="3485200"/>
            </a:xfrm>
            <a:prstGeom prst="rect">
              <a:avLst/>
            </a:prstGeom>
            <a:solidFill>
              <a:schemeClr val="dk1"/>
            </a:solidFill>
            <a:ln>
              <a:noFill/>
            </a:ln>
          </p:spPr>
          <p:txBody>
            <a:bodyPr lIns="121900" tIns="121900" rIns="121900" bIns="121900" anchor="ctr" anchorCtr="0">
              <a:noAutofit/>
            </a:bodyPr>
            <a:lstStyle/>
            <a:p>
              <a:endParaRPr sz="2400">
                <a:ea typeface="Open Sans"/>
                <a:cs typeface="Open Sans"/>
                <a:sym typeface="Open Sans"/>
              </a:endParaRPr>
            </a:p>
          </p:txBody>
        </p:sp>
        <p:sp>
          <p:nvSpPr>
            <p:cNvPr id="464" name="Shape 464"/>
            <p:cNvSpPr txBox="1"/>
            <p:nvPr/>
          </p:nvSpPr>
          <p:spPr>
            <a:xfrm>
              <a:off x="8227500" y="3742207"/>
              <a:ext cx="3639199" cy="2746386"/>
            </a:xfrm>
            <a:prstGeom prst="rect">
              <a:avLst/>
            </a:prstGeom>
            <a:noFill/>
            <a:ln>
              <a:noFill/>
            </a:ln>
          </p:spPr>
          <p:txBody>
            <a:bodyPr lIns="121900" tIns="60933" rIns="121900" bIns="60933" anchor="ctr" anchorCtr="0">
              <a:noAutofit/>
            </a:bodyPr>
            <a:lstStyle/>
            <a:p>
              <a:pPr algn="ctr">
                <a:buSzPct val="25000"/>
              </a:pPr>
              <a:r>
                <a:rPr lang="en-GB" sz="3200" dirty="0">
                  <a:solidFill>
                    <a:schemeClr val="lt1"/>
                  </a:solidFill>
                  <a:ea typeface="Raleway"/>
                  <a:cs typeface="Raleway"/>
                  <a:sym typeface="Raleway"/>
                </a:rPr>
                <a:t>TARGET PROBLEM:</a:t>
              </a:r>
            </a:p>
            <a:p>
              <a:pPr algn="ctr">
                <a:buSzPct val="25000"/>
              </a:pPr>
              <a:r>
                <a:rPr lang="en-GB" sz="2800" dirty="0">
                  <a:solidFill>
                    <a:schemeClr val="lt1"/>
                  </a:solidFill>
                  <a:ea typeface="Raleway"/>
                  <a:cs typeface="Raleway"/>
                  <a:sym typeface="Raleway"/>
                </a:rPr>
                <a:t>TEAM UNABLE TO ADAPT</a:t>
              </a:r>
            </a:p>
          </p:txBody>
        </p:sp>
      </p:grpSp>
      <p:grpSp>
        <p:nvGrpSpPr>
          <p:cNvPr id="457" name="Shape 457"/>
          <p:cNvGrpSpPr/>
          <p:nvPr/>
        </p:nvGrpSpPr>
        <p:grpSpPr>
          <a:xfrm>
            <a:off x="4241451" y="811229"/>
            <a:ext cx="1677763" cy="1531793"/>
            <a:chOff x="1860679" y="3053000"/>
            <a:chExt cx="1412100" cy="1289100"/>
          </a:xfrm>
        </p:grpSpPr>
        <p:sp>
          <p:nvSpPr>
            <p:cNvPr id="458" name="Shape 458"/>
            <p:cNvSpPr/>
            <p:nvPr/>
          </p:nvSpPr>
          <p:spPr>
            <a:xfrm>
              <a:off x="1922225" y="3053000"/>
              <a:ext cx="1288800" cy="1289100"/>
            </a:xfrm>
            <a:prstGeom prst="ellipse">
              <a:avLst/>
            </a:prstGeom>
            <a:solidFill>
              <a:schemeClr val="lt1"/>
            </a:solidFill>
            <a:ln w="9525" cap="flat" cmpd="sng">
              <a:solidFill>
                <a:schemeClr val="accent1"/>
              </a:solidFill>
              <a:prstDash val="solid"/>
              <a:round/>
              <a:headEnd type="none" w="med" len="med"/>
              <a:tailEnd type="none" w="med" len="med"/>
            </a:ln>
          </p:spPr>
          <p:txBody>
            <a:bodyPr lIns="121900" tIns="121900" rIns="121900" bIns="121900" anchor="ctr" anchorCtr="0">
              <a:noAutofit/>
            </a:bodyPr>
            <a:lstStyle/>
            <a:p>
              <a:endParaRPr sz="2133" b="1">
                <a:ea typeface="Open Sans"/>
                <a:cs typeface="Open Sans"/>
                <a:sym typeface="Open Sans"/>
              </a:endParaRPr>
            </a:p>
          </p:txBody>
        </p:sp>
        <p:sp>
          <p:nvSpPr>
            <p:cNvPr id="459" name="Shape 459"/>
            <p:cNvSpPr txBox="1"/>
            <p:nvPr/>
          </p:nvSpPr>
          <p:spPr>
            <a:xfrm>
              <a:off x="1860679" y="3263032"/>
              <a:ext cx="1412100" cy="868800"/>
            </a:xfrm>
            <a:prstGeom prst="rect">
              <a:avLst/>
            </a:prstGeom>
            <a:noFill/>
            <a:ln>
              <a:noFill/>
            </a:ln>
          </p:spPr>
          <p:txBody>
            <a:bodyPr lIns="121900" tIns="121900" rIns="121900" bIns="121900" anchor="ctr" anchorCtr="0">
              <a:noAutofit/>
            </a:bodyPr>
            <a:lstStyle/>
            <a:p>
              <a:pPr algn="ctr"/>
              <a:r>
                <a:rPr lang="en-GB" sz="2000" dirty="0">
                  <a:solidFill>
                    <a:schemeClr val="dk1"/>
                  </a:solidFill>
                  <a:ea typeface="Open Sans"/>
                  <a:cs typeface="Open Sans"/>
                  <a:sym typeface="Open Sans"/>
                </a:rPr>
                <a:t>Name:</a:t>
              </a:r>
            </a:p>
            <a:p>
              <a:pPr algn="ctr"/>
              <a:r>
                <a:rPr lang="en-GB" sz="2133" b="1" dirty="0">
                  <a:solidFill>
                    <a:schemeClr val="dk1"/>
                  </a:solidFill>
                  <a:ea typeface="Open Sans"/>
                  <a:cs typeface="Open Sans"/>
                  <a:sym typeface="Open Sans"/>
                </a:rPr>
                <a:t>Tom</a:t>
              </a:r>
            </a:p>
          </p:txBody>
        </p:sp>
      </p:grpSp>
      <p:sp>
        <p:nvSpPr>
          <p:cNvPr id="20" name="Shape 450">
            <a:extLst>
              <a:ext uri="{FF2B5EF4-FFF2-40B4-BE49-F238E27FC236}">
                <a16:creationId xmlns:a16="http://schemas.microsoft.com/office/drawing/2014/main" id="{5779F4A8-87E2-EE49-B8B3-E35C38CE860B}"/>
              </a:ext>
            </a:extLst>
          </p:cNvPr>
          <p:cNvSpPr txBox="1"/>
          <p:nvPr/>
        </p:nvSpPr>
        <p:spPr>
          <a:xfrm>
            <a:off x="552592" y="5194279"/>
            <a:ext cx="2204400" cy="924000"/>
          </a:xfrm>
          <a:prstGeom prst="rect">
            <a:avLst/>
          </a:prstGeom>
          <a:noFill/>
          <a:ln>
            <a:noFill/>
          </a:ln>
        </p:spPr>
        <p:txBody>
          <a:bodyPr lIns="121900" tIns="60933" rIns="121900" bIns="60933" anchor="t" anchorCtr="0">
            <a:noAutofit/>
          </a:bodyPr>
          <a:lstStyle/>
          <a:p>
            <a:pPr>
              <a:buSzPct val="25000"/>
            </a:pPr>
            <a:r>
              <a:rPr lang="en-GB" sz="1400" dirty="0">
                <a:solidFill>
                  <a:schemeClr val="lt1"/>
                </a:solidFill>
                <a:latin typeface="+mj-lt"/>
                <a:ea typeface="Raleway"/>
                <a:cs typeface="Raleway"/>
                <a:sym typeface="Raleway"/>
              </a:rPr>
              <a:t>Buying Criteria</a:t>
            </a:r>
          </a:p>
          <a:p>
            <a:pPr>
              <a:buSzPct val="25000"/>
            </a:pPr>
            <a:r>
              <a:rPr lang="en-GB" sz="1000" dirty="0">
                <a:solidFill>
                  <a:schemeClr val="lt1"/>
                </a:solidFill>
                <a:ea typeface="Raleway"/>
                <a:cs typeface="Raleway"/>
                <a:sym typeface="Raleway"/>
              </a:rPr>
              <a:t>(I decide on…)</a:t>
            </a:r>
          </a:p>
          <a:p>
            <a:r>
              <a:rPr lang="en-GB" sz="1100" b="1" dirty="0">
                <a:solidFill>
                  <a:schemeClr val="lt1"/>
                </a:solidFill>
                <a:latin typeface="+mj-lt"/>
                <a:ea typeface="Raleway"/>
                <a:cs typeface="Raleway"/>
                <a:sym typeface="Raleway"/>
              </a:rPr>
              <a:t>Boutique</a:t>
            </a:r>
          </a:p>
          <a:p>
            <a:r>
              <a:rPr lang="en-GB" sz="1100" b="1" dirty="0">
                <a:solidFill>
                  <a:schemeClr val="lt1"/>
                </a:solidFill>
                <a:latin typeface="+mj-lt"/>
                <a:ea typeface="Raleway"/>
                <a:cs typeface="Raleway"/>
                <a:sym typeface="Raleway"/>
              </a:rPr>
              <a:t>Highly Qualified</a:t>
            </a:r>
          </a:p>
          <a:p>
            <a:r>
              <a:rPr lang="en-GB" sz="1100" b="1" dirty="0">
                <a:solidFill>
                  <a:schemeClr val="lt1"/>
                </a:solidFill>
                <a:latin typeface="+mj-lt"/>
                <a:ea typeface="Raleway"/>
                <a:cs typeface="Raleway"/>
                <a:sym typeface="Raleway"/>
              </a:rPr>
              <a:t>Rapid Results</a:t>
            </a:r>
          </a:p>
          <a:p>
            <a:endParaRPr lang="en-GB" sz="1100" b="1" dirty="0">
              <a:solidFill>
                <a:schemeClr val="lt1"/>
              </a:solidFill>
              <a:latin typeface="+mj-lt"/>
              <a:ea typeface="Raleway"/>
              <a:cs typeface="Raleway"/>
              <a:sym typeface="Raleway"/>
            </a:endParaRPr>
          </a:p>
        </p:txBody>
      </p:sp>
      <p:sp>
        <p:nvSpPr>
          <p:cNvPr id="21" name="Shape 451">
            <a:extLst>
              <a:ext uri="{FF2B5EF4-FFF2-40B4-BE49-F238E27FC236}">
                <a16:creationId xmlns:a16="http://schemas.microsoft.com/office/drawing/2014/main" id="{40A31995-BF62-D94E-92E9-E1C5AED8E2D0}"/>
              </a:ext>
            </a:extLst>
          </p:cNvPr>
          <p:cNvSpPr txBox="1"/>
          <p:nvPr/>
        </p:nvSpPr>
        <p:spPr>
          <a:xfrm>
            <a:off x="5350894" y="3933528"/>
            <a:ext cx="2401195" cy="924000"/>
          </a:xfrm>
          <a:prstGeom prst="rect">
            <a:avLst/>
          </a:prstGeom>
          <a:noFill/>
          <a:ln>
            <a:noFill/>
          </a:ln>
        </p:spPr>
        <p:txBody>
          <a:bodyPr lIns="121900" tIns="60933" rIns="121900" bIns="60933" anchor="t" anchorCtr="0">
            <a:noAutofit/>
          </a:bodyPr>
          <a:lstStyle/>
          <a:p>
            <a:pPr>
              <a:buSzPct val="25000"/>
            </a:pPr>
            <a:r>
              <a:rPr lang="en-GB" sz="1400" dirty="0">
                <a:solidFill>
                  <a:schemeClr val="lt1"/>
                </a:solidFill>
                <a:latin typeface="+mj-lt"/>
                <a:ea typeface="Raleway"/>
                <a:cs typeface="Raleway"/>
                <a:sym typeface="Raleway"/>
              </a:rPr>
              <a:t>Decision Criteria </a:t>
            </a:r>
          </a:p>
          <a:p>
            <a:pPr>
              <a:buSzPct val="25000"/>
            </a:pPr>
            <a:r>
              <a:rPr lang="en-GB" sz="1000" dirty="0">
                <a:solidFill>
                  <a:schemeClr val="lt1"/>
                </a:solidFill>
                <a:latin typeface="+mj-lt"/>
                <a:ea typeface="Raleway"/>
                <a:cs typeface="Raleway"/>
                <a:sym typeface="Raleway"/>
              </a:rPr>
              <a:t>(The team decides on…)</a:t>
            </a:r>
          </a:p>
          <a:p>
            <a:r>
              <a:rPr lang="en-GB" sz="1100" b="1" dirty="0">
                <a:solidFill>
                  <a:schemeClr val="lt1"/>
                </a:solidFill>
                <a:latin typeface="+mj-lt"/>
                <a:ea typeface="Raleway"/>
                <a:cs typeface="Raleway"/>
                <a:sym typeface="Raleway"/>
              </a:rPr>
              <a:t>Understandable Methodology</a:t>
            </a:r>
          </a:p>
          <a:p>
            <a:r>
              <a:rPr lang="en-GB" sz="1100" b="1" dirty="0">
                <a:solidFill>
                  <a:schemeClr val="lt1"/>
                </a:solidFill>
                <a:latin typeface="+mj-lt"/>
                <a:ea typeface="Raleway"/>
                <a:cs typeface="Raleway"/>
                <a:sym typeface="Raleway"/>
              </a:rPr>
              <a:t>Tools &amp; Techniques</a:t>
            </a:r>
          </a:p>
          <a:p>
            <a:r>
              <a:rPr lang="en-GB" sz="1100" b="1" dirty="0">
                <a:solidFill>
                  <a:schemeClr val="lt1"/>
                </a:solidFill>
                <a:latin typeface="+mj-lt"/>
                <a:ea typeface="Raleway"/>
                <a:cs typeface="Raleway"/>
                <a:sym typeface="Raleway"/>
              </a:rPr>
              <a:t>Competitive Pricing &amp; Terms</a:t>
            </a:r>
          </a:p>
        </p:txBody>
      </p:sp>
      <p:sp>
        <p:nvSpPr>
          <p:cNvPr id="22" name="Shape 451">
            <a:extLst>
              <a:ext uri="{FF2B5EF4-FFF2-40B4-BE49-F238E27FC236}">
                <a16:creationId xmlns:a16="http://schemas.microsoft.com/office/drawing/2014/main" id="{2A497C4F-5670-D249-A5ED-468C46C12E00}"/>
              </a:ext>
            </a:extLst>
          </p:cNvPr>
          <p:cNvSpPr txBox="1"/>
          <p:nvPr/>
        </p:nvSpPr>
        <p:spPr>
          <a:xfrm>
            <a:off x="5350893" y="5194279"/>
            <a:ext cx="2204399" cy="924000"/>
          </a:xfrm>
          <a:prstGeom prst="rect">
            <a:avLst/>
          </a:prstGeom>
          <a:noFill/>
          <a:ln>
            <a:noFill/>
          </a:ln>
        </p:spPr>
        <p:txBody>
          <a:bodyPr lIns="121900" tIns="60933" rIns="121900" bIns="60933" anchor="t" anchorCtr="0">
            <a:noAutofit/>
          </a:bodyPr>
          <a:lstStyle/>
          <a:p>
            <a:pPr>
              <a:buSzPct val="25000"/>
            </a:pPr>
            <a:r>
              <a:rPr lang="en-GB" sz="1400" dirty="0">
                <a:solidFill>
                  <a:schemeClr val="lt1"/>
                </a:solidFill>
                <a:latin typeface="+mj-lt"/>
                <a:ea typeface="Raleway"/>
                <a:cs typeface="Raleway"/>
                <a:sym typeface="Raleway"/>
              </a:rPr>
              <a:t>What we do</a:t>
            </a:r>
          </a:p>
          <a:p>
            <a:pPr>
              <a:buSzPct val="25000"/>
            </a:pPr>
            <a:r>
              <a:rPr lang="en-GB" sz="1050" dirty="0">
                <a:solidFill>
                  <a:schemeClr val="lt1"/>
                </a:solidFill>
                <a:latin typeface="+mj-lt"/>
                <a:ea typeface="Raleway"/>
                <a:cs typeface="Raleway"/>
                <a:sym typeface="Raleway"/>
              </a:rPr>
              <a:t>(We differentiate by…)</a:t>
            </a:r>
          </a:p>
          <a:p>
            <a:r>
              <a:rPr lang="en-GB" sz="1100" b="1" dirty="0">
                <a:solidFill>
                  <a:schemeClr val="lt1"/>
                </a:solidFill>
                <a:latin typeface="+mj-lt"/>
                <a:ea typeface="Raleway"/>
                <a:cs typeface="Raleway"/>
                <a:sym typeface="Raleway"/>
              </a:rPr>
              <a:t>Unique Methodology</a:t>
            </a:r>
          </a:p>
          <a:p>
            <a:r>
              <a:rPr lang="en-GB" sz="1100" b="1" dirty="0">
                <a:solidFill>
                  <a:schemeClr val="lt1"/>
                </a:solidFill>
                <a:latin typeface="+mj-lt"/>
                <a:ea typeface="Raleway"/>
                <a:cs typeface="Raleway"/>
                <a:sym typeface="Raleway"/>
              </a:rPr>
              <a:t>Proven Methodology</a:t>
            </a:r>
          </a:p>
          <a:p>
            <a:r>
              <a:rPr lang="en-GB" sz="1100" b="1" dirty="0">
                <a:solidFill>
                  <a:schemeClr val="lt1"/>
                </a:solidFill>
                <a:latin typeface="+mj-lt"/>
                <a:ea typeface="Raleway"/>
                <a:cs typeface="Raleway"/>
                <a:sym typeface="Raleway"/>
              </a:rPr>
              <a:t>Tools &amp; Resources</a:t>
            </a:r>
          </a:p>
          <a:p>
            <a:r>
              <a:rPr lang="en-GB" sz="1100" b="1" dirty="0">
                <a:solidFill>
                  <a:schemeClr val="lt1"/>
                </a:solidFill>
                <a:latin typeface="+mj-lt"/>
                <a:ea typeface="Raleway"/>
                <a:cs typeface="Raleway"/>
                <a:sym typeface="Raleway"/>
              </a:rPr>
              <a:t>Testimonials</a:t>
            </a:r>
          </a:p>
        </p:txBody>
      </p:sp>
    </p:spTree>
    <p:extLst>
      <p:ext uri="{BB962C8B-B14F-4D97-AF65-F5344CB8AC3E}">
        <p14:creationId xmlns:p14="http://schemas.microsoft.com/office/powerpoint/2010/main" val="1595260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57"/>
                                        </p:tgtEl>
                                        <p:attrNameLst>
                                          <p:attrName>style.visibility</p:attrName>
                                        </p:attrNameLst>
                                      </p:cBhvr>
                                      <p:to>
                                        <p:strVal val="visible"/>
                                      </p:to>
                                    </p:set>
                                    <p:anim calcmode="lin" valueType="num">
                                      <p:cBhvr>
                                        <p:cTn id="7" dur="500" fill="hold"/>
                                        <p:tgtEl>
                                          <p:spTgt spid="457"/>
                                        </p:tgtEl>
                                        <p:attrNameLst>
                                          <p:attrName>ppt_w</p:attrName>
                                        </p:attrNameLst>
                                      </p:cBhvr>
                                      <p:tavLst>
                                        <p:tav tm="0">
                                          <p:val>
                                            <p:fltVal val="0"/>
                                          </p:val>
                                        </p:tav>
                                        <p:tav tm="100000">
                                          <p:val>
                                            <p:strVal val="#ppt_w"/>
                                          </p:val>
                                        </p:tav>
                                      </p:tavLst>
                                    </p:anim>
                                    <p:anim calcmode="lin" valueType="num">
                                      <p:cBhvr>
                                        <p:cTn id="8" dur="500" fill="hold"/>
                                        <p:tgtEl>
                                          <p:spTgt spid="457"/>
                                        </p:tgtEl>
                                        <p:attrNameLst>
                                          <p:attrName>ppt_h</p:attrName>
                                        </p:attrNameLst>
                                      </p:cBhvr>
                                      <p:tavLst>
                                        <p:tav tm="0">
                                          <p:val>
                                            <p:fltVal val="0"/>
                                          </p:val>
                                        </p:tav>
                                        <p:tav tm="100000">
                                          <p:val>
                                            <p:strVal val="#ppt_h"/>
                                          </p:val>
                                        </p:tav>
                                      </p:tavLst>
                                    </p:anim>
                                    <p:animEffect transition="in" filter="fade">
                                      <p:cBhvr>
                                        <p:cTn id="9" dur="500"/>
                                        <p:tgtEl>
                                          <p:spTgt spid="45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450"/>
                                        </p:tgtEl>
                                        <p:attrNameLst>
                                          <p:attrName>style.visibility</p:attrName>
                                        </p:attrNameLst>
                                      </p:cBhvr>
                                      <p:to>
                                        <p:strVal val="visible"/>
                                      </p:to>
                                    </p:set>
                                    <p:animEffect transition="in" filter="fade">
                                      <p:cBhvr>
                                        <p:cTn id="13" dur="500"/>
                                        <p:tgtEl>
                                          <p:spTgt spid="45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1"/>
                                        </p:tgtEl>
                                        <p:attrNameLst>
                                          <p:attrName>style.visibility</p:attrName>
                                        </p:attrNameLst>
                                      </p:cBhvr>
                                      <p:to>
                                        <p:strVal val="visible"/>
                                      </p:to>
                                    </p:set>
                                    <p:animEffect transition="in" filter="fade">
                                      <p:cBhvr>
                                        <p:cTn id="16" dur="500"/>
                                        <p:tgtEl>
                                          <p:spTgt spid="45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53"/>
                                        </p:tgtEl>
                                        <p:attrNameLst>
                                          <p:attrName>style.visibility</p:attrName>
                                        </p:attrNameLst>
                                      </p:cBhvr>
                                      <p:to>
                                        <p:strVal val="visible"/>
                                      </p:to>
                                    </p:set>
                                    <p:animEffect transition="in" filter="fade">
                                      <p:cBhvr>
                                        <p:cTn id="19" dur="500"/>
                                        <p:tgtEl>
                                          <p:spTgt spid="453"/>
                                        </p:tgtEl>
                                      </p:cBhvr>
                                    </p:animEffect>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 grpId="0"/>
      <p:bldP spid="451" grpId="0"/>
      <p:bldP spid="453" grpId="0"/>
      <p:bldP spid="20" grpId="0"/>
      <p:bldP spid="21" grpId="0"/>
      <p:bldP spid="2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7FDD05F-0416-CF4D-9630-226C7B53CD12}"/>
              </a:ext>
            </a:extLst>
          </p:cNvPr>
          <p:cNvSpPr>
            <a:spLocks noGrp="1"/>
          </p:cNvSpPr>
          <p:nvPr>
            <p:ph type="title"/>
          </p:nvPr>
        </p:nvSpPr>
        <p:spPr>
          <a:xfrm>
            <a:off x="838200" y="8326"/>
            <a:ext cx="10515600" cy="1093788"/>
          </a:xfrm>
        </p:spPr>
        <p:txBody>
          <a:bodyPr/>
          <a:lstStyle/>
          <a:p>
            <a:r>
              <a:rPr lang="en-US" dirty="0"/>
              <a:t>B2B Buyer Canvas</a:t>
            </a:r>
          </a:p>
        </p:txBody>
      </p:sp>
      <p:grpSp>
        <p:nvGrpSpPr>
          <p:cNvPr id="5" name="Group 4">
            <a:extLst>
              <a:ext uri="{FF2B5EF4-FFF2-40B4-BE49-F238E27FC236}">
                <a16:creationId xmlns:a16="http://schemas.microsoft.com/office/drawing/2014/main" id="{46DB3FEA-7D97-EF4C-9FF3-FDE609FF6535}"/>
              </a:ext>
            </a:extLst>
          </p:cNvPr>
          <p:cNvGrpSpPr/>
          <p:nvPr/>
        </p:nvGrpSpPr>
        <p:grpSpPr>
          <a:xfrm>
            <a:off x="2441829" y="972782"/>
            <a:ext cx="7308342" cy="5684918"/>
            <a:chOff x="2441829" y="731047"/>
            <a:chExt cx="7308342" cy="5684918"/>
          </a:xfrm>
        </p:grpSpPr>
        <p:grpSp>
          <p:nvGrpSpPr>
            <p:cNvPr id="3" name="Group 2">
              <a:extLst>
                <a:ext uri="{FF2B5EF4-FFF2-40B4-BE49-F238E27FC236}">
                  <a16:creationId xmlns:a16="http://schemas.microsoft.com/office/drawing/2014/main" id="{5A5B93BC-C83E-E24F-89E7-B21C371BCE2D}"/>
                </a:ext>
              </a:extLst>
            </p:cNvPr>
            <p:cNvGrpSpPr/>
            <p:nvPr/>
          </p:nvGrpSpPr>
          <p:grpSpPr>
            <a:xfrm>
              <a:off x="2441829" y="1501702"/>
              <a:ext cx="7308342" cy="4914263"/>
              <a:chOff x="2000250" y="1208281"/>
              <a:chExt cx="7308342" cy="4914263"/>
            </a:xfrm>
          </p:grpSpPr>
          <p:sp>
            <p:nvSpPr>
              <p:cNvPr id="2" name="Rectangle 1">
                <a:extLst>
                  <a:ext uri="{FF2B5EF4-FFF2-40B4-BE49-F238E27FC236}">
                    <a16:creationId xmlns:a16="http://schemas.microsoft.com/office/drawing/2014/main" id="{0E69CD9D-F7DB-7E4F-B5E5-F0DE27961A0D}"/>
                  </a:ext>
                </a:extLst>
              </p:cNvPr>
              <p:cNvSpPr/>
              <p:nvPr/>
            </p:nvSpPr>
            <p:spPr>
              <a:xfrm>
                <a:off x="2000250" y="1214437"/>
                <a:ext cx="1828800" cy="41148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Persona Archetype</a:t>
                </a:r>
              </a:p>
              <a:p>
                <a:pPr marL="171450" indent="-171450">
                  <a:buFont typeface="Arial" panose="020B0604020202020204" pitchFamily="34" charset="0"/>
                  <a:buChar char="•"/>
                </a:pPr>
                <a:r>
                  <a:rPr lang="en-US" sz="1000" dirty="0">
                    <a:solidFill>
                      <a:schemeClr val="tx1"/>
                    </a:solidFill>
                  </a:rPr>
                  <a:t>Approver</a:t>
                </a:r>
              </a:p>
              <a:p>
                <a:pPr marL="171450" indent="-171450">
                  <a:buFont typeface="Arial" panose="020B0604020202020204" pitchFamily="34" charset="0"/>
                  <a:buChar char="•"/>
                </a:pPr>
                <a:r>
                  <a:rPr lang="en-US" sz="1000" dirty="0">
                    <a:solidFill>
                      <a:schemeClr val="tx1"/>
                    </a:solidFill>
                  </a:rPr>
                  <a:t>Decision Maker</a:t>
                </a:r>
              </a:p>
              <a:p>
                <a:pPr marL="171450" indent="-171450">
                  <a:buFont typeface="Arial" panose="020B0604020202020204" pitchFamily="34" charset="0"/>
                  <a:buChar char="•"/>
                </a:pPr>
                <a:r>
                  <a:rPr lang="en-US" sz="1000" dirty="0">
                    <a:solidFill>
                      <a:schemeClr val="tx1"/>
                    </a:solidFill>
                  </a:rPr>
                  <a:t>Evaluator</a:t>
                </a:r>
              </a:p>
              <a:p>
                <a:pPr marL="171450" indent="-171450">
                  <a:buFont typeface="Arial" panose="020B0604020202020204" pitchFamily="34" charset="0"/>
                  <a:buChar char="•"/>
                </a:pPr>
                <a:r>
                  <a:rPr lang="en-US" sz="1000" dirty="0">
                    <a:solidFill>
                      <a:schemeClr val="tx1"/>
                    </a:solidFill>
                  </a:rPr>
                  <a:t>User</a:t>
                </a:r>
              </a:p>
              <a:p>
                <a:pPr marL="171450" indent="-171450">
                  <a:buFont typeface="Arial" panose="020B0604020202020204" pitchFamily="34" charset="0"/>
                  <a:buChar char="•"/>
                </a:pPr>
                <a:endParaRPr lang="en-US" sz="1000" dirty="0">
                  <a:solidFill>
                    <a:schemeClr val="tx1"/>
                  </a:solidFill>
                </a:endParaRPr>
              </a:p>
              <a:p>
                <a:r>
                  <a:rPr lang="en-US" sz="1000" dirty="0">
                    <a:solidFill>
                      <a:schemeClr val="tx1"/>
                    </a:solidFill>
                  </a:rPr>
                  <a:t>How do they think and feel?</a:t>
                </a:r>
              </a:p>
              <a:p>
                <a:r>
                  <a:rPr lang="en-US" sz="1000" dirty="0">
                    <a:solidFill>
                      <a:schemeClr val="tx1"/>
                    </a:solidFill>
                  </a:rPr>
                  <a:t>What personal pains and gains are they looking to address?</a:t>
                </a:r>
              </a:p>
            </p:txBody>
          </p:sp>
          <p:sp>
            <p:nvSpPr>
              <p:cNvPr id="7" name="Rectangle 6">
                <a:extLst>
                  <a:ext uri="{FF2B5EF4-FFF2-40B4-BE49-F238E27FC236}">
                    <a16:creationId xmlns:a16="http://schemas.microsoft.com/office/drawing/2014/main" id="{546C1AC1-6BD3-3943-8C29-415B3AF3A5EE}"/>
                  </a:ext>
                </a:extLst>
              </p:cNvPr>
              <p:cNvSpPr/>
              <p:nvPr/>
            </p:nvSpPr>
            <p:spPr>
              <a:xfrm>
                <a:off x="3826764" y="1208281"/>
                <a:ext cx="1828800" cy="20574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Goals</a:t>
                </a:r>
              </a:p>
              <a:p>
                <a:r>
                  <a:rPr lang="en-US" sz="1000" dirty="0">
                    <a:solidFill>
                      <a:schemeClr val="tx1"/>
                    </a:solidFill>
                  </a:rPr>
                  <a:t>What results or outcomes does this buyer persona expect from the successful completion of the Priority Initiative? </a:t>
                </a:r>
              </a:p>
              <a:p>
                <a:endParaRPr lang="en-US" sz="1000" dirty="0">
                  <a:solidFill>
                    <a:schemeClr val="tx1"/>
                  </a:solidFill>
                </a:endParaRPr>
              </a:p>
              <a:p>
                <a:r>
                  <a:rPr lang="en-US" sz="1000" dirty="0">
                    <a:solidFill>
                      <a:schemeClr val="tx1"/>
                    </a:solidFill>
                  </a:rPr>
                  <a:t>Be specific and include tangible/logical outcomes as well as aspirational/emotional goals.</a:t>
                </a:r>
              </a:p>
              <a:p>
                <a:endParaRPr lang="en-US" sz="1000" dirty="0">
                  <a:solidFill>
                    <a:schemeClr val="tx1"/>
                  </a:solidFill>
                </a:endParaRPr>
              </a:p>
              <a:p>
                <a:r>
                  <a:rPr lang="en-US" sz="1000" dirty="0">
                    <a:solidFill>
                      <a:schemeClr val="tx1"/>
                    </a:solidFill>
                  </a:rPr>
                  <a:t>What are their top 3 fears?</a:t>
                </a:r>
              </a:p>
              <a:p>
                <a:pPr algn="ctr"/>
                <a:endParaRPr lang="en-US" sz="1200" b="1" dirty="0">
                  <a:solidFill>
                    <a:schemeClr val="tx1"/>
                  </a:solidFill>
                </a:endParaRPr>
              </a:p>
            </p:txBody>
          </p:sp>
          <p:sp>
            <p:nvSpPr>
              <p:cNvPr id="9" name="Rectangle 8">
                <a:extLst>
                  <a:ext uri="{FF2B5EF4-FFF2-40B4-BE49-F238E27FC236}">
                    <a16:creationId xmlns:a16="http://schemas.microsoft.com/office/drawing/2014/main" id="{A5C8D32F-66E4-784F-9C31-8A76BA292368}"/>
                  </a:ext>
                </a:extLst>
              </p:cNvPr>
              <p:cNvSpPr/>
              <p:nvPr/>
            </p:nvSpPr>
            <p:spPr>
              <a:xfrm>
                <a:off x="3826764" y="3278630"/>
                <a:ext cx="1828800" cy="20574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Initiatives</a:t>
                </a:r>
                <a:endParaRPr lang="en-US" sz="1000" b="1" dirty="0">
                  <a:solidFill>
                    <a:schemeClr val="tx1"/>
                  </a:solidFill>
                </a:endParaRPr>
              </a:p>
              <a:p>
                <a:r>
                  <a:rPr lang="en-US" sz="1000" dirty="0">
                    <a:solidFill>
                      <a:schemeClr val="tx1"/>
                    </a:solidFill>
                  </a:rPr>
                  <a:t>What changes trigger this buyer persona's search for this type of solution? </a:t>
                </a:r>
              </a:p>
              <a:p>
                <a:r>
                  <a:rPr lang="en-US" sz="1000" dirty="0">
                    <a:solidFill>
                      <a:schemeClr val="tx1"/>
                    </a:solidFill>
                  </a:rPr>
                  <a:t>What about this buyer persona's business environment causes this problem to be funded for resolution?</a:t>
                </a:r>
              </a:p>
              <a:p>
                <a:pPr algn="ctr"/>
                <a:endParaRPr lang="en-US" sz="1200" b="1" dirty="0">
                  <a:solidFill>
                    <a:schemeClr val="tx1"/>
                  </a:solidFill>
                </a:endParaRPr>
              </a:p>
            </p:txBody>
          </p:sp>
          <p:sp>
            <p:nvSpPr>
              <p:cNvPr id="10" name="Rectangle 9">
                <a:extLst>
                  <a:ext uri="{FF2B5EF4-FFF2-40B4-BE49-F238E27FC236}">
                    <a16:creationId xmlns:a16="http://schemas.microsoft.com/office/drawing/2014/main" id="{EC664FBF-DE00-2842-84E7-8D78B3DFC61F}"/>
                  </a:ext>
                </a:extLst>
              </p:cNvPr>
              <p:cNvSpPr/>
              <p:nvPr/>
            </p:nvSpPr>
            <p:spPr>
              <a:xfrm>
                <a:off x="5653278" y="1214437"/>
                <a:ext cx="1828800" cy="41148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Buying Process </a:t>
                </a:r>
              </a:p>
              <a:p>
                <a:pPr algn="ctr"/>
                <a:r>
                  <a:rPr lang="en-US" sz="1200" b="1" dirty="0">
                    <a:solidFill>
                      <a:schemeClr val="tx1"/>
                    </a:solidFill>
                  </a:rPr>
                  <a:t>(&amp; Timing)</a:t>
                </a:r>
              </a:p>
              <a:p>
                <a:pPr algn="ctr"/>
                <a:endParaRPr lang="en-US" sz="1200" b="1" dirty="0">
                  <a:solidFill>
                    <a:schemeClr val="tx1"/>
                  </a:solidFill>
                </a:endParaRPr>
              </a:p>
              <a:p>
                <a:r>
                  <a:rPr lang="en-US" sz="1000" dirty="0">
                    <a:solidFill>
                      <a:schemeClr val="tx1"/>
                    </a:solidFill>
                  </a:rPr>
                  <a:t>What phase are they in?</a:t>
                </a:r>
              </a:p>
              <a:p>
                <a:pPr marL="228600" indent="-228600">
                  <a:buAutoNum type="arabicPeriod"/>
                </a:pPr>
                <a:r>
                  <a:rPr lang="en-US" sz="1000" dirty="0">
                    <a:solidFill>
                      <a:schemeClr val="tx1"/>
                    </a:solidFill>
                  </a:rPr>
                  <a:t>Awareness</a:t>
                </a:r>
              </a:p>
              <a:p>
                <a:pPr marL="228600" indent="-228600">
                  <a:buAutoNum type="arabicPeriod"/>
                </a:pPr>
                <a:r>
                  <a:rPr lang="en-US" sz="1000" dirty="0">
                    <a:solidFill>
                      <a:schemeClr val="tx1"/>
                    </a:solidFill>
                  </a:rPr>
                  <a:t>Research</a:t>
                </a:r>
              </a:p>
              <a:p>
                <a:pPr marL="228600" indent="-228600">
                  <a:buAutoNum type="arabicPeriod"/>
                </a:pPr>
                <a:r>
                  <a:rPr lang="en-US" sz="1000" dirty="0">
                    <a:solidFill>
                      <a:schemeClr val="tx1"/>
                    </a:solidFill>
                  </a:rPr>
                  <a:t>Consider/Evaluate</a:t>
                </a:r>
              </a:p>
              <a:p>
                <a:pPr marL="228600" indent="-228600">
                  <a:buAutoNum type="arabicPeriod"/>
                </a:pPr>
                <a:r>
                  <a:rPr lang="en-US" sz="1000" dirty="0">
                    <a:solidFill>
                      <a:schemeClr val="tx1"/>
                    </a:solidFill>
                  </a:rPr>
                  <a:t>Purchase</a:t>
                </a:r>
              </a:p>
            </p:txBody>
          </p:sp>
          <p:sp>
            <p:nvSpPr>
              <p:cNvPr id="11" name="Rectangle 10">
                <a:extLst>
                  <a:ext uri="{FF2B5EF4-FFF2-40B4-BE49-F238E27FC236}">
                    <a16:creationId xmlns:a16="http://schemas.microsoft.com/office/drawing/2014/main" id="{C9C971D3-FC53-D24E-9FC0-7BEF7370BE67}"/>
                  </a:ext>
                </a:extLst>
              </p:cNvPr>
              <p:cNvSpPr/>
              <p:nvPr/>
            </p:nvSpPr>
            <p:spPr>
              <a:xfrm>
                <a:off x="7479792" y="1208281"/>
                <a:ext cx="1828800" cy="20574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Selection Criteria</a:t>
                </a:r>
              </a:p>
              <a:p>
                <a:r>
                  <a:rPr lang="en-US" sz="1000" dirty="0">
                    <a:solidFill>
                      <a:schemeClr val="tx1"/>
                    </a:solidFill>
                  </a:rPr>
                  <a:t>Identify the top 3-to-5 factors that this buyer persona uses to compare alternative or competing options and make a decision. </a:t>
                </a:r>
              </a:p>
              <a:p>
                <a:r>
                  <a:rPr lang="en-US" sz="1000" dirty="0">
                    <a:solidFill>
                      <a:schemeClr val="tx1"/>
                    </a:solidFill>
                  </a:rPr>
                  <a:t>If this buyer persona is involved throughout the Buying Process, these criteria may change at different stages of the Buying Process.</a:t>
                </a:r>
              </a:p>
              <a:p>
                <a:pPr algn="ctr"/>
                <a:endParaRPr lang="en-US" sz="1200" b="1" dirty="0">
                  <a:solidFill>
                    <a:schemeClr val="tx1"/>
                  </a:solidFill>
                </a:endParaRPr>
              </a:p>
            </p:txBody>
          </p:sp>
          <p:sp>
            <p:nvSpPr>
              <p:cNvPr id="12" name="Rectangle 11">
                <a:extLst>
                  <a:ext uri="{FF2B5EF4-FFF2-40B4-BE49-F238E27FC236}">
                    <a16:creationId xmlns:a16="http://schemas.microsoft.com/office/drawing/2014/main" id="{6877230D-91C3-2145-89BA-D42112A7C0F8}"/>
                  </a:ext>
                </a:extLst>
              </p:cNvPr>
              <p:cNvSpPr/>
              <p:nvPr/>
            </p:nvSpPr>
            <p:spPr>
              <a:xfrm>
                <a:off x="7479792" y="3278630"/>
                <a:ext cx="1828800" cy="2057400"/>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Influencers &amp; Stakeholders</a:t>
                </a:r>
              </a:p>
              <a:p>
                <a:r>
                  <a:rPr lang="en-US" sz="1000" dirty="0">
                    <a:solidFill>
                      <a:schemeClr val="tx1"/>
                    </a:solidFill>
                  </a:rPr>
                  <a:t>What role does this buyer persona play at each stage of the buying process? </a:t>
                </a:r>
              </a:p>
              <a:p>
                <a:r>
                  <a:rPr lang="en-US" sz="1000" dirty="0">
                    <a:solidFill>
                      <a:schemeClr val="tx1"/>
                    </a:solidFill>
                  </a:rPr>
                  <a:t>Who else in the organization will be involved at different stages, and what is their ability to impact the decision?</a:t>
                </a:r>
              </a:p>
              <a:p>
                <a:pPr algn="ctr"/>
                <a:endParaRPr lang="en-US" sz="1200" b="1" dirty="0">
                  <a:solidFill>
                    <a:schemeClr val="tx1"/>
                  </a:solidFill>
                </a:endParaRPr>
              </a:p>
            </p:txBody>
          </p:sp>
          <p:sp>
            <p:nvSpPr>
              <p:cNvPr id="13" name="Rectangle 12">
                <a:extLst>
                  <a:ext uri="{FF2B5EF4-FFF2-40B4-BE49-F238E27FC236}">
                    <a16:creationId xmlns:a16="http://schemas.microsoft.com/office/drawing/2014/main" id="{E7F3052D-7829-DC45-AE62-71808E4682E2}"/>
                  </a:ext>
                </a:extLst>
              </p:cNvPr>
              <p:cNvSpPr/>
              <p:nvPr/>
            </p:nvSpPr>
            <p:spPr>
              <a:xfrm>
                <a:off x="2000250" y="5351020"/>
                <a:ext cx="7308342" cy="771524"/>
              </a:xfrm>
              <a:prstGeom prst="rect">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What are Chief Concerns (Barriers)?</a:t>
                </a:r>
              </a:p>
              <a:p>
                <a:r>
                  <a:rPr lang="en-US" sz="1000" dirty="0">
                    <a:solidFill>
                      <a:schemeClr val="tx1"/>
                    </a:solidFill>
                  </a:rPr>
                  <a:t>Why would this buyer persona be unlikely to purchase your solution? </a:t>
                </a:r>
              </a:p>
              <a:p>
                <a:r>
                  <a:rPr lang="en-US" sz="1000" dirty="0">
                    <a:solidFill>
                      <a:schemeClr val="tx1"/>
                    </a:solidFill>
                  </a:rPr>
                  <a:t>Barriers could relate to prior attempts to solve the problem, negative (and even inaccurate) perceptions about the suitability of your service or company, or the barriers could relate to internal factors </a:t>
                </a:r>
                <a:r>
                  <a:rPr lang="en-US" sz="1000" i="1" dirty="0">
                    <a:solidFill>
                      <a:schemeClr val="tx1"/>
                    </a:solidFill>
                  </a:rPr>
                  <a:t>(ex. Sales won’t let us change our CRM solution!).</a:t>
                </a:r>
              </a:p>
            </p:txBody>
          </p:sp>
        </p:grpSp>
        <p:sp>
          <p:nvSpPr>
            <p:cNvPr id="14" name="Rectangle 13">
              <a:extLst>
                <a:ext uri="{FF2B5EF4-FFF2-40B4-BE49-F238E27FC236}">
                  <a16:creationId xmlns:a16="http://schemas.microsoft.com/office/drawing/2014/main" id="{BCE3E793-74F9-4D46-B6A1-5526F625BE2F}"/>
                </a:ext>
              </a:extLst>
            </p:cNvPr>
            <p:cNvSpPr/>
            <p:nvPr/>
          </p:nvSpPr>
          <p:spPr>
            <a:xfrm>
              <a:off x="2441829" y="731047"/>
              <a:ext cx="7308342" cy="771524"/>
            </a:xfrm>
            <a:prstGeom prst="rect">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200" b="1" dirty="0">
                  <a:solidFill>
                    <a:schemeClr val="tx1"/>
                  </a:solidFill>
                </a:rPr>
                <a:t>How Do They Seek Out Information</a:t>
              </a:r>
            </a:p>
            <a:p>
              <a:r>
                <a:rPr lang="en-US" sz="1000" dirty="0">
                  <a:solidFill>
                    <a:schemeClr val="tx1"/>
                  </a:solidFill>
                </a:rPr>
                <a:t>Identify the two or three most influential resources this buyer persona relies upon at each stage in the buying process. </a:t>
              </a:r>
            </a:p>
            <a:p>
              <a:r>
                <a:rPr lang="en-US" sz="1000" dirty="0">
                  <a:solidFill>
                    <a:schemeClr val="tx1"/>
                  </a:solidFill>
                </a:rPr>
                <a:t>For each answer, be as specific as possible about the name of the resource (which conferences, blogs, websites, etc.) the buyer persona trusts as they evaluate options.</a:t>
              </a:r>
            </a:p>
            <a:p>
              <a:pPr algn="ctr"/>
              <a:endParaRPr lang="en-US" sz="1200" b="1" dirty="0">
                <a:solidFill>
                  <a:schemeClr val="tx1"/>
                </a:solidFill>
              </a:endParaRPr>
            </a:p>
          </p:txBody>
        </p:sp>
      </p:grpSp>
    </p:spTree>
    <p:extLst>
      <p:ext uri="{BB962C8B-B14F-4D97-AF65-F5344CB8AC3E}">
        <p14:creationId xmlns:p14="http://schemas.microsoft.com/office/powerpoint/2010/main" val="1522330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62" name="Freeform 61">
            <a:extLst>
              <a:ext uri="{FF2B5EF4-FFF2-40B4-BE49-F238E27FC236}">
                <a16:creationId xmlns:a16="http://schemas.microsoft.com/office/drawing/2014/main" id="{ADA572D2-2A2D-4941-9FBE-B195F73E8FD0}"/>
              </a:ext>
            </a:extLst>
          </p:cNvPr>
          <p:cNvSpPr>
            <a:spLocks noEditPoints="1"/>
          </p:cNvSpPr>
          <p:nvPr/>
        </p:nvSpPr>
        <p:spPr bwMode="auto">
          <a:xfrm rot="5400000">
            <a:off x="2775859" y="-2775858"/>
            <a:ext cx="6858000" cy="12409715"/>
          </a:xfrm>
          <a:custGeom>
            <a:avLst/>
            <a:gdLst>
              <a:gd name="T0" fmla="*/ 2836 w 4019"/>
              <a:gd name="T1" fmla="*/ 4319 h 4803"/>
              <a:gd name="T2" fmla="*/ 2914 w 4019"/>
              <a:gd name="T3" fmla="*/ 4250 h 4803"/>
              <a:gd name="T4" fmla="*/ 2989 w 4019"/>
              <a:gd name="T5" fmla="*/ 4501 h 4803"/>
              <a:gd name="T6" fmla="*/ 3117 w 4019"/>
              <a:gd name="T7" fmla="*/ 4494 h 4803"/>
              <a:gd name="T8" fmla="*/ 3171 w 4019"/>
              <a:gd name="T9" fmla="*/ 4389 h 4803"/>
              <a:gd name="T10" fmla="*/ 3272 w 4019"/>
              <a:gd name="T11" fmla="*/ 4510 h 4803"/>
              <a:gd name="T12" fmla="*/ 3414 w 4019"/>
              <a:gd name="T13" fmla="*/ 4476 h 4803"/>
              <a:gd name="T14" fmla="*/ 3532 w 4019"/>
              <a:gd name="T15" fmla="*/ 4441 h 4803"/>
              <a:gd name="T16" fmla="*/ 3672 w 4019"/>
              <a:gd name="T17" fmla="*/ 4491 h 4803"/>
              <a:gd name="T18" fmla="*/ 3828 w 4019"/>
              <a:gd name="T19" fmla="*/ 4282 h 4803"/>
              <a:gd name="T20" fmla="*/ 3769 w 4019"/>
              <a:gd name="T21" fmla="*/ 2766 h 4803"/>
              <a:gd name="T22" fmla="*/ 3845 w 4019"/>
              <a:gd name="T23" fmla="*/ 2703 h 4803"/>
              <a:gd name="T24" fmla="*/ 3868 w 4019"/>
              <a:gd name="T25" fmla="*/ 2628 h 4803"/>
              <a:gd name="T26" fmla="*/ 3927 w 4019"/>
              <a:gd name="T27" fmla="*/ 2575 h 4803"/>
              <a:gd name="T28" fmla="*/ 3586 w 4019"/>
              <a:gd name="T29" fmla="*/ 602 h 4803"/>
              <a:gd name="T30" fmla="*/ 3429 w 4019"/>
              <a:gd name="T31" fmla="*/ 239 h 4803"/>
              <a:gd name="T32" fmla="*/ 3261 w 4019"/>
              <a:gd name="T33" fmla="*/ 398 h 4803"/>
              <a:gd name="T34" fmla="*/ 3096 w 4019"/>
              <a:gd name="T35" fmla="*/ 341 h 4803"/>
              <a:gd name="T36" fmla="*/ 3030 w 4019"/>
              <a:gd name="T37" fmla="*/ 403 h 4803"/>
              <a:gd name="T38" fmla="*/ 2955 w 4019"/>
              <a:gd name="T39" fmla="*/ 585 h 4803"/>
              <a:gd name="T40" fmla="*/ 2891 w 4019"/>
              <a:gd name="T41" fmla="*/ 408 h 4803"/>
              <a:gd name="T42" fmla="*/ 2810 w 4019"/>
              <a:gd name="T43" fmla="*/ 426 h 4803"/>
              <a:gd name="T44" fmla="*/ 2703 w 4019"/>
              <a:gd name="T45" fmla="*/ 469 h 4803"/>
              <a:gd name="T46" fmla="*/ 1885 w 4019"/>
              <a:gd name="T47" fmla="*/ 403 h 4803"/>
              <a:gd name="T48" fmla="*/ 1569 w 4019"/>
              <a:gd name="T49" fmla="*/ 521 h 4803"/>
              <a:gd name="T50" fmla="*/ 1139 w 4019"/>
              <a:gd name="T51" fmla="*/ 647 h 4803"/>
              <a:gd name="T52" fmla="*/ 1002 w 4019"/>
              <a:gd name="T53" fmla="*/ 254 h 4803"/>
              <a:gd name="T54" fmla="*/ 782 w 4019"/>
              <a:gd name="T55" fmla="*/ 303 h 4803"/>
              <a:gd name="T56" fmla="*/ 675 w 4019"/>
              <a:gd name="T57" fmla="*/ 310 h 4803"/>
              <a:gd name="T58" fmla="*/ 575 w 4019"/>
              <a:gd name="T59" fmla="*/ 368 h 4803"/>
              <a:gd name="T60" fmla="*/ 502 w 4019"/>
              <a:gd name="T61" fmla="*/ 352 h 4803"/>
              <a:gd name="T62" fmla="*/ 461 w 4019"/>
              <a:gd name="T63" fmla="*/ 411 h 4803"/>
              <a:gd name="T64" fmla="*/ 307 w 4019"/>
              <a:gd name="T65" fmla="*/ 412 h 4803"/>
              <a:gd name="T66" fmla="*/ 289 w 4019"/>
              <a:gd name="T67" fmla="*/ 2064 h 4803"/>
              <a:gd name="T68" fmla="*/ 448 w 4019"/>
              <a:gd name="T69" fmla="*/ 4300 h 4803"/>
              <a:gd name="T70" fmla="*/ 516 w 4019"/>
              <a:gd name="T71" fmla="*/ 4494 h 4803"/>
              <a:gd name="T72" fmla="*/ 642 w 4019"/>
              <a:gd name="T73" fmla="*/ 4482 h 4803"/>
              <a:gd name="T74" fmla="*/ 698 w 4019"/>
              <a:gd name="T75" fmla="*/ 4353 h 4803"/>
              <a:gd name="T76" fmla="*/ 789 w 4019"/>
              <a:gd name="T77" fmla="*/ 4485 h 4803"/>
              <a:gd name="T78" fmla="*/ 881 w 4019"/>
              <a:gd name="T79" fmla="*/ 4565 h 4803"/>
              <a:gd name="T80" fmla="*/ 1011 w 4019"/>
              <a:gd name="T81" fmla="*/ 4398 h 4803"/>
              <a:gd name="T82" fmla="*/ 1137 w 4019"/>
              <a:gd name="T83" fmla="*/ 4455 h 4803"/>
              <a:gd name="T84" fmla="*/ 1292 w 4019"/>
              <a:gd name="T85" fmla="*/ 4300 h 4803"/>
              <a:gd name="T86" fmla="*/ 1428 w 4019"/>
              <a:gd name="T87" fmla="*/ 4308 h 4803"/>
              <a:gd name="T88" fmla="*/ 1547 w 4019"/>
              <a:gd name="T89" fmla="*/ 4591 h 4803"/>
              <a:gd name="T90" fmla="*/ 1831 w 4019"/>
              <a:gd name="T91" fmla="*/ 4604 h 4803"/>
              <a:gd name="T92" fmla="*/ 1986 w 4019"/>
              <a:gd name="T93" fmla="*/ 4572 h 4803"/>
              <a:gd name="T94" fmla="*/ 2247 w 4019"/>
              <a:gd name="T95" fmla="*/ 4674 h 4803"/>
              <a:gd name="T96" fmla="*/ 2385 w 4019"/>
              <a:gd name="T97" fmla="*/ 4510 h 4803"/>
              <a:gd name="T98" fmla="*/ 2452 w 4019"/>
              <a:gd name="T99" fmla="*/ 4670 h 4803"/>
              <a:gd name="T100" fmla="*/ 2632 w 4019"/>
              <a:gd name="T101" fmla="*/ 4368 h 4803"/>
              <a:gd name="T102" fmla="*/ 2711 w 4019"/>
              <a:gd name="T103" fmla="*/ 4441 h 4803"/>
              <a:gd name="T104" fmla="*/ 318 w 4019"/>
              <a:gd name="T105" fmla="*/ 4250 h 4803"/>
              <a:gd name="T106" fmla="*/ 324 w 4019"/>
              <a:gd name="T107" fmla="*/ 4232 h 4803"/>
              <a:gd name="T108" fmla="*/ 248 w 4019"/>
              <a:gd name="T109" fmla="*/ 503 h 4803"/>
              <a:gd name="T110" fmla="*/ 1243 w 4019"/>
              <a:gd name="T111" fmla="*/ 536 h 4803"/>
              <a:gd name="T112" fmla="*/ 306 w 4019"/>
              <a:gd name="T113" fmla="*/ 445 h 4803"/>
              <a:gd name="T114" fmla="*/ 3231 w 4019"/>
              <a:gd name="T115" fmla="*/ 181 h 4803"/>
              <a:gd name="T116" fmla="*/ 2855 w 4019"/>
              <a:gd name="T117" fmla="*/ 4269 h 4803"/>
              <a:gd name="T118" fmla="*/ 2357 w 4019"/>
              <a:gd name="T119" fmla="*/ 4721 h 4803"/>
              <a:gd name="T120" fmla="*/ 2772 w 4019"/>
              <a:gd name="T121" fmla="*/ 4490 h 4803"/>
              <a:gd name="T122" fmla="*/ 3340 w 4019"/>
              <a:gd name="T123" fmla="*/ 257 h 4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19" h="4803">
                <a:moveTo>
                  <a:pt x="4019" y="4803"/>
                </a:moveTo>
                <a:cubicBezTo>
                  <a:pt x="2679" y="4803"/>
                  <a:pt x="1340" y="4803"/>
                  <a:pt x="0" y="4803"/>
                </a:cubicBezTo>
                <a:cubicBezTo>
                  <a:pt x="0" y="3202"/>
                  <a:pt x="0" y="1601"/>
                  <a:pt x="0" y="0"/>
                </a:cubicBezTo>
                <a:cubicBezTo>
                  <a:pt x="1340" y="0"/>
                  <a:pt x="2680" y="0"/>
                  <a:pt x="4019" y="0"/>
                </a:cubicBezTo>
                <a:cubicBezTo>
                  <a:pt x="4019" y="1601"/>
                  <a:pt x="4019" y="3202"/>
                  <a:pt x="4019" y="4803"/>
                </a:cubicBezTo>
                <a:close/>
                <a:moveTo>
                  <a:pt x="2969" y="4558"/>
                </a:moveTo>
                <a:cubicBezTo>
                  <a:pt x="2979" y="4537"/>
                  <a:pt x="2971" y="4524"/>
                  <a:pt x="2963" y="4510"/>
                </a:cubicBezTo>
                <a:cubicBezTo>
                  <a:pt x="2947" y="4480"/>
                  <a:pt x="2934" y="4448"/>
                  <a:pt x="2919" y="4417"/>
                </a:cubicBezTo>
                <a:cubicBezTo>
                  <a:pt x="2905" y="4385"/>
                  <a:pt x="2892" y="4353"/>
                  <a:pt x="2857" y="4337"/>
                </a:cubicBezTo>
                <a:cubicBezTo>
                  <a:pt x="2849" y="4334"/>
                  <a:pt x="2839" y="4327"/>
                  <a:pt x="2836" y="4319"/>
                </a:cubicBezTo>
                <a:cubicBezTo>
                  <a:pt x="2826" y="4283"/>
                  <a:pt x="2817" y="4247"/>
                  <a:pt x="2809" y="4211"/>
                </a:cubicBezTo>
                <a:cubicBezTo>
                  <a:pt x="2806" y="4199"/>
                  <a:pt x="2805" y="4185"/>
                  <a:pt x="2803" y="4167"/>
                </a:cubicBezTo>
                <a:cubicBezTo>
                  <a:pt x="2815" y="4175"/>
                  <a:pt x="2821" y="4179"/>
                  <a:pt x="2828" y="4183"/>
                </a:cubicBezTo>
                <a:cubicBezTo>
                  <a:pt x="2828" y="4177"/>
                  <a:pt x="2828" y="4174"/>
                  <a:pt x="2828" y="4169"/>
                </a:cubicBezTo>
                <a:cubicBezTo>
                  <a:pt x="2835" y="4175"/>
                  <a:pt x="2840" y="4180"/>
                  <a:pt x="2848" y="4188"/>
                </a:cubicBezTo>
                <a:cubicBezTo>
                  <a:pt x="2847" y="4164"/>
                  <a:pt x="2820" y="4151"/>
                  <a:pt x="2834" y="4125"/>
                </a:cubicBezTo>
                <a:cubicBezTo>
                  <a:pt x="2841" y="4134"/>
                  <a:pt x="2847" y="4141"/>
                  <a:pt x="2853" y="4149"/>
                </a:cubicBezTo>
                <a:cubicBezTo>
                  <a:pt x="2861" y="4158"/>
                  <a:pt x="2868" y="4172"/>
                  <a:pt x="2878" y="4176"/>
                </a:cubicBezTo>
                <a:cubicBezTo>
                  <a:pt x="2899" y="4185"/>
                  <a:pt x="2909" y="4198"/>
                  <a:pt x="2909" y="4221"/>
                </a:cubicBezTo>
                <a:cubicBezTo>
                  <a:pt x="2909" y="4230"/>
                  <a:pt x="2913" y="4240"/>
                  <a:pt x="2914" y="4250"/>
                </a:cubicBezTo>
                <a:cubicBezTo>
                  <a:pt x="2918" y="4271"/>
                  <a:pt x="2921" y="4293"/>
                  <a:pt x="2924" y="4314"/>
                </a:cubicBezTo>
                <a:cubicBezTo>
                  <a:pt x="2922" y="4314"/>
                  <a:pt x="2921" y="4315"/>
                  <a:pt x="2920" y="4315"/>
                </a:cubicBezTo>
                <a:cubicBezTo>
                  <a:pt x="2913" y="4292"/>
                  <a:pt x="2906" y="4270"/>
                  <a:pt x="2900" y="4247"/>
                </a:cubicBezTo>
                <a:cubicBezTo>
                  <a:pt x="2898" y="4247"/>
                  <a:pt x="2896" y="4248"/>
                  <a:pt x="2895" y="4248"/>
                </a:cubicBezTo>
                <a:cubicBezTo>
                  <a:pt x="2899" y="4277"/>
                  <a:pt x="2903" y="4306"/>
                  <a:pt x="2906" y="4335"/>
                </a:cubicBezTo>
                <a:cubicBezTo>
                  <a:pt x="2906" y="4335"/>
                  <a:pt x="2905" y="4335"/>
                  <a:pt x="2904" y="4336"/>
                </a:cubicBezTo>
                <a:cubicBezTo>
                  <a:pt x="2896" y="4323"/>
                  <a:pt x="2889" y="4311"/>
                  <a:pt x="2879" y="4295"/>
                </a:cubicBezTo>
                <a:cubicBezTo>
                  <a:pt x="2876" y="4302"/>
                  <a:pt x="2873" y="4306"/>
                  <a:pt x="2874" y="4308"/>
                </a:cubicBezTo>
                <a:cubicBezTo>
                  <a:pt x="2884" y="4326"/>
                  <a:pt x="2891" y="4346"/>
                  <a:pt x="2904" y="4362"/>
                </a:cubicBezTo>
                <a:cubicBezTo>
                  <a:pt x="2939" y="4405"/>
                  <a:pt x="2973" y="4447"/>
                  <a:pt x="2989" y="4501"/>
                </a:cubicBezTo>
                <a:cubicBezTo>
                  <a:pt x="2990" y="4507"/>
                  <a:pt x="2994" y="4511"/>
                  <a:pt x="2998" y="4519"/>
                </a:cubicBezTo>
                <a:cubicBezTo>
                  <a:pt x="3003" y="4511"/>
                  <a:pt x="3005" y="4507"/>
                  <a:pt x="3009" y="4501"/>
                </a:cubicBezTo>
                <a:cubicBezTo>
                  <a:pt x="3014" y="4509"/>
                  <a:pt x="3017" y="4515"/>
                  <a:pt x="3018" y="4517"/>
                </a:cubicBezTo>
                <a:cubicBezTo>
                  <a:pt x="3027" y="4516"/>
                  <a:pt x="3031" y="4516"/>
                  <a:pt x="3037" y="4516"/>
                </a:cubicBezTo>
                <a:cubicBezTo>
                  <a:pt x="3031" y="4497"/>
                  <a:pt x="3025" y="4480"/>
                  <a:pt x="3019" y="4463"/>
                </a:cubicBezTo>
                <a:cubicBezTo>
                  <a:pt x="3025" y="4465"/>
                  <a:pt x="3030" y="4466"/>
                  <a:pt x="3037" y="4469"/>
                </a:cubicBezTo>
                <a:cubicBezTo>
                  <a:pt x="3037" y="4459"/>
                  <a:pt x="3037" y="4453"/>
                  <a:pt x="3037" y="4441"/>
                </a:cubicBezTo>
                <a:cubicBezTo>
                  <a:pt x="3067" y="4478"/>
                  <a:pt x="3061" y="4528"/>
                  <a:pt x="3094" y="4557"/>
                </a:cubicBezTo>
                <a:cubicBezTo>
                  <a:pt x="3094" y="4548"/>
                  <a:pt x="3094" y="4539"/>
                  <a:pt x="3091" y="4530"/>
                </a:cubicBezTo>
                <a:cubicBezTo>
                  <a:pt x="3085" y="4504"/>
                  <a:pt x="3092" y="4494"/>
                  <a:pt x="3117" y="4494"/>
                </a:cubicBezTo>
                <a:cubicBezTo>
                  <a:pt x="3116" y="4470"/>
                  <a:pt x="3115" y="4445"/>
                  <a:pt x="3114" y="4420"/>
                </a:cubicBezTo>
                <a:cubicBezTo>
                  <a:pt x="3116" y="4420"/>
                  <a:pt x="3119" y="4420"/>
                  <a:pt x="3122" y="4419"/>
                </a:cubicBezTo>
                <a:cubicBezTo>
                  <a:pt x="3124" y="4429"/>
                  <a:pt x="3128" y="4438"/>
                  <a:pt x="3129" y="4448"/>
                </a:cubicBezTo>
                <a:cubicBezTo>
                  <a:pt x="3133" y="4477"/>
                  <a:pt x="3136" y="4506"/>
                  <a:pt x="3140" y="4535"/>
                </a:cubicBezTo>
                <a:cubicBezTo>
                  <a:pt x="3140" y="4542"/>
                  <a:pt x="3143" y="4548"/>
                  <a:pt x="3145" y="4555"/>
                </a:cubicBezTo>
                <a:cubicBezTo>
                  <a:pt x="3147" y="4554"/>
                  <a:pt x="3149" y="4554"/>
                  <a:pt x="3151" y="4553"/>
                </a:cubicBezTo>
                <a:cubicBezTo>
                  <a:pt x="3151" y="4516"/>
                  <a:pt x="3151" y="4479"/>
                  <a:pt x="3151" y="4442"/>
                </a:cubicBezTo>
                <a:cubicBezTo>
                  <a:pt x="3163" y="4477"/>
                  <a:pt x="3155" y="4515"/>
                  <a:pt x="3172" y="4550"/>
                </a:cubicBezTo>
                <a:cubicBezTo>
                  <a:pt x="3178" y="4521"/>
                  <a:pt x="3183" y="4491"/>
                  <a:pt x="3182" y="4461"/>
                </a:cubicBezTo>
                <a:cubicBezTo>
                  <a:pt x="3182" y="4437"/>
                  <a:pt x="3178" y="4412"/>
                  <a:pt x="3171" y="4389"/>
                </a:cubicBezTo>
                <a:cubicBezTo>
                  <a:pt x="3164" y="4368"/>
                  <a:pt x="3183" y="4357"/>
                  <a:pt x="3179" y="4338"/>
                </a:cubicBezTo>
                <a:cubicBezTo>
                  <a:pt x="3181" y="4338"/>
                  <a:pt x="3184" y="4339"/>
                  <a:pt x="3186" y="4339"/>
                </a:cubicBezTo>
                <a:cubicBezTo>
                  <a:pt x="3190" y="4363"/>
                  <a:pt x="3194" y="4388"/>
                  <a:pt x="3198" y="4416"/>
                </a:cubicBezTo>
                <a:cubicBezTo>
                  <a:pt x="3205" y="4410"/>
                  <a:pt x="3208" y="4407"/>
                  <a:pt x="3214" y="4402"/>
                </a:cubicBezTo>
                <a:cubicBezTo>
                  <a:pt x="3216" y="4419"/>
                  <a:pt x="3218" y="4433"/>
                  <a:pt x="3221" y="4448"/>
                </a:cubicBezTo>
                <a:cubicBezTo>
                  <a:pt x="3222" y="4456"/>
                  <a:pt x="3223" y="4468"/>
                  <a:pt x="3228" y="4472"/>
                </a:cubicBezTo>
                <a:cubicBezTo>
                  <a:pt x="3242" y="4480"/>
                  <a:pt x="3240" y="4492"/>
                  <a:pt x="3241" y="4504"/>
                </a:cubicBezTo>
                <a:cubicBezTo>
                  <a:pt x="3242" y="4515"/>
                  <a:pt x="3243" y="4526"/>
                  <a:pt x="3244" y="4540"/>
                </a:cubicBezTo>
                <a:cubicBezTo>
                  <a:pt x="3279" y="4512"/>
                  <a:pt x="3256" y="4477"/>
                  <a:pt x="3269" y="4448"/>
                </a:cubicBezTo>
                <a:cubicBezTo>
                  <a:pt x="3272" y="4468"/>
                  <a:pt x="3271" y="4489"/>
                  <a:pt x="3272" y="4510"/>
                </a:cubicBezTo>
                <a:cubicBezTo>
                  <a:pt x="3272" y="4530"/>
                  <a:pt x="3273" y="4550"/>
                  <a:pt x="3274" y="4570"/>
                </a:cubicBezTo>
                <a:cubicBezTo>
                  <a:pt x="3277" y="4570"/>
                  <a:pt x="3279" y="4570"/>
                  <a:pt x="3282" y="4570"/>
                </a:cubicBezTo>
                <a:cubicBezTo>
                  <a:pt x="3283" y="4562"/>
                  <a:pt x="3284" y="4554"/>
                  <a:pt x="3285" y="4546"/>
                </a:cubicBezTo>
                <a:cubicBezTo>
                  <a:pt x="3304" y="4549"/>
                  <a:pt x="3332" y="4529"/>
                  <a:pt x="3336" y="4510"/>
                </a:cubicBezTo>
                <a:cubicBezTo>
                  <a:pt x="3340" y="4480"/>
                  <a:pt x="3346" y="4449"/>
                  <a:pt x="3351" y="4419"/>
                </a:cubicBezTo>
                <a:cubicBezTo>
                  <a:pt x="3358" y="4422"/>
                  <a:pt x="3363" y="4424"/>
                  <a:pt x="3369" y="4427"/>
                </a:cubicBezTo>
                <a:cubicBezTo>
                  <a:pt x="3365" y="4477"/>
                  <a:pt x="3361" y="4527"/>
                  <a:pt x="3356" y="4577"/>
                </a:cubicBezTo>
                <a:cubicBezTo>
                  <a:pt x="3385" y="4527"/>
                  <a:pt x="3378" y="4468"/>
                  <a:pt x="3401" y="4419"/>
                </a:cubicBezTo>
                <a:cubicBezTo>
                  <a:pt x="3403" y="4437"/>
                  <a:pt x="3405" y="4456"/>
                  <a:pt x="3408" y="4476"/>
                </a:cubicBezTo>
                <a:cubicBezTo>
                  <a:pt x="3410" y="4476"/>
                  <a:pt x="3412" y="4476"/>
                  <a:pt x="3414" y="4476"/>
                </a:cubicBezTo>
                <a:cubicBezTo>
                  <a:pt x="3419" y="4464"/>
                  <a:pt x="3425" y="4451"/>
                  <a:pt x="3430" y="4439"/>
                </a:cubicBezTo>
                <a:cubicBezTo>
                  <a:pt x="3431" y="4439"/>
                  <a:pt x="3432" y="4440"/>
                  <a:pt x="3433" y="4440"/>
                </a:cubicBezTo>
                <a:cubicBezTo>
                  <a:pt x="3430" y="4462"/>
                  <a:pt x="3427" y="4485"/>
                  <a:pt x="3424" y="4507"/>
                </a:cubicBezTo>
                <a:cubicBezTo>
                  <a:pt x="3426" y="4508"/>
                  <a:pt x="3429" y="4509"/>
                  <a:pt x="3432" y="4510"/>
                </a:cubicBezTo>
                <a:cubicBezTo>
                  <a:pt x="3437" y="4497"/>
                  <a:pt x="3441" y="4483"/>
                  <a:pt x="3447" y="4471"/>
                </a:cubicBezTo>
                <a:cubicBezTo>
                  <a:pt x="3456" y="4452"/>
                  <a:pt x="3464" y="4433"/>
                  <a:pt x="3475" y="4416"/>
                </a:cubicBezTo>
                <a:cubicBezTo>
                  <a:pt x="3479" y="4410"/>
                  <a:pt x="3489" y="4409"/>
                  <a:pt x="3500" y="4405"/>
                </a:cubicBezTo>
                <a:cubicBezTo>
                  <a:pt x="3503" y="4406"/>
                  <a:pt x="3509" y="4409"/>
                  <a:pt x="3515" y="4412"/>
                </a:cubicBezTo>
                <a:cubicBezTo>
                  <a:pt x="3514" y="4425"/>
                  <a:pt x="3513" y="4436"/>
                  <a:pt x="3511" y="4452"/>
                </a:cubicBezTo>
                <a:cubicBezTo>
                  <a:pt x="3520" y="4447"/>
                  <a:pt x="3524" y="4445"/>
                  <a:pt x="3532" y="4441"/>
                </a:cubicBezTo>
                <a:cubicBezTo>
                  <a:pt x="3530" y="4471"/>
                  <a:pt x="3529" y="4498"/>
                  <a:pt x="3528" y="4526"/>
                </a:cubicBezTo>
                <a:cubicBezTo>
                  <a:pt x="3532" y="4516"/>
                  <a:pt x="3537" y="4505"/>
                  <a:pt x="3542" y="4495"/>
                </a:cubicBezTo>
                <a:cubicBezTo>
                  <a:pt x="3544" y="4496"/>
                  <a:pt x="3546" y="4497"/>
                  <a:pt x="3548" y="4497"/>
                </a:cubicBezTo>
                <a:cubicBezTo>
                  <a:pt x="3546" y="4513"/>
                  <a:pt x="3545" y="4528"/>
                  <a:pt x="3544" y="4543"/>
                </a:cubicBezTo>
                <a:cubicBezTo>
                  <a:pt x="3551" y="4539"/>
                  <a:pt x="3554" y="4533"/>
                  <a:pt x="3559" y="4527"/>
                </a:cubicBezTo>
                <a:cubicBezTo>
                  <a:pt x="3578" y="4505"/>
                  <a:pt x="3595" y="4478"/>
                  <a:pt x="3619" y="4461"/>
                </a:cubicBezTo>
                <a:cubicBezTo>
                  <a:pt x="3641" y="4446"/>
                  <a:pt x="3646" y="4427"/>
                  <a:pt x="3651" y="4406"/>
                </a:cubicBezTo>
                <a:cubicBezTo>
                  <a:pt x="3658" y="4380"/>
                  <a:pt x="3663" y="4352"/>
                  <a:pt x="3696" y="4335"/>
                </a:cubicBezTo>
                <a:cubicBezTo>
                  <a:pt x="3696" y="4351"/>
                  <a:pt x="3698" y="4365"/>
                  <a:pt x="3695" y="4376"/>
                </a:cubicBezTo>
                <a:cubicBezTo>
                  <a:pt x="3686" y="4415"/>
                  <a:pt x="3695" y="4456"/>
                  <a:pt x="3672" y="4491"/>
                </a:cubicBezTo>
                <a:cubicBezTo>
                  <a:pt x="3666" y="4499"/>
                  <a:pt x="3663" y="4509"/>
                  <a:pt x="3657" y="4520"/>
                </a:cubicBezTo>
                <a:cubicBezTo>
                  <a:pt x="3685" y="4518"/>
                  <a:pt x="3692" y="4500"/>
                  <a:pt x="3699" y="4482"/>
                </a:cubicBezTo>
                <a:cubicBezTo>
                  <a:pt x="3705" y="4463"/>
                  <a:pt x="3709" y="4443"/>
                  <a:pt x="3715" y="4424"/>
                </a:cubicBezTo>
                <a:cubicBezTo>
                  <a:pt x="3721" y="4406"/>
                  <a:pt x="3725" y="4379"/>
                  <a:pt x="3738" y="4373"/>
                </a:cubicBezTo>
                <a:cubicBezTo>
                  <a:pt x="3767" y="4359"/>
                  <a:pt x="3763" y="4336"/>
                  <a:pt x="3767" y="4313"/>
                </a:cubicBezTo>
                <a:cubicBezTo>
                  <a:pt x="3768" y="4307"/>
                  <a:pt x="3772" y="4301"/>
                  <a:pt x="3774" y="4295"/>
                </a:cubicBezTo>
                <a:cubicBezTo>
                  <a:pt x="3777" y="4296"/>
                  <a:pt x="3779" y="4297"/>
                  <a:pt x="3781" y="4297"/>
                </a:cubicBezTo>
                <a:cubicBezTo>
                  <a:pt x="3778" y="4313"/>
                  <a:pt x="3774" y="4329"/>
                  <a:pt x="3770" y="4350"/>
                </a:cubicBezTo>
                <a:cubicBezTo>
                  <a:pt x="3785" y="4328"/>
                  <a:pt x="3796" y="4309"/>
                  <a:pt x="3808" y="4293"/>
                </a:cubicBezTo>
                <a:cubicBezTo>
                  <a:pt x="3813" y="4287"/>
                  <a:pt x="3821" y="4282"/>
                  <a:pt x="3828" y="4282"/>
                </a:cubicBezTo>
                <a:cubicBezTo>
                  <a:pt x="3853" y="4280"/>
                  <a:pt x="3858" y="4276"/>
                  <a:pt x="3859" y="4251"/>
                </a:cubicBezTo>
                <a:cubicBezTo>
                  <a:pt x="3860" y="4244"/>
                  <a:pt x="3860" y="4236"/>
                  <a:pt x="3861" y="4229"/>
                </a:cubicBezTo>
                <a:cubicBezTo>
                  <a:pt x="3865" y="4196"/>
                  <a:pt x="3873" y="4162"/>
                  <a:pt x="3870" y="4128"/>
                </a:cubicBezTo>
                <a:cubicBezTo>
                  <a:pt x="3864" y="4057"/>
                  <a:pt x="3851" y="3986"/>
                  <a:pt x="3844" y="3915"/>
                </a:cubicBezTo>
                <a:cubicBezTo>
                  <a:pt x="3828" y="3757"/>
                  <a:pt x="3815" y="3599"/>
                  <a:pt x="3800" y="3442"/>
                </a:cubicBezTo>
                <a:cubicBezTo>
                  <a:pt x="3790" y="3341"/>
                  <a:pt x="3778" y="3241"/>
                  <a:pt x="3769" y="3140"/>
                </a:cubicBezTo>
                <a:cubicBezTo>
                  <a:pt x="3761" y="3060"/>
                  <a:pt x="3754" y="2981"/>
                  <a:pt x="3748" y="2901"/>
                </a:cubicBezTo>
                <a:cubicBezTo>
                  <a:pt x="3746" y="2873"/>
                  <a:pt x="3749" y="2845"/>
                  <a:pt x="3748" y="2816"/>
                </a:cubicBezTo>
                <a:cubicBezTo>
                  <a:pt x="3747" y="2800"/>
                  <a:pt x="3743" y="2783"/>
                  <a:pt x="3741" y="2768"/>
                </a:cubicBezTo>
                <a:cubicBezTo>
                  <a:pt x="3752" y="2767"/>
                  <a:pt x="3760" y="2767"/>
                  <a:pt x="3769" y="2766"/>
                </a:cubicBezTo>
                <a:cubicBezTo>
                  <a:pt x="3776" y="2769"/>
                  <a:pt x="3786" y="2773"/>
                  <a:pt x="3797" y="2776"/>
                </a:cubicBezTo>
                <a:cubicBezTo>
                  <a:pt x="3798" y="2775"/>
                  <a:pt x="3798" y="2774"/>
                  <a:pt x="3799" y="2772"/>
                </a:cubicBezTo>
                <a:cubicBezTo>
                  <a:pt x="3782" y="2759"/>
                  <a:pt x="3765" y="2745"/>
                  <a:pt x="3748" y="2731"/>
                </a:cubicBezTo>
                <a:cubicBezTo>
                  <a:pt x="3749" y="2729"/>
                  <a:pt x="3751" y="2727"/>
                  <a:pt x="3752" y="2726"/>
                </a:cubicBezTo>
                <a:cubicBezTo>
                  <a:pt x="3773" y="2740"/>
                  <a:pt x="3795" y="2756"/>
                  <a:pt x="3817" y="2770"/>
                </a:cubicBezTo>
                <a:cubicBezTo>
                  <a:pt x="3821" y="2773"/>
                  <a:pt x="3828" y="2772"/>
                  <a:pt x="3834" y="2773"/>
                </a:cubicBezTo>
                <a:cubicBezTo>
                  <a:pt x="3833" y="2768"/>
                  <a:pt x="3832" y="2762"/>
                  <a:pt x="3829" y="2757"/>
                </a:cubicBezTo>
                <a:cubicBezTo>
                  <a:pt x="3816" y="2737"/>
                  <a:pt x="3803" y="2718"/>
                  <a:pt x="3789" y="2698"/>
                </a:cubicBezTo>
                <a:cubicBezTo>
                  <a:pt x="3818" y="2720"/>
                  <a:pt x="3845" y="2742"/>
                  <a:pt x="3883" y="2749"/>
                </a:cubicBezTo>
                <a:cubicBezTo>
                  <a:pt x="3870" y="2734"/>
                  <a:pt x="3858" y="2718"/>
                  <a:pt x="3845" y="2703"/>
                </a:cubicBezTo>
                <a:cubicBezTo>
                  <a:pt x="3846" y="2702"/>
                  <a:pt x="3847" y="2702"/>
                  <a:pt x="3848" y="2701"/>
                </a:cubicBezTo>
                <a:cubicBezTo>
                  <a:pt x="3857" y="2706"/>
                  <a:pt x="3867" y="2711"/>
                  <a:pt x="3876" y="2716"/>
                </a:cubicBezTo>
                <a:cubicBezTo>
                  <a:pt x="3877" y="2714"/>
                  <a:pt x="3878" y="2713"/>
                  <a:pt x="3879" y="2711"/>
                </a:cubicBezTo>
                <a:cubicBezTo>
                  <a:pt x="3865" y="2700"/>
                  <a:pt x="3850" y="2690"/>
                  <a:pt x="3837" y="2678"/>
                </a:cubicBezTo>
                <a:cubicBezTo>
                  <a:pt x="3824" y="2667"/>
                  <a:pt x="3812" y="2654"/>
                  <a:pt x="3800" y="2642"/>
                </a:cubicBezTo>
                <a:cubicBezTo>
                  <a:pt x="3788" y="2630"/>
                  <a:pt x="3777" y="2615"/>
                  <a:pt x="3764" y="2605"/>
                </a:cubicBezTo>
                <a:cubicBezTo>
                  <a:pt x="3732" y="2579"/>
                  <a:pt x="3731" y="2580"/>
                  <a:pt x="3732" y="2568"/>
                </a:cubicBezTo>
                <a:cubicBezTo>
                  <a:pt x="3745" y="2577"/>
                  <a:pt x="3757" y="2585"/>
                  <a:pt x="3771" y="2595"/>
                </a:cubicBezTo>
                <a:cubicBezTo>
                  <a:pt x="3773" y="2586"/>
                  <a:pt x="3775" y="2580"/>
                  <a:pt x="3778" y="2571"/>
                </a:cubicBezTo>
                <a:cubicBezTo>
                  <a:pt x="3809" y="2591"/>
                  <a:pt x="3839" y="2609"/>
                  <a:pt x="3868" y="2628"/>
                </a:cubicBezTo>
                <a:cubicBezTo>
                  <a:pt x="3870" y="2626"/>
                  <a:pt x="3872" y="2624"/>
                  <a:pt x="3875" y="2621"/>
                </a:cubicBezTo>
                <a:cubicBezTo>
                  <a:pt x="3864" y="2610"/>
                  <a:pt x="3856" y="2596"/>
                  <a:pt x="3844" y="2589"/>
                </a:cubicBezTo>
                <a:cubicBezTo>
                  <a:pt x="3815" y="2570"/>
                  <a:pt x="3794" y="2543"/>
                  <a:pt x="3775" y="2515"/>
                </a:cubicBezTo>
                <a:cubicBezTo>
                  <a:pt x="3774" y="2514"/>
                  <a:pt x="3775" y="2512"/>
                  <a:pt x="3775" y="2511"/>
                </a:cubicBezTo>
                <a:cubicBezTo>
                  <a:pt x="3803" y="2528"/>
                  <a:pt x="3831" y="2544"/>
                  <a:pt x="3858" y="2560"/>
                </a:cubicBezTo>
                <a:cubicBezTo>
                  <a:pt x="3861" y="2561"/>
                  <a:pt x="3864" y="2564"/>
                  <a:pt x="3865" y="2563"/>
                </a:cubicBezTo>
                <a:cubicBezTo>
                  <a:pt x="3885" y="2555"/>
                  <a:pt x="3896" y="2570"/>
                  <a:pt x="3910" y="2578"/>
                </a:cubicBezTo>
                <a:cubicBezTo>
                  <a:pt x="3922" y="2585"/>
                  <a:pt x="3935" y="2591"/>
                  <a:pt x="3947" y="2598"/>
                </a:cubicBezTo>
                <a:cubicBezTo>
                  <a:pt x="3948" y="2597"/>
                  <a:pt x="3949" y="2595"/>
                  <a:pt x="3950" y="2593"/>
                </a:cubicBezTo>
                <a:cubicBezTo>
                  <a:pt x="3943" y="2587"/>
                  <a:pt x="3935" y="2581"/>
                  <a:pt x="3927" y="2575"/>
                </a:cubicBezTo>
                <a:cubicBezTo>
                  <a:pt x="3861" y="2526"/>
                  <a:pt x="3795" y="2477"/>
                  <a:pt x="3729" y="2427"/>
                </a:cubicBezTo>
                <a:cubicBezTo>
                  <a:pt x="3722" y="2421"/>
                  <a:pt x="3714" y="2413"/>
                  <a:pt x="3713" y="2405"/>
                </a:cubicBezTo>
                <a:cubicBezTo>
                  <a:pt x="3704" y="2303"/>
                  <a:pt x="3694" y="2200"/>
                  <a:pt x="3689" y="2097"/>
                </a:cubicBezTo>
                <a:cubicBezTo>
                  <a:pt x="3684" y="2011"/>
                  <a:pt x="3687" y="1925"/>
                  <a:pt x="3685" y="1840"/>
                </a:cubicBezTo>
                <a:cubicBezTo>
                  <a:pt x="3681" y="1659"/>
                  <a:pt x="3677" y="1479"/>
                  <a:pt x="3671" y="1298"/>
                </a:cubicBezTo>
                <a:cubicBezTo>
                  <a:pt x="3667" y="1205"/>
                  <a:pt x="3658" y="1111"/>
                  <a:pt x="3652" y="1018"/>
                </a:cubicBezTo>
                <a:cubicBezTo>
                  <a:pt x="3647" y="930"/>
                  <a:pt x="3642" y="842"/>
                  <a:pt x="3636" y="755"/>
                </a:cubicBezTo>
                <a:cubicBezTo>
                  <a:pt x="3633" y="714"/>
                  <a:pt x="3625" y="674"/>
                  <a:pt x="3585" y="650"/>
                </a:cubicBezTo>
                <a:cubicBezTo>
                  <a:pt x="3576" y="645"/>
                  <a:pt x="3571" y="635"/>
                  <a:pt x="3582" y="623"/>
                </a:cubicBezTo>
                <a:cubicBezTo>
                  <a:pt x="3586" y="619"/>
                  <a:pt x="3586" y="609"/>
                  <a:pt x="3586" y="602"/>
                </a:cubicBezTo>
                <a:cubicBezTo>
                  <a:pt x="3586" y="592"/>
                  <a:pt x="3584" y="582"/>
                  <a:pt x="3583" y="572"/>
                </a:cubicBezTo>
                <a:cubicBezTo>
                  <a:pt x="3582" y="540"/>
                  <a:pt x="3584" y="508"/>
                  <a:pt x="3580" y="476"/>
                </a:cubicBezTo>
                <a:cubicBezTo>
                  <a:pt x="3578" y="459"/>
                  <a:pt x="3568" y="443"/>
                  <a:pt x="3563" y="426"/>
                </a:cubicBezTo>
                <a:cubicBezTo>
                  <a:pt x="3561" y="418"/>
                  <a:pt x="3564" y="408"/>
                  <a:pt x="3561" y="401"/>
                </a:cubicBezTo>
                <a:cubicBezTo>
                  <a:pt x="3548" y="373"/>
                  <a:pt x="3533" y="345"/>
                  <a:pt x="3517" y="314"/>
                </a:cubicBezTo>
                <a:cubicBezTo>
                  <a:pt x="3517" y="314"/>
                  <a:pt x="3510" y="314"/>
                  <a:pt x="3507" y="310"/>
                </a:cubicBezTo>
                <a:cubicBezTo>
                  <a:pt x="3501" y="302"/>
                  <a:pt x="3496" y="292"/>
                  <a:pt x="3490" y="283"/>
                </a:cubicBezTo>
                <a:cubicBezTo>
                  <a:pt x="3482" y="271"/>
                  <a:pt x="3470" y="260"/>
                  <a:pt x="3465" y="247"/>
                </a:cubicBezTo>
                <a:cubicBezTo>
                  <a:pt x="3459" y="230"/>
                  <a:pt x="3452" y="228"/>
                  <a:pt x="3439" y="238"/>
                </a:cubicBezTo>
                <a:cubicBezTo>
                  <a:pt x="3437" y="240"/>
                  <a:pt x="3433" y="239"/>
                  <a:pt x="3429" y="239"/>
                </a:cubicBezTo>
                <a:cubicBezTo>
                  <a:pt x="3425" y="230"/>
                  <a:pt x="3422" y="221"/>
                  <a:pt x="3417" y="209"/>
                </a:cubicBezTo>
                <a:cubicBezTo>
                  <a:pt x="3407" y="226"/>
                  <a:pt x="3405" y="245"/>
                  <a:pt x="3382" y="242"/>
                </a:cubicBezTo>
                <a:cubicBezTo>
                  <a:pt x="3380" y="242"/>
                  <a:pt x="3374" y="250"/>
                  <a:pt x="3373" y="254"/>
                </a:cubicBezTo>
                <a:cubicBezTo>
                  <a:pt x="3371" y="277"/>
                  <a:pt x="3353" y="288"/>
                  <a:pt x="3340" y="303"/>
                </a:cubicBezTo>
                <a:cubicBezTo>
                  <a:pt x="3331" y="314"/>
                  <a:pt x="3323" y="319"/>
                  <a:pt x="3309" y="309"/>
                </a:cubicBezTo>
                <a:cubicBezTo>
                  <a:pt x="3296" y="299"/>
                  <a:pt x="3267" y="301"/>
                  <a:pt x="3257" y="315"/>
                </a:cubicBezTo>
                <a:cubicBezTo>
                  <a:pt x="3252" y="321"/>
                  <a:pt x="3259" y="335"/>
                  <a:pt x="3261" y="345"/>
                </a:cubicBezTo>
                <a:cubicBezTo>
                  <a:pt x="3261" y="349"/>
                  <a:pt x="3263" y="352"/>
                  <a:pt x="3263" y="355"/>
                </a:cubicBezTo>
                <a:cubicBezTo>
                  <a:pt x="3266" y="368"/>
                  <a:pt x="3268" y="381"/>
                  <a:pt x="3270" y="394"/>
                </a:cubicBezTo>
                <a:cubicBezTo>
                  <a:pt x="3267" y="395"/>
                  <a:pt x="3264" y="397"/>
                  <a:pt x="3261" y="398"/>
                </a:cubicBezTo>
                <a:cubicBezTo>
                  <a:pt x="3269" y="356"/>
                  <a:pt x="3228" y="346"/>
                  <a:pt x="3216" y="315"/>
                </a:cubicBezTo>
                <a:cubicBezTo>
                  <a:pt x="3213" y="324"/>
                  <a:pt x="3211" y="330"/>
                  <a:pt x="3209" y="337"/>
                </a:cubicBezTo>
                <a:cubicBezTo>
                  <a:pt x="3205" y="333"/>
                  <a:pt x="3202" y="331"/>
                  <a:pt x="3198" y="328"/>
                </a:cubicBezTo>
                <a:cubicBezTo>
                  <a:pt x="3196" y="339"/>
                  <a:pt x="3193" y="349"/>
                  <a:pt x="3191" y="358"/>
                </a:cubicBezTo>
                <a:cubicBezTo>
                  <a:pt x="3189" y="358"/>
                  <a:pt x="3187" y="358"/>
                  <a:pt x="3184" y="358"/>
                </a:cubicBezTo>
                <a:cubicBezTo>
                  <a:pt x="3181" y="347"/>
                  <a:pt x="3177" y="337"/>
                  <a:pt x="3174" y="326"/>
                </a:cubicBezTo>
                <a:cubicBezTo>
                  <a:pt x="3164" y="336"/>
                  <a:pt x="3157" y="332"/>
                  <a:pt x="3149" y="320"/>
                </a:cubicBezTo>
                <a:cubicBezTo>
                  <a:pt x="3142" y="308"/>
                  <a:pt x="3133" y="305"/>
                  <a:pt x="3122" y="316"/>
                </a:cubicBezTo>
                <a:cubicBezTo>
                  <a:pt x="3120" y="319"/>
                  <a:pt x="3116" y="320"/>
                  <a:pt x="3112" y="320"/>
                </a:cubicBezTo>
                <a:cubicBezTo>
                  <a:pt x="3098" y="320"/>
                  <a:pt x="3096" y="331"/>
                  <a:pt x="3096" y="341"/>
                </a:cubicBezTo>
                <a:cubicBezTo>
                  <a:pt x="3097" y="373"/>
                  <a:pt x="3098" y="373"/>
                  <a:pt x="3066" y="376"/>
                </a:cubicBezTo>
                <a:cubicBezTo>
                  <a:pt x="3062" y="369"/>
                  <a:pt x="3057" y="362"/>
                  <a:pt x="3051" y="353"/>
                </a:cubicBezTo>
                <a:cubicBezTo>
                  <a:pt x="3060" y="354"/>
                  <a:pt x="3066" y="354"/>
                  <a:pt x="3079" y="355"/>
                </a:cubicBezTo>
                <a:cubicBezTo>
                  <a:pt x="3075" y="345"/>
                  <a:pt x="3073" y="331"/>
                  <a:pt x="3070" y="331"/>
                </a:cubicBezTo>
                <a:cubicBezTo>
                  <a:pt x="3058" y="331"/>
                  <a:pt x="3045" y="335"/>
                  <a:pt x="3033" y="338"/>
                </a:cubicBezTo>
                <a:cubicBezTo>
                  <a:pt x="3032" y="338"/>
                  <a:pt x="3032" y="342"/>
                  <a:pt x="3032" y="343"/>
                </a:cubicBezTo>
                <a:cubicBezTo>
                  <a:pt x="3038" y="356"/>
                  <a:pt x="3046" y="369"/>
                  <a:pt x="3051" y="382"/>
                </a:cubicBezTo>
                <a:cubicBezTo>
                  <a:pt x="3053" y="388"/>
                  <a:pt x="3053" y="396"/>
                  <a:pt x="3051" y="403"/>
                </a:cubicBezTo>
                <a:cubicBezTo>
                  <a:pt x="3050" y="409"/>
                  <a:pt x="3045" y="415"/>
                  <a:pt x="3041" y="422"/>
                </a:cubicBezTo>
                <a:cubicBezTo>
                  <a:pt x="3028" y="418"/>
                  <a:pt x="3029" y="418"/>
                  <a:pt x="3030" y="403"/>
                </a:cubicBezTo>
                <a:cubicBezTo>
                  <a:pt x="3031" y="399"/>
                  <a:pt x="3027" y="394"/>
                  <a:pt x="3025" y="390"/>
                </a:cubicBezTo>
                <a:cubicBezTo>
                  <a:pt x="3021" y="392"/>
                  <a:pt x="3017" y="394"/>
                  <a:pt x="3014" y="397"/>
                </a:cubicBezTo>
                <a:cubicBezTo>
                  <a:pt x="3012" y="400"/>
                  <a:pt x="3011" y="404"/>
                  <a:pt x="3007" y="411"/>
                </a:cubicBezTo>
                <a:cubicBezTo>
                  <a:pt x="2998" y="399"/>
                  <a:pt x="2990" y="390"/>
                  <a:pt x="2981" y="380"/>
                </a:cubicBezTo>
                <a:cubicBezTo>
                  <a:pt x="2990" y="372"/>
                  <a:pt x="2997" y="367"/>
                  <a:pt x="3006" y="359"/>
                </a:cubicBezTo>
                <a:cubicBezTo>
                  <a:pt x="2997" y="352"/>
                  <a:pt x="2989" y="346"/>
                  <a:pt x="2981" y="340"/>
                </a:cubicBezTo>
                <a:cubicBezTo>
                  <a:pt x="2980" y="349"/>
                  <a:pt x="2978" y="359"/>
                  <a:pt x="2978" y="363"/>
                </a:cubicBezTo>
                <a:cubicBezTo>
                  <a:pt x="2968" y="371"/>
                  <a:pt x="2961" y="376"/>
                  <a:pt x="2954" y="382"/>
                </a:cubicBezTo>
                <a:cubicBezTo>
                  <a:pt x="2938" y="398"/>
                  <a:pt x="2942" y="419"/>
                  <a:pt x="2944" y="439"/>
                </a:cubicBezTo>
                <a:cubicBezTo>
                  <a:pt x="2946" y="488"/>
                  <a:pt x="2952" y="536"/>
                  <a:pt x="2955" y="585"/>
                </a:cubicBezTo>
                <a:cubicBezTo>
                  <a:pt x="2957" y="645"/>
                  <a:pt x="2958" y="705"/>
                  <a:pt x="2959" y="765"/>
                </a:cubicBezTo>
                <a:cubicBezTo>
                  <a:pt x="2959" y="767"/>
                  <a:pt x="2957" y="770"/>
                  <a:pt x="2955" y="778"/>
                </a:cubicBezTo>
                <a:cubicBezTo>
                  <a:pt x="2953" y="770"/>
                  <a:pt x="2952" y="768"/>
                  <a:pt x="2951" y="766"/>
                </a:cubicBezTo>
                <a:cubicBezTo>
                  <a:pt x="2950" y="722"/>
                  <a:pt x="2949" y="679"/>
                  <a:pt x="2947" y="636"/>
                </a:cubicBezTo>
                <a:cubicBezTo>
                  <a:pt x="2946" y="611"/>
                  <a:pt x="2943" y="586"/>
                  <a:pt x="2941" y="561"/>
                </a:cubicBezTo>
                <a:cubicBezTo>
                  <a:pt x="2939" y="523"/>
                  <a:pt x="2937" y="486"/>
                  <a:pt x="2935" y="449"/>
                </a:cubicBezTo>
                <a:cubicBezTo>
                  <a:pt x="2934" y="435"/>
                  <a:pt x="2934" y="421"/>
                  <a:pt x="2931" y="408"/>
                </a:cubicBezTo>
                <a:cubicBezTo>
                  <a:pt x="2929" y="400"/>
                  <a:pt x="2921" y="395"/>
                  <a:pt x="2916" y="388"/>
                </a:cubicBezTo>
                <a:cubicBezTo>
                  <a:pt x="2910" y="394"/>
                  <a:pt x="2904" y="401"/>
                  <a:pt x="2898" y="407"/>
                </a:cubicBezTo>
                <a:cubicBezTo>
                  <a:pt x="2897" y="407"/>
                  <a:pt x="2895" y="407"/>
                  <a:pt x="2891" y="408"/>
                </a:cubicBezTo>
                <a:cubicBezTo>
                  <a:pt x="2892" y="401"/>
                  <a:pt x="2894" y="395"/>
                  <a:pt x="2894" y="389"/>
                </a:cubicBezTo>
                <a:cubicBezTo>
                  <a:pt x="2893" y="381"/>
                  <a:pt x="2891" y="372"/>
                  <a:pt x="2889" y="364"/>
                </a:cubicBezTo>
                <a:cubicBezTo>
                  <a:pt x="2888" y="363"/>
                  <a:pt x="2878" y="363"/>
                  <a:pt x="2877" y="365"/>
                </a:cubicBezTo>
                <a:cubicBezTo>
                  <a:pt x="2873" y="372"/>
                  <a:pt x="2867" y="383"/>
                  <a:pt x="2870" y="389"/>
                </a:cubicBezTo>
                <a:cubicBezTo>
                  <a:pt x="2882" y="414"/>
                  <a:pt x="2863" y="434"/>
                  <a:pt x="2864" y="457"/>
                </a:cubicBezTo>
                <a:cubicBezTo>
                  <a:pt x="2861" y="455"/>
                  <a:pt x="2858" y="453"/>
                  <a:pt x="2858" y="451"/>
                </a:cubicBezTo>
                <a:cubicBezTo>
                  <a:pt x="2852" y="414"/>
                  <a:pt x="2821" y="416"/>
                  <a:pt x="2796" y="411"/>
                </a:cubicBezTo>
                <a:cubicBezTo>
                  <a:pt x="2792" y="411"/>
                  <a:pt x="2788" y="415"/>
                  <a:pt x="2783" y="417"/>
                </a:cubicBezTo>
                <a:cubicBezTo>
                  <a:pt x="2787" y="420"/>
                  <a:pt x="2791" y="423"/>
                  <a:pt x="2795" y="424"/>
                </a:cubicBezTo>
                <a:cubicBezTo>
                  <a:pt x="2798" y="426"/>
                  <a:pt x="2802" y="425"/>
                  <a:pt x="2810" y="426"/>
                </a:cubicBezTo>
                <a:cubicBezTo>
                  <a:pt x="2802" y="431"/>
                  <a:pt x="2798" y="433"/>
                  <a:pt x="2794" y="436"/>
                </a:cubicBezTo>
                <a:cubicBezTo>
                  <a:pt x="2799" y="442"/>
                  <a:pt x="2809" y="450"/>
                  <a:pt x="2807" y="453"/>
                </a:cubicBezTo>
                <a:cubicBezTo>
                  <a:pt x="2799" y="471"/>
                  <a:pt x="2815" y="484"/>
                  <a:pt x="2815" y="499"/>
                </a:cubicBezTo>
                <a:cubicBezTo>
                  <a:pt x="2813" y="560"/>
                  <a:pt x="2811" y="621"/>
                  <a:pt x="2809" y="682"/>
                </a:cubicBezTo>
                <a:cubicBezTo>
                  <a:pt x="2805" y="682"/>
                  <a:pt x="2803" y="683"/>
                  <a:pt x="2802" y="682"/>
                </a:cubicBezTo>
                <a:cubicBezTo>
                  <a:pt x="2785" y="673"/>
                  <a:pt x="2767" y="664"/>
                  <a:pt x="2749" y="654"/>
                </a:cubicBezTo>
                <a:cubicBezTo>
                  <a:pt x="2725" y="641"/>
                  <a:pt x="2720" y="627"/>
                  <a:pt x="2724" y="600"/>
                </a:cubicBezTo>
                <a:cubicBezTo>
                  <a:pt x="2729" y="564"/>
                  <a:pt x="2731" y="528"/>
                  <a:pt x="2718" y="493"/>
                </a:cubicBezTo>
                <a:cubicBezTo>
                  <a:pt x="2715" y="485"/>
                  <a:pt x="2713" y="477"/>
                  <a:pt x="2711" y="469"/>
                </a:cubicBezTo>
                <a:cubicBezTo>
                  <a:pt x="2709" y="469"/>
                  <a:pt x="2706" y="469"/>
                  <a:pt x="2703" y="469"/>
                </a:cubicBezTo>
                <a:cubicBezTo>
                  <a:pt x="2701" y="514"/>
                  <a:pt x="2699" y="559"/>
                  <a:pt x="2697" y="609"/>
                </a:cubicBezTo>
                <a:cubicBezTo>
                  <a:pt x="2678" y="601"/>
                  <a:pt x="2664" y="597"/>
                  <a:pt x="2652" y="590"/>
                </a:cubicBezTo>
                <a:cubicBezTo>
                  <a:pt x="2624" y="574"/>
                  <a:pt x="2594" y="566"/>
                  <a:pt x="2563" y="565"/>
                </a:cubicBezTo>
                <a:cubicBezTo>
                  <a:pt x="2476" y="562"/>
                  <a:pt x="2392" y="545"/>
                  <a:pt x="2308" y="527"/>
                </a:cubicBezTo>
                <a:cubicBezTo>
                  <a:pt x="2272" y="519"/>
                  <a:pt x="2235" y="515"/>
                  <a:pt x="2198" y="515"/>
                </a:cubicBezTo>
                <a:cubicBezTo>
                  <a:pt x="2157" y="515"/>
                  <a:pt x="2116" y="521"/>
                  <a:pt x="2075" y="523"/>
                </a:cubicBezTo>
                <a:cubicBezTo>
                  <a:pt x="2067" y="523"/>
                  <a:pt x="2058" y="520"/>
                  <a:pt x="2052" y="515"/>
                </a:cubicBezTo>
                <a:cubicBezTo>
                  <a:pt x="2036" y="499"/>
                  <a:pt x="2021" y="481"/>
                  <a:pt x="2006" y="463"/>
                </a:cubicBezTo>
                <a:cubicBezTo>
                  <a:pt x="1989" y="443"/>
                  <a:pt x="1973" y="423"/>
                  <a:pt x="1955" y="404"/>
                </a:cubicBezTo>
                <a:cubicBezTo>
                  <a:pt x="1937" y="386"/>
                  <a:pt x="1905" y="387"/>
                  <a:pt x="1885" y="403"/>
                </a:cubicBezTo>
                <a:cubicBezTo>
                  <a:pt x="1875" y="410"/>
                  <a:pt x="1865" y="411"/>
                  <a:pt x="1855" y="400"/>
                </a:cubicBezTo>
                <a:cubicBezTo>
                  <a:pt x="1847" y="389"/>
                  <a:pt x="1838" y="378"/>
                  <a:pt x="1827" y="369"/>
                </a:cubicBezTo>
                <a:cubicBezTo>
                  <a:pt x="1804" y="349"/>
                  <a:pt x="1782" y="352"/>
                  <a:pt x="1765" y="377"/>
                </a:cubicBezTo>
                <a:cubicBezTo>
                  <a:pt x="1758" y="386"/>
                  <a:pt x="1754" y="397"/>
                  <a:pt x="1748" y="408"/>
                </a:cubicBezTo>
                <a:cubicBezTo>
                  <a:pt x="1734" y="433"/>
                  <a:pt x="1735" y="468"/>
                  <a:pt x="1697" y="474"/>
                </a:cubicBezTo>
                <a:cubicBezTo>
                  <a:pt x="1695" y="474"/>
                  <a:pt x="1692" y="477"/>
                  <a:pt x="1691" y="479"/>
                </a:cubicBezTo>
                <a:cubicBezTo>
                  <a:pt x="1684" y="489"/>
                  <a:pt x="1676" y="489"/>
                  <a:pt x="1665" y="484"/>
                </a:cubicBezTo>
                <a:cubicBezTo>
                  <a:pt x="1660" y="481"/>
                  <a:pt x="1647" y="484"/>
                  <a:pt x="1646" y="488"/>
                </a:cubicBezTo>
                <a:cubicBezTo>
                  <a:pt x="1631" y="522"/>
                  <a:pt x="1593" y="514"/>
                  <a:pt x="1568" y="539"/>
                </a:cubicBezTo>
                <a:cubicBezTo>
                  <a:pt x="1569" y="528"/>
                  <a:pt x="1570" y="524"/>
                  <a:pt x="1569" y="521"/>
                </a:cubicBezTo>
                <a:cubicBezTo>
                  <a:pt x="1568" y="516"/>
                  <a:pt x="1566" y="510"/>
                  <a:pt x="1562" y="506"/>
                </a:cubicBezTo>
                <a:cubicBezTo>
                  <a:pt x="1560" y="505"/>
                  <a:pt x="1553" y="509"/>
                  <a:pt x="1549" y="512"/>
                </a:cubicBezTo>
                <a:cubicBezTo>
                  <a:pt x="1530" y="523"/>
                  <a:pt x="1511" y="535"/>
                  <a:pt x="1495" y="544"/>
                </a:cubicBezTo>
                <a:cubicBezTo>
                  <a:pt x="1485" y="538"/>
                  <a:pt x="1478" y="533"/>
                  <a:pt x="1469" y="529"/>
                </a:cubicBezTo>
                <a:cubicBezTo>
                  <a:pt x="1464" y="526"/>
                  <a:pt x="1456" y="523"/>
                  <a:pt x="1450" y="524"/>
                </a:cubicBezTo>
                <a:cubicBezTo>
                  <a:pt x="1441" y="526"/>
                  <a:pt x="1431" y="536"/>
                  <a:pt x="1425" y="534"/>
                </a:cubicBezTo>
                <a:cubicBezTo>
                  <a:pt x="1404" y="525"/>
                  <a:pt x="1388" y="537"/>
                  <a:pt x="1370" y="543"/>
                </a:cubicBezTo>
                <a:cubicBezTo>
                  <a:pt x="1355" y="548"/>
                  <a:pt x="1338" y="551"/>
                  <a:pt x="1322" y="556"/>
                </a:cubicBezTo>
                <a:cubicBezTo>
                  <a:pt x="1305" y="561"/>
                  <a:pt x="1284" y="561"/>
                  <a:pt x="1271" y="572"/>
                </a:cubicBezTo>
                <a:cubicBezTo>
                  <a:pt x="1230" y="604"/>
                  <a:pt x="1177" y="611"/>
                  <a:pt x="1139" y="647"/>
                </a:cubicBezTo>
                <a:cubicBezTo>
                  <a:pt x="1127" y="658"/>
                  <a:pt x="1116" y="644"/>
                  <a:pt x="1108" y="637"/>
                </a:cubicBezTo>
                <a:cubicBezTo>
                  <a:pt x="1101" y="630"/>
                  <a:pt x="1096" y="622"/>
                  <a:pt x="1106" y="611"/>
                </a:cubicBezTo>
                <a:cubicBezTo>
                  <a:pt x="1111" y="606"/>
                  <a:pt x="1110" y="596"/>
                  <a:pt x="1110" y="588"/>
                </a:cubicBezTo>
                <a:cubicBezTo>
                  <a:pt x="1110" y="578"/>
                  <a:pt x="1108" y="568"/>
                  <a:pt x="1108" y="558"/>
                </a:cubicBezTo>
                <a:cubicBezTo>
                  <a:pt x="1108" y="530"/>
                  <a:pt x="1113" y="501"/>
                  <a:pt x="1107" y="474"/>
                </a:cubicBezTo>
                <a:cubicBezTo>
                  <a:pt x="1097" y="434"/>
                  <a:pt x="1080" y="395"/>
                  <a:pt x="1066" y="356"/>
                </a:cubicBezTo>
                <a:cubicBezTo>
                  <a:pt x="1060" y="338"/>
                  <a:pt x="1053" y="321"/>
                  <a:pt x="1047" y="305"/>
                </a:cubicBezTo>
                <a:cubicBezTo>
                  <a:pt x="1041" y="302"/>
                  <a:pt x="1035" y="301"/>
                  <a:pt x="1032" y="297"/>
                </a:cubicBezTo>
                <a:cubicBezTo>
                  <a:pt x="1024" y="288"/>
                  <a:pt x="1019" y="278"/>
                  <a:pt x="1012" y="269"/>
                </a:cubicBezTo>
                <a:cubicBezTo>
                  <a:pt x="1009" y="264"/>
                  <a:pt x="1002" y="265"/>
                  <a:pt x="1002" y="254"/>
                </a:cubicBezTo>
                <a:cubicBezTo>
                  <a:pt x="1002" y="243"/>
                  <a:pt x="991" y="230"/>
                  <a:pt x="982" y="222"/>
                </a:cubicBezTo>
                <a:cubicBezTo>
                  <a:pt x="978" y="219"/>
                  <a:pt x="965" y="225"/>
                  <a:pt x="957" y="227"/>
                </a:cubicBezTo>
                <a:cubicBezTo>
                  <a:pt x="956" y="227"/>
                  <a:pt x="954" y="226"/>
                  <a:pt x="953" y="226"/>
                </a:cubicBezTo>
                <a:cubicBezTo>
                  <a:pt x="950" y="217"/>
                  <a:pt x="946" y="209"/>
                  <a:pt x="941" y="197"/>
                </a:cubicBezTo>
                <a:cubicBezTo>
                  <a:pt x="935" y="210"/>
                  <a:pt x="931" y="219"/>
                  <a:pt x="926" y="227"/>
                </a:cubicBezTo>
                <a:cubicBezTo>
                  <a:pt x="925" y="226"/>
                  <a:pt x="924" y="225"/>
                  <a:pt x="923" y="224"/>
                </a:cubicBezTo>
                <a:cubicBezTo>
                  <a:pt x="915" y="229"/>
                  <a:pt x="901" y="234"/>
                  <a:pt x="899" y="241"/>
                </a:cubicBezTo>
                <a:cubicBezTo>
                  <a:pt x="894" y="263"/>
                  <a:pt x="879" y="276"/>
                  <a:pt x="865" y="291"/>
                </a:cubicBezTo>
                <a:cubicBezTo>
                  <a:pt x="856" y="302"/>
                  <a:pt x="847" y="307"/>
                  <a:pt x="833" y="296"/>
                </a:cubicBezTo>
                <a:cubicBezTo>
                  <a:pt x="815" y="283"/>
                  <a:pt x="798" y="295"/>
                  <a:pt x="782" y="303"/>
                </a:cubicBezTo>
                <a:cubicBezTo>
                  <a:pt x="779" y="304"/>
                  <a:pt x="783" y="322"/>
                  <a:pt x="785" y="333"/>
                </a:cubicBezTo>
                <a:cubicBezTo>
                  <a:pt x="788" y="349"/>
                  <a:pt x="792" y="365"/>
                  <a:pt x="796" y="382"/>
                </a:cubicBezTo>
                <a:cubicBezTo>
                  <a:pt x="792" y="384"/>
                  <a:pt x="787" y="385"/>
                  <a:pt x="783" y="387"/>
                </a:cubicBezTo>
                <a:cubicBezTo>
                  <a:pt x="797" y="343"/>
                  <a:pt x="751" y="336"/>
                  <a:pt x="741" y="304"/>
                </a:cubicBezTo>
                <a:cubicBezTo>
                  <a:pt x="738" y="311"/>
                  <a:pt x="736" y="317"/>
                  <a:pt x="734" y="324"/>
                </a:cubicBezTo>
                <a:cubicBezTo>
                  <a:pt x="730" y="321"/>
                  <a:pt x="726" y="319"/>
                  <a:pt x="723" y="317"/>
                </a:cubicBezTo>
                <a:cubicBezTo>
                  <a:pt x="720" y="327"/>
                  <a:pt x="718" y="337"/>
                  <a:pt x="716" y="346"/>
                </a:cubicBezTo>
                <a:cubicBezTo>
                  <a:pt x="714" y="346"/>
                  <a:pt x="712" y="346"/>
                  <a:pt x="709" y="346"/>
                </a:cubicBezTo>
                <a:cubicBezTo>
                  <a:pt x="706" y="335"/>
                  <a:pt x="702" y="325"/>
                  <a:pt x="698" y="313"/>
                </a:cubicBezTo>
                <a:cubicBezTo>
                  <a:pt x="690" y="324"/>
                  <a:pt x="682" y="321"/>
                  <a:pt x="675" y="310"/>
                </a:cubicBezTo>
                <a:cubicBezTo>
                  <a:pt x="667" y="296"/>
                  <a:pt x="658" y="292"/>
                  <a:pt x="646" y="306"/>
                </a:cubicBezTo>
                <a:cubicBezTo>
                  <a:pt x="644" y="308"/>
                  <a:pt x="639" y="307"/>
                  <a:pt x="637" y="308"/>
                </a:cubicBezTo>
                <a:cubicBezTo>
                  <a:pt x="631" y="315"/>
                  <a:pt x="621" y="321"/>
                  <a:pt x="621" y="328"/>
                </a:cubicBezTo>
                <a:cubicBezTo>
                  <a:pt x="621" y="361"/>
                  <a:pt x="622" y="361"/>
                  <a:pt x="591" y="364"/>
                </a:cubicBezTo>
                <a:cubicBezTo>
                  <a:pt x="586" y="357"/>
                  <a:pt x="582" y="350"/>
                  <a:pt x="576" y="341"/>
                </a:cubicBezTo>
                <a:cubicBezTo>
                  <a:pt x="584" y="341"/>
                  <a:pt x="591" y="342"/>
                  <a:pt x="603" y="343"/>
                </a:cubicBezTo>
                <a:cubicBezTo>
                  <a:pt x="600" y="333"/>
                  <a:pt x="597" y="319"/>
                  <a:pt x="595" y="319"/>
                </a:cubicBezTo>
                <a:cubicBezTo>
                  <a:pt x="583" y="320"/>
                  <a:pt x="570" y="323"/>
                  <a:pt x="558" y="326"/>
                </a:cubicBezTo>
                <a:cubicBezTo>
                  <a:pt x="557" y="326"/>
                  <a:pt x="556" y="330"/>
                  <a:pt x="557" y="331"/>
                </a:cubicBezTo>
                <a:cubicBezTo>
                  <a:pt x="563" y="344"/>
                  <a:pt x="567" y="358"/>
                  <a:pt x="575" y="368"/>
                </a:cubicBezTo>
                <a:cubicBezTo>
                  <a:pt x="583" y="378"/>
                  <a:pt x="579" y="384"/>
                  <a:pt x="575" y="392"/>
                </a:cubicBezTo>
                <a:cubicBezTo>
                  <a:pt x="572" y="397"/>
                  <a:pt x="570" y="402"/>
                  <a:pt x="566" y="411"/>
                </a:cubicBezTo>
                <a:cubicBezTo>
                  <a:pt x="562" y="407"/>
                  <a:pt x="556" y="402"/>
                  <a:pt x="553" y="396"/>
                </a:cubicBezTo>
                <a:cubicBezTo>
                  <a:pt x="550" y="391"/>
                  <a:pt x="551" y="384"/>
                  <a:pt x="550" y="377"/>
                </a:cubicBezTo>
                <a:cubicBezTo>
                  <a:pt x="546" y="382"/>
                  <a:pt x="541" y="387"/>
                  <a:pt x="537" y="391"/>
                </a:cubicBezTo>
                <a:cubicBezTo>
                  <a:pt x="536" y="393"/>
                  <a:pt x="534" y="394"/>
                  <a:pt x="531" y="397"/>
                </a:cubicBezTo>
                <a:cubicBezTo>
                  <a:pt x="523" y="387"/>
                  <a:pt x="515" y="378"/>
                  <a:pt x="506" y="368"/>
                </a:cubicBezTo>
                <a:cubicBezTo>
                  <a:pt x="515" y="360"/>
                  <a:pt x="522" y="354"/>
                  <a:pt x="532" y="346"/>
                </a:cubicBezTo>
                <a:cubicBezTo>
                  <a:pt x="521" y="339"/>
                  <a:pt x="512" y="334"/>
                  <a:pt x="504" y="329"/>
                </a:cubicBezTo>
                <a:cubicBezTo>
                  <a:pt x="503" y="338"/>
                  <a:pt x="503" y="347"/>
                  <a:pt x="502" y="352"/>
                </a:cubicBezTo>
                <a:cubicBezTo>
                  <a:pt x="493" y="359"/>
                  <a:pt x="486" y="364"/>
                  <a:pt x="479" y="370"/>
                </a:cubicBezTo>
                <a:cubicBezTo>
                  <a:pt x="462" y="386"/>
                  <a:pt x="467" y="407"/>
                  <a:pt x="468" y="426"/>
                </a:cubicBezTo>
                <a:cubicBezTo>
                  <a:pt x="470" y="459"/>
                  <a:pt x="477" y="492"/>
                  <a:pt x="478" y="525"/>
                </a:cubicBezTo>
                <a:cubicBezTo>
                  <a:pt x="481" y="599"/>
                  <a:pt x="482" y="674"/>
                  <a:pt x="484" y="748"/>
                </a:cubicBezTo>
                <a:cubicBezTo>
                  <a:pt x="484" y="753"/>
                  <a:pt x="483" y="757"/>
                  <a:pt x="482" y="762"/>
                </a:cubicBezTo>
                <a:cubicBezTo>
                  <a:pt x="478" y="758"/>
                  <a:pt x="477" y="755"/>
                  <a:pt x="476" y="752"/>
                </a:cubicBezTo>
                <a:cubicBezTo>
                  <a:pt x="475" y="705"/>
                  <a:pt x="473" y="658"/>
                  <a:pt x="472" y="611"/>
                </a:cubicBezTo>
                <a:cubicBezTo>
                  <a:pt x="471" y="600"/>
                  <a:pt x="470" y="588"/>
                  <a:pt x="469" y="577"/>
                </a:cubicBezTo>
                <a:cubicBezTo>
                  <a:pt x="466" y="532"/>
                  <a:pt x="463" y="487"/>
                  <a:pt x="460" y="442"/>
                </a:cubicBezTo>
                <a:cubicBezTo>
                  <a:pt x="460" y="431"/>
                  <a:pt x="463" y="421"/>
                  <a:pt x="461" y="411"/>
                </a:cubicBezTo>
                <a:cubicBezTo>
                  <a:pt x="457" y="399"/>
                  <a:pt x="449" y="388"/>
                  <a:pt x="444" y="377"/>
                </a:cubicBezTo>
                <a:cubicBezTo>
                  <a:pt x="435" y="383"/>
                  <a:pt x="427" y="388"/>
                  <a:pt x="416" y="396"/>
                </a:cubicBezTo>
                <a:cubicBezTo>
                  <a:pt x="417" y="389"/>
                  <a:pt x="419" y="382"/>
                  <a:pt x="419" y="376"/>
                </a:cubicBezTo>
                <a:cubicBezTo>
                  <a:pt x="419" y="368"/>
                  <a:pt x="418" y="361"/>
                  <a:pt x="415" y="354"/>
                </a:cubicBezTo>
                <a:cubicBezTo>
                  <a:pt x="414" y="352"/>
                  <a:pt x="403" y="351"/>
                  <a:pt x="402" y="353"/>
                </a:cubicBezTo>
                <a:cubicBezTo>
                  <a:pt x="398" y="359"/>
                  <a:pt x="392" y="369"/>
                  <a:pt x="394" y="373"/>
                </a:cubicBezTo>
                <a:cubicBezTo>
                  <a:pt x="407" y="399"/>
                  <a:pt x="389" y="422"/>
                  <a:pt x="389" y="447"/>
                </a:cubicBezTo>
                <a:cubicBezTo>
                  <a:pt x="382" y="436"/>
                  <a:pt x="379" y="418"/>
                  <a:pt x="370" y="414"/>
                </a:cubicBezTo>
                <a:cubicBezTo>
                  <a:pt x="353" y="405"/>
                  <a:pt x="333" y="404"/>
                  <a:pt x="313" y="400"/>
                </a:cubicBezTo>
                <a:cubicBezTo>
                  <a:pt x="312" y="400"/>
                  <a:pt x="310" y="407"/>
                  <a:pt x="307" y="412"/>
                </a:cubicBezTo>
                <a:cubicBezTo>
                  <a:pt x="317" y="412"/>
                  <a:pt x="323" y="413"/>
                  <a:pt x="334" y="414"/>
                </a:cubicBezTo>
                <a:cubicBezTo>
                  <a:pt x="327" y="419"/>
                  <a:pt x="323" y="421"/>
                  <a:pt x="318" y="425"/>
                </a:cubicBezTo>
                <a:cubicBezTo>
                  <a:pt x="325" y="430"/>
                  <a:pt x="330" y="435"/>
                  <a:pt x="336" y="439"/>
                </a:cubicBezTo>
                <a:cubicBezTo>
                  <a:pt x="334" y="440"/>
                  <a:pt x="332" y="440"/>
                  <a:pt x="330" y="441"/>
                </a:cubicBezTo>
                <a:cubicBezTo>
                  <a:pt x="332" y="452"/>
                  <a:pt x="335" y="462"/>
                  <a:pt x="337" y="473"/>
                </a:cubicBezTo>
                <a:cubicBezTo>
                  <a:pt x="339" y="486"/>
                  <a:pt x="343" y="499"/>
                  <a:pt x="342" y="512"/>
                </a:cubicBezTo>
                <a:cubicBezTo>
                  <a:pt x="339" y="571"/>
                  <a:pt x="334" y="630"/>
                  <a:pt x="331" y="689"/>
                </a:cubicBezTo>
                <a:cubicBezTo>
                  <a:pt x="326" y="815"/>
                  <a:pt x="320" y="941"/>
                  <a:pt x="317" y="1067"/>
                </a:cubicBezTo>
                <a:cubicBezTo>
                  <a:pt x="312" y="1293"/>
                  <a:pt x="312" y="1519"/>
                  <a:pt x="307" y="1744"/>
                </a:cubicBezTo>
                <a:cubicBezTo>
                  <a:pt x="304" y="1851"/>
                  <a:pt x="293" y="1957"/>
                  <a:pt x="289" y="2064"/>
                </a:cubicBezTo>
                <a:cubicBezTo>
                  <a:pt x="287" y="2138"/>
                  <a:pt x="290" y="2213"/>
                  <a:pt x="292" y="2287"/>
                </a:cubicBezTo>
                <a:cubicBezTo>
                  <a:pt x="292" y="2335"/>
                  <a:pt x="294" y="2383"/>
                  <a:pt x="295" y="2431"/>
                </a:cubicBezTo>
                <a:cubicBezTo>
                  <a:pt x="295" y="2437"/>
                  <a:pt x="296" y="2443"/>
                  <a:pt x="299" y="2448"/>
                </a:cubicBezTo>
                <a:cubicBezTo>
                  <a:pt x="302" y="2457"/>
                  <a:pt x="311" y="2464"/>
                  <a:pt x="312" y="2473"/>
                </a:cubicBezTo>
                <a:cubicBezTo>
                  <a:pt x="320" y="2581"/>
                  <a:pt x="331" y="2688"/>
                  <a:pt x="334" y="2796"/>
                </a:cubicBezTo>
                <a:cubicBezTo>
                  <a:pt x="340" y="2971"/>
                  <a:pt x="345" y="3146"/>
                  <a:pt x="363" y="3320"/>
                </a:cubicBezTo>
                <a:cubicBezTo>
                  <a:pt x="375" y="3448"/>
                  <a:pt x="382" y="3575"/>
                  <a:pt x="391" y="3703"/>
                </a:cubicBezTo>
                <a:cubicBezTo>
                  <a:pt x="398" y="3801"/>
                  <a:pt x="403" y="3899"/>
                  <a:pt x="412" y="3998"/>
                </a:cubicBezTo>
                <a:cubicBezTo>
                  <a:pt x="419" y="4078"/>
                  <a:pt x="430" y="4159"/>
                  <a:pt x="439" y="4239"/>
                </a:cubicBezTo>
                <a:cubicBezTo>
                  <a:pt x="442" y="4260"/>
                  <a:pt x="445" y="4280"/>
                  <a:pt x="448" y="4300"/>
                </a:cubicBezTo>
                <a:cubicBezTo>
                  <a:pt x="446" y="4300"/>
                  <a:pt x="445" y="4300"/>
                  <a:pt x="444" y="4301"/>
                </a:cubicBezTo>
                <a:cubicBezTo>
                  <a:pt x="437" y="4279"/>
                  <a:pt x="431" y="4257"/>
                  <a:pt x="424" y="4235"/>
                </a:cubicBezTo>
                <a:cubicBezTo>
                  <a:pt x="423" y="4235"/>
                  <a:pt x="421" y="4236"/>
                  <a:pt x="419" y="4236"/>
                </a:cubicBezTo>
                <a:cubicBezTo>
                  <a:pt x="424" y="4266"/>
                  <a:pt x="428" y="4296"/>
                  <a:pt x="432" y="4326"/>
                </a:cubicBezTo>
                <a:cubicBezTo>
                  <a:pt x="431" y="4326"/>
                  <a:pt x="430" y="4327"/>
                  <a:pt x="429" y="4327"/>
                </a:cubicBezTo>
                <a:cubicBezTo>
                  <a:pt x="421" y="4313"/>
                  <a:pt x="414" y="4300"/>
                  <a:pt x="406" y="4286"/>
                </a:cubicBezTo>
                <a:cubicBezTo>
                  <a:pt x="403" y="4287"/>
                  <a:pt x="401" y="4288"/>
                  <a:pt x="399" y="4290"/>
                </a:cubicBezTo>
                <a:cubicBezTo>
                  <a:pt x="402" y="4296"/>
                  <a:pt x="403" y="4303"/>
                  <a:pt x="407" y="4308"/>
                </a:cubicBezTo>
                <a:cubicBezTo>
                  <a:pt x="426" y="4337"/>
                  <a:pt x="448" y="4366"/>
                  <a:pt x="465" y="4396"/>
                </a:cubicBezTo>
                <a:cubicBezTo>
                  <a:pt x="484" y="4428"/>
                  <a:pt x="510" y="4456"/>
                  <a:pt x="516" y="4494"/>
                </a:cubicBezTo>
                <a:cubicBezTo>
                  <a:pt x="516" y="4498"/>
                  <a:pt x="521" y="4501"/>
                  <a:pt x="525" y="4505"/>
                </a:cubicBezTo>
                <a:cubicBezTo>
                  <a:pt x="528" y="4499"/>
                  <a:pt x="531" y="4495"/>
                  <a:pt x="534" y="4490"/>
                </a:cubicBezTo>
                <a:cubicBezTo>
                  <a:pt x="538" y="4496"/>
                  <a:pt x="541" y="4502"/>
                  <a:pt x="541" y="4502"/>
                </a:cubicBezTo>
                <a:cubicBezTo>
                  <a:pt x="551" y="4503"/>
                  <a:pt x="555" y="4504"/>
                  <a:pt x="562" y="4505"/>
                </a:cubicBezTo>
                <a:cubicBezTo>
                  <a:pt x="556" y="4486"/>
                  <a:pt x="550" y="4469"/>
                  <a:pt x="544" y="4452"/>
                </a:cubicBezTo>
                <a:cubicBezTo>
                  <a:pt x="550" y="4453"/>
                  <a:pt x="556" y="4454"/>
                  <a:pt x="562" y="4455"/>
                </a:cubicBezTo>
                <a:cubicBezTo>
                  <a:pt x="562" y="4446"/>
                  <a:pt x="562" y="4440"/>
                  <a:pt x="562" y="4429"/>
                </a:cubicBezTo>
                <a:cubicBezTo>
                  <a:pt x="592" y="4466"/>
                  <a:pt x="585" y="4515"/>
                  <a:pt x="619" y="4545"/>
                </a:cubicBezTo>
                <a:cubicBezTo>
                  <a:pt x="619" y="4536"/>
                  <a:pt x="619" y="4528"/>
                  <a:pt x="617" y="4520"/>
                </a:cubicBezTo>
                <a:cubicBezTo>
                  <a:pt x="609" y="4492"/>
                  <a:pt x="616" y="4483"/>
                  <a:pt x="642" y="4482"/>
                </a:cubicBezTo>
                <a:cubicBezTo>
                  <a:pt x="641" y="4457"/>
                  <a:pt x="639" y="4433"/>
                  <a:pt x="638" y="4408"/>
                </a:cubicBezTo>
                <a:cubicBezTo>
                  <a:pt x="642" y="4407"/>
                  <a:pt x="646" y="4407"/>
                  <a:pt x="649" y="4406"/>
                </a:cubicBezTo>
                <a:cubicBezTo>
                  <a:pt x="656" y="4452"/>
                  <a:pt x="662" y="4497"/>
                  <a:pt x="668" y="4543"/>
                </a:cubicBezTo>
                <a:cubicBezTo>
                  <a:pt x="670" y="4542"/>
                  <a:pt x="673" y="4542"/>
                  <a:pt x="675" y="4542"/>
                </a:cubicBezTo>
                <a:cubicBezTo>
                  <a:pt x="675" y="4505"/>
                  <a:pt x="675" y="4468"/>
                  <a:pt x="675" y="4431"/>
                </a:cubicBezTo>
                <a:cubicBezTo>
                  <a:pt x="677" y="4431"/>
                  <a:pt x="678" y="4431"/>
                  <a:pt x="679" y="4431"/>
                </a:cubicBezTo>
                <a:cubicBezTo>
                  <a:pt x="684" y="4467"/>
                  <a:pt x="688" y="4503"/>
                  <a:pt x="692" y="4539"/>
                </a:cubicBezTo>
                <a:cubicBezTo>
                  <a:pt x="694" y="4538"/>
                  <a:pt x="697" y="4538"/>
                  <a:pt x="699" y="4538"/>
                </a:cubicBezTo>
                <a:cubicBezTo>
                  <a:pt x="713" y="4475"/>
                  <a:pt x="702" y="4414"/>
                  <a:pt x="691" y="4352"/>
                </a:cubicBezTo>
                <a:cubicBezTo>
                  <a:pt x="693" y="4352"/>
                  <a:pt x="696" y="4353"/>
                  <a:pt x="698" y="4353"/>
                </a:cubicBezTo>
                <a:cubicBezTo>
                  <a:pt x="701" y="4345"/>
                  <a:pt x="703" y="4336"/>
                  <a:pt x="706" y="4327"/>
                </a:cubicBezTo>
                <a:cubicBezTo>
                  <a:pt x="708" y="4327"/>
                  <a:pt x="710" y="4327"/>
                  <a:pt x="711" y="4327"/>
                </a:cubicBezTo>
                <a:cubicBezTo>
                  <a:pt x="715" y="4351"/>
                  <a:pt x="719" y="4375"/>
                  <a:pt x="723" y="4402"/>
                </a:cubicBezTo>
                <a:cubicBezTo>
                  <a:pt x="730" y="4398"/>
                  <a:pt x="733" y="4395"/>
                  <a:pt x="738" y="4391"/>
                </a:cubicBezTo>
                <a:cubicBezTo>
                  <a:pt x="740" y="4403"/>
                  <a:pt x="742" y="4412"/>
                  <a:pt x="744" y="4421"/>
                </a:cubicBezTo>
                <a:cubicBezTo>
                  <a:pt x="746" y="4434"/>
                  <a:pt x="745" y="4451"/>
                  <a:pt x="753" y="4459"/>
                </a:cubicBezTo>
                <a:cubicBezTo>
                  <a:pt x="766" y="4472"/>
                  <a:pt x="765" y="4486"/>
                  <a:pt x="766" y="4501"/>
                </a:cubicBezTo>
                <a:cubicBezTo>
                  <a:pt x="767" y="4510"/>
                  <a:pt x="768" y="4518"/>
                  <a:pt x="769" y="4526"/>
                </a:cubicBezTo>
                <a:cubicBezTo>
                  <a:pt x="772" y="4526"/>
                  <a:pt x="775" y="4526"/>
                  <a:pt x="777" y="4527"/>
                </a:cubicBezTo>
                <a:cubicBezTo>
                  <a:pt x="781" y="4513"/>
                  <a:pt x="787" y="4499"/>
                  <a:pt x="789" y="4485"/>
                </a:cubicBezTo>
                <a:cubicBezTo>
                  <a:pt x="791" y="4469"/>
                  <a:pt x="789" y="4453"/>
                  <a:pt x="789" y="4437"/>
                </a:cubicBezTo>
                <a:cubicBezTo>
                  <a:pt x="791" y="4437"/>
                  <a:pt x="793" y="4437"/>
                  <a:pt x="794" y="4437"/>
                </a:cubicBezTo>
                <a:cubicBezTo>
                  <a:pt x="796" y="4478"/>
                  <a:pt x="797" y="4518"/>
                  <a:pt x="798" y="4558"/>
                </a:cubicBezTo>
                <a:cubicBezTo>
                  <a:pt x="801" y="4558"/>
                  <a:pt x="804" y="4559"/>
                  <a:pt x="807" y="4559"/>
                </a:cubicBezTo>
                <a:cubicBezTo>
                  <a:pt x="807" y="4551"/>
                  <a:pt x="808" y="4542"/>
                  <a:pt x="809" y="4540"/>
                </a:cubicBezTo>
                <a:cubicBezTo>
                  <a:pt x="822" y="4532"/>
                  <a:pt x="832" y="4523"/>
                  <a:pt x="843" y="4521"/>
                </a:cubicBezTo>
                <a:cubicBezTo>
                  <a:pt x="859" y="4519"/>
                  <a:pt x="858" y="4510"/>
                  <a:pt x="860" y="4500"/>
                </a:cubicBezTo>
                <a:cubicBezTo>
                  <a:pt x="865" y="4468"/>
                  <a:pt x="871" y="4437"/>
                  <a:pt x="876" y="4406"/>
                </a:cubicBezTo>
                <a:cubicBezTo>
                  <a:pt x="883" y="4410"/>
                  <a:pt x="889" y="4412"/>
                  <a:pt x="895" y="4416"/>
                </a:cubicBezTo>
                <a:cubicBezTo>
                  <a:pt x="890" y="4466"/>
                  <a:pt x="885" y="4515"/>
                  <a:pt x="881" y="4565"/>
                </a:cubicBezTo>
                <a:cubicBezTo>
                  <a:pt x="910" y="4515"/>
                  <a:pt x="902" y="4455"/>
                  <a:pt x="926" y="4406"/>
                </a:cubicBezTo>
                <a:cubicBezTo>
                  <a:pt x="928" y="4424"/>
                  <a:pt x="930" y="4444"/>
                  <a:pt x="933" y="4463"/>
                </a:cubicBezTo>
                <a:cubicBezTo>
                  <a:pt x="935" y="4463"/>
                  <a:pt x="937" y="4463"/>
                  <a:pt x="940" y="4463"/>
                </a:cubicBezTo>
                <a:cubicBezTo>
                  <a:pt x="945" y="4451"/>
                  <a:pt x="950" y="4439"/>
                  <a:pt x="955" y="4426"/>
                </a:cubicBezTo>
                <a:cubicBezTo>
                  <a:pt x="956" y="4427"/>
                  <a:pt x="957" y="4427"/>
                  <a:pt x="958" y="4427"/>
                </a:cubicBezTo>
                <a:cubicBezTo>
                  <a:pt x="955" y="4450"/>
                  <a:pt x="952" y="4473"/>
                  <a:pt x="949" y="4496"/>
                </a:cubicBezTo>
                <a:cubicBezTo>
                  <a:pt x="951" y="4496"/>
                  <a:pt x="953" y="4497"/>
                  <a:pt x="955" y="4498"/>
                </a:cubicBezTo>
                <a:cubicBezTo>
                  <a:pt x="961" y="4486"/>
                  <a:pt x="967" y="4475"/>
                  <a:pt x="971" y="4463"/>
                </a:cubicBezTo>
                <a:cubicBezTo>
                  <a:pt x="977" y="4447"/>
                  <a:pt x="980" y="4431"/>
                  <a:pt x="988" y="4416"/>
                </a:cubicBezTo>
                <a:cubicBezTo>
                  <a:pt x="992" y="4408"/>
                  <a:pt x="1003" y="4404"/>
                  <a:pt x="1011" y="4398"/>
                </a:cubicBezTo>
                <a:cubicBezTo>
                  <a:pt x="1013" y="4400"/>
                  <a:pt x="1014" y="4401"/>
                  <a:pt x="1015" y="4402"/>
                </a:cubicBezTo>
                <a:cubicBezTo>
                  <a:pt x="1016" y="4398"/>
                  <a:pt x="1017" y="4394"/>
                  <a:pt x="1018" y="4390"/>
                </a:cubicBezTo>
                <a:cubicBezTo>
                  <a:pt x="1026" y="4393"/>
                  <a:pt x="1032" y="4396"/>
                  <a:pt x="1040" y="4399"/>
                </a:cubicBezTo>
                <a:cubicBezTo>
                  <a:pt x="1039" y="4411"/>
                  <a:pt x="1038" y="4424"/>
                  <a:pt x="1036" y="4439"/>
                </a:cubicBezTo>
                <a:cubicBezTo>
                  <a:pt x="1044" y="4436"/>
                  <a:pt x="1049" y="4433"/>
                  <a:pt x="1057" y="4430"/>
                </a:cubicBezTo>
                <a:cubicBezTo>
                  <a:pt x="1055" y="4460"/>
                  <a:pt x="1054" y="4487"/>
                  <a:pt x="1052" y="4516"/>
                </a:cubicBezTo>
                <a:cubicBezTo>
                  <a:pt x="1057" y="4504"/>
                  <a:pt x="1062" y="4494"/>
                  <a:pt x="1067" y="4483"/>
                </a:cubicBezTo>
                <a:cubicBezTo>
                  <a:pt x="1069" y="4484"/>
                  <a:pt x="1070" y="4485"/>
                  <a:pt x="1072" y="4485"/>
                </a:cubicBezTo>
                <a:cubicBezTo>
                  <a:pt x="1071" y="4501"/>
                  <a:pt x="1070" y="4516"/>
                  <a:pt x="1068" y="4535"/>
                </a:cubicBezTo>
                <a:cubicBezTo>
                  <a:pt x="1093" y="4506"/>
                  <a:pt x="1115" y="4480"/>
                  <a:pt x="1137" y="4455"/>
                </a:cubicBezTo>
                <a:cubicBezTo>
                  <a:pt x="1140" y="4451"/>
                  <a:pt x="1144" y="4449"/>
                  <a:pt x="1147" y="4446"/>
                </a:cubicBezTo>
                <a:cubicBezTo>
                  <a:pt x="1155" y="4435"/>
                  <a:pt x="1165" y="4426"/>
                  <a:pt x="1171" y="4414"/>
                </a:cubicBezTo>
                <a:cubicBezTo>
                  <a:pt x="1177" y="4401"/>
                  <a:pt x="1178" y="4387"/>
                  <a:pt x="1182" y="4373"/>
                </a:cubicBezTo>
                <a:cubicBezTo>
                  <a:pt x="1189" y="4346"/>
                  <a:pt x="1191" y="4344"/>
                  <a:pt x="1222" y="4323"/>
                </a:cubicBezTo>
                <a:cubicBezTo>
                  <a:pt x="1218" y="4389"/>
                  <a:pt x="1220" y="4451"/>
                  <a:pt x="1180" y="4507"/>
                </a:cubicBezTo>
                <a:cubicBezTo>
                  <a:pt x="1201" y="4508"/>
                  <a:pt x="1212" y="4499"/>
                  <a:pt x="1217" y="4485"/>
                </a:cubicBezTo>
                <a:cubicBezTo>
                  <a:pt x="1225" y="4462"/>
                  <a:pt x="1231" y="4438"/>
                  <a:pt x="1239" y="4415"/>
                </a:cubicBezTo>
                <a:cubicBezTo>
                  <a:pt x="1248" y="4391"/>
                  <a:pt x="1248" y="4360"/>
                  <a:pt x="1280" y="4349"/>
                </a:cubicBezTo>
                <a:cubicBezTo>
                  <a:pt x="1284" y="4347"/>
                  <a:pt x="1287" y="4338"/>
                  <a:pt x="1288" y="4332"/>
                </a:cubicBezTo>
                <a:cubicBezTo>
                  <a:pt x="1290" y="4321"/>
                  <a:pt x="1290" y="4311"/>
                  <a:pt x="1292" y="4300"/>
                </a:cubicBezTo>
                <a:cubicBezTo>
                  <a:pt x="1293" y="4294"/>
                  <a:pt x="1298" y="4289"/>
                  <a:pt x="1301" y="4283"/>
                </a:cubicBezTo>
                <a:cubicBezTo>
                  <a:pt x="1303" y="4284"/>
                  <a:pt x="1305" y="4285"/>
                  <a:pt x="1307" y="4286"/>
                </a:cubicBezTo>
                <a:cubicBezTo>
                  <a:pt x="1303" y="4302"/>
                  <a:pt x="1299" y="4317"/>
                  <a:pt x="1295" y="4333"/>
                </a:cubicBezTo>
                <a:cubicBezTo>
                  <a:pt x="1305" y="4322"/>
                  <a:pt x="1312" y="4310"/>
                  <a:pt x="1319" y="4298"/>
                </a:cubicBezTo>
                <a:cubicBezTo>
                  <a:pt x="1327" y="4288"/>
                  <a:pt x="1336" y="4278"/>
                  <a:pt x="1343" y="4270"/>
                </a:cubicBezTo>
                <a:cubicBezTo>
                  <a:pt x="1355" y="4290"/>
                  <a:pt x="1365" y="4307"/>
                  <a:pt x="1375" y="4325"/>
                </a:cubicBezTo>
                <a:cubicBezTo>
                  <a:pt x="1376" y="4324"/>
                  <a:pt x="1377" y="4324"/>
                  <a:pt x="1377" y="4323"/>
                </a:cubicBezTo>
                <a:cubicBezTo>
                  <a:pt x="1374" y="4306"/>
                  <a:pt x="1371" y="4289"/>
                  <a:pt x="1367" y="4272"/>
                </a:cubicBezTo>
                <a:cubicBezTo>
                  <a:pt x="1380" y="4277"/>
                  <a:pt x="1390" y="4285"/>
                  <a:pt x="1401" y="4286"/>
                </a:cubicBezTo>
                <a:cubicBezTo>
                  <a:pt x="1415" y="4288"/>
                  <a:pt x="1423" y="4295"/>
                  <a:pt x="1428" y="4308"/>
                </a:cubicBezTo>
                <a:cubicBezTo>
                  <a:pt x="1450" y="4359"/>
                  <a:pt x="1487" y="4396"/>
                  <a:pt x="1533" y="4424"/>
                </a:cubicBezTo>
                <a:cubicBezTo>
                  <a:pt x="1558" y="4439"/>
                  <a:pt x="1557" y="4438"/>
                  <a:pt x="1541" y="4465"/>
                </a:cubicBezTo>
                <a:cubicBezTo>
                  <a:pt x="1537" y="4472"/>
                  <a:pt x="1536" y="4482"/>
                  <a:pt x="1537" y="4490"/>
                </a:cubicBezTo>
                <a:cubicBezTo>
                  <a:pt x="1539" y="4502"/>
                  <a:pt x="1545" y="4514"/>
                  <a:pt x="1549" y="4527"/>
                </a:cubicBezTo>
                <a:cubicBezTo>
                  <a:pt x="1537" y="4538"/>
                  <a:pt x="1525" y="4537"/>
                  <a:pt x="1510" y="4530"/>
                </a:cubicBezTo>
                <a:cubicBezTo>
                  <a:pt x="1498" y="4525"/>
                  <a:pt x="1482" y="4532"/>
                  <a:pt x="1467" y="4533"/>
                </a:cubicBezTo>
                <a:cubicBezTo>
                  <a:pt x="1464" y="4550"/>
                  <a:pt x="1476" y="4581"/>
                  <a:pt x="1489" y="4589"/>
                </a:cubicBezTo>
                <a:cubicBezTo>
                  <a:pt x="1491" y="4590"/>
                  <a:pt x="1494" y="4590"/>
                  <a:pt x="1496" y="4591"/>
                </a:cubicBezTo>
                <a:cubicBezTo>
                  <a:pt x="1510" y="4592"/>
                  <a:pt x="1524" y="4593"/>
                  <a:pt x="1538" y="4593"/>
                </a:cubicBezTo>
                <a:cubicBezTo>
                  <a:pt x="1541" y="4593"/>
                  <a:pt x="1543" y="4592"/>
                  <a:pt x="1547" y="4591"/>
                </a:cubicBezTo>
                <a:cubicBezTo>
                  <a:pt x="1544" y="4585"/>
                  <a:pt x="1542" y="4581"/>
                  <a:pt x="1539" y="4576"/>
                </a:cubicBezTo>
                <a:cubicBezTo>
                  <a:pt x="1550" y="4570"/>
                  <a:pt x="1561" y="4565"/>
                  <a:pt x="1571" y="4559"/>
                </a:cubicBezTo>
                <a:cubicBezTo>
                  <a:pt x="1571" y="4561"/>
                  <a:pt x="1571" y="4563"/>
                  <a:pt x="1571" y="4565"/>
                </a:cubicBezTo>
                <a:cubicBezTo>
                  <a:pt x="1579" y="4567"/>
                  <a:pt x="1587" y="4569"/>
                  <a:pt x="1595" y="4570"/>
                </a:cubicBezTo>
                <a:cubicBezTo>
                  <a:pt x="1605" y="4572"/>
                  <a:pt x="1616" y="4572"/>
                  <a:pt x="1626" y="4575"/>
                </a:cubicBezTo>
                <a:cubicBezTo>
                  <a:pt x="1639" y="4577"/>
                  <a:pt x="1651" y="4581"/>
                  <a:pt x="1667" y="4586"/>
                </a:cubicBezTo>
                <a:cubicBezTo>
                  <a:pt x="1670" y="4607"/>
                  <a:pt x="1693" y="4602"/>
                  <a:pt x="1714" y="4609"/>
                </a:cubicBezTo>
                <a:cubicBezTo>
                  <a:pt x="1713" y="4584"/>
                  <a:pt x="1725" y="4564"/>
                  <a:pt x="1746" y="4569"/>
                </a:cubicBezTo>
                <a:cubicBezTo>
                  <a:pt x="1768" y="4573"/>
                  <a:pt x="1791" y="4588"/>
                  <a:pt x="1805" y="4605"/>
                </a:cubicBezTo>
                <a:cubicBezTo>
                  <a:pt x="1817" y="4620"/>
                  <a:pt x="1820" y="4612"/>
                  <a:pt x="1831" y="4604"/>
                </a:cubicBezTo>
                <a:cubicBezTo>
                  <a:pt x="1806" y="4593"/>
                  <a:pt x="1780" y="4583"/>
                  <a:pt x="1790" y="4549"/>
                </a:cubicBezTo>
                <a:cubicBezTo>
                  <a:pt x="1832" y="4553"/>
                  <a:pt x="1873" y="4557"/>
                  <a:pt x="1915" y="4561"/>
                </a:cubicBezTo>
                <a:cubicBezTo>
                  <a:pt x="1915" y="4563"/>
                  <a:pt x="1915" y="4566"/>
                  <a:pt x="1916" y="4569"/>
                </a:cubicBezTo>
                <a:cubicBezTo>
                  <a:pt x="1904" y="4572"/>
                  <a:pt x="1893" y="4574"/>
                  <a:pt x="1880" y="4578"/>
                </a:cubicBezTo>
                <a:cubicBezTo>
                  <a:pt x="1887" y="4598"/>
                  <a:pt x="1899" y="4572"/>
                  <a:pt x="1909" y="4584"/>
                </a:cubicBezTo>
                <a:cubicBezTo>
                  <a:pt x="1904" y="4592"/>
                  <a:pt x="1899" y="4602"/>
                  <a:pt x="1894" y="4612"/>
                </a:cubicBezTo>
                <a:cubicBezTo>
                  <a:pt x="1892" y="4614"/>
                  <a:pt x="1893" y="4620"/>
                  <a:pt x="1894" y="4620"/>
                </a:cubicBezTo>
                <a:cubicBezTo>
                  <a:pt x="1907" y="4624"/>
                  <a:pt x="1916" y="4647"/>
                  <a:pt x="1936" y="4629"/>
                </a:cubicBezTo>
                <a:cubicBezTo>
                  <a:pt x="1934" y="4621"/>
                  <a:pt x="1932" y="4613"/>
                  <a:pt x="1931" y="4609"/>
                </a:cubicBezTo>
                <a:cubicBezTo>
                  <a:pt x="1951" y="4596"/>
                  <a:pt x="1968" y="4584"/>
                  <a:pt x="1986" y="4572"/>
                </a:cubicBezTo>
                <a:cubicBezTo>
                  <a:pt x="2000" y="4562"/>
                  <a:pt x="2012" y="4547"/>
                  <a:pt x="2028" y="4543"/>
                </a:cubicBezTo>
                <a:cubicBezTo>
                  <a:pt x="2057" y="4535"/>
                  <a:pt x="2083" y="4514"/>
                  <a:pt x="2116" y="4526"/>
                </a:cubicBezTo>
                <a:cubicBezTo>
                  <a:pt x="2131" y="4531"/>
                  <a:pt x="2147" y="4554"/>
                  <a:pt x="2146" y="4569"/>
                </a:cubicBezTo>
                <a:cubicBezTo>
                  <a:pt x="2146" y="4602"/>
                  <a:pt x="2146" y="4634"/>
                  <a:pt x="2146" y="4672"/>
                </a:cubicBezTo>
                <a:cubicBezTo>
                  <a:pt x="2165" y="4648"/>
                  <a:pt x="2169" y="4627"/>
                  <a:pt x="2170" y="4604"/>
                </a:cubicBezTo>
                <a:cubicBezTo>
                  <a:pt x="2170" y="4582"/>
                  <a:pt x="2170" y="4559"/>
                  <a:pt x="2170" y="4539"/>
                </a:cubicBezTo>
                <a:cubicBezTo>
                  <a:pt x="2185" y="4542"/>
                  <a:pt x="2200" y="4545"/>
                  <a:pt x="2216" y="4548"/>
                </a:cubicBezTo>
                <a:cubicBezTo>
                  <a:pt x="2220" y="4538"/>
                  <a:pt x="2225" y="4529"/>
                  <a:pt x="2233" y="4515"/>
                </a:cubicBezTo>
                <a:cubicBezTo>
                  <a:pt x="2237" y="4559"/>
                  <a:pt x="2241" y="4597"/>
                  <a:pt x="2244" y="4635"/>
                </a:cubicBezTo>
                <a:cubicBezTo>
                  <a:pt x="2246" y="4648"/>
                  <a:pt x="2246" y="4661"/>
                  <a:pt x="2247" y="4674"/>
                </a:cubicBezTo>
                <a:cubicBezTo>
                  <a:pt x="2249" y="4675"/>
                  <a:pt x="2250" y="4675"/>
                  <a:pt x="2252" y="4675"/>
                </a:cubicBezTo>
                <a:cubicBezTo>
                  <a:pt x="2259" y="4662"/>
                  <a:pt x="2266" y="4649"/>
                  <a:pt x="2275" y="4631"/>
                </a:cubicBezTo>
                <a:cubicBezTo>
                  <a:pt x="2296" y="4661"/>
                  <a:pt x="2312" y="4687"/>
                  <a:pt x="2302" y="4723"/>
                </a:cubicBezTo>
                <a:cubicBezTo>
                  <a:pt x="2301" y="4725"/>
                  <a:pt x="2303" y="4731"/>
                  <a:pt x="2305" y="4732"/>
                </a:cubicBezTo>
                <a:cubicBezTo>
                  <a:pt x="2308" y="4733"/>
                  <a:pt x="2314" y="4732"/>
                  <a:pt x="2315" y="4730"/>
                </a:cubicBezTo>
                <a:cubicBezTo>
                  <a:pt x="2318" y="4726"/>
                  <a:pt x="2317" y="4721"/>
                  <a:pt x="2319" y="4717"/>
                </a:cubicBezTo>
                <a:cubicBezTo>
                  <a:pt x="2324" y="4706"/>
                  <a:pt x="2325" y="4690"/>
                  <a:pt x="2342" y="4693"/>
                </a:cubicBezTo>
                <a:cubicBezTo>
                  <a:pt x="2352" y="4694"/>
                  <a:pt x="2360" y="4699"/>
                  <a:pt x="2370" y="4703"/>
                </a:cubicBezTo>
                <a:cubicBezTo>
                  <a:pt x="2387" y="4671"/>
                  <a:pt x="2375" y="4638"/>
                  <a:pt x="2378" y="4606"/>
                </a:cubicBezTo>
                <a:cubicBezTo>
                  <a:pt x="2381" y="4574"/>
                  <a:pt x="2383" y="4542"/>
                  <a:pt x="2385" y="4510"/>
                </a:cubicBezTo>
                <a:cubicBezTo>
                  <a:pt x="2388" y="4510"/>
                  <a:pt x="2390" y="4511"/>
                  <a:pt x="2393" y="4511"/>
                </a:cubicBezTo>
                <a:cubicBezTo>
                  <a:pt x="2392" y="4518"/>
                  <a:pt x="2390" y="4524"/>
                  <a:pt x="2390" y="4531"/>
                </a:cubicBezTo>
                <a:cubicBezTo>
                  <a:pt x="2389" y="4553"/>
                  <a:pt x="2382" y="4580"/>
                  <a:pt x="2392" y="4597"/>
                </a:cubicBezTo>
                <a:cubicBezTo>
                  <a:pt x="2401" y="4612"/>
                  <a:pt x="2400" y="4625"/>
                  <a:pt x="2399" y="4639"/>
                </a:cubicBezTo>
                <a:cubicBezTo>
                  <a:pt x="2398" y="4651"/>
                  <a:pt x="2392" y="4663"/>
                  <a:pt x="2389" y="4675"/>
                </a:cubicBezTo>
                <a:cubicBezTo>
                  <a:pt x="2389" y="4677"/>
                  <a:pt x="2389" y="4678"/>
                  <a:pt x="2390" y="4681"/>
                </a:cubicBezTo>
                <a:cubicBezTo>
                  <a:pt x="2394" y="4677"/>
                  <a:pt x="2398" y="4674"/>
                  <a:pt x="2403" y="4670"/>
                </a:cubicBezTo>
                <a:cubicBezTo>
                  <a:pt x="2402" y="4677"/>
                  <a:pt x="2402" y="4681"/>
                  <a:pt x="2401" y="4691"/>
                </a:cubicBezTo>
                <a:cubicBezTo>
                  <a:pt x="2407" y="4675"/>
                  <a:pt x="2412" y="4665"/>
                  <a:pt x="2416" y="4654"/>
                </a:cubicBezTo>
                <a:cubicBezTo>
                  <a:pt x="2426" y="4659"/>
                  <a:pt x="2437" y="4664"/>
                  <a:pt x="2452" y="4670"/>
                </a:cubicBezTo>
                <a:cubicBezTo>
                  <a:pt x="2461" y="4650"/>
                  <a:pt x="2472" y="4626"/>
                  <a:pt x="2483" y="4601"/>
                </a:cubicBezTo>
                <a:cubicBezTo>
                  <a:pt x="2486" y="4601"/>
                  <a:pt x="2488" y="4602"/>
                  <a:pt x="2491" y="4602"/>
                </a:cubicBezTo>
                <a:cubicBezTo>
                  <a:pt x="2495" y="4620"/>
                  <a:pt x="2500" y="4639"/>
                  <a:pt x="2505" y="4659"/>
                </a:cubicBezTo>
                <a:cubicBezTo>
                  <a:pt x="2517" y="4638"/>
                  <a:pt x="2529" y="4618"/>
                  <a:pt x="2538" y="4598"/>
                </a:cubicBezTo>
                <a:cubicBezTo>
                  <a:pt x="2549" y="4572"/>
                  <a:pt x="2556" y="4545"/>
                  <a:pt x="2553" y="4516"/>
                </a:cubicBezTo>
                <a:cubicBezTo>
                  <a:pt x="2552" y="4505"/>
                  <a:pt x="2556" y="4494"/>
                  <a:pt x="2559" y="4483"/>
                </a:cubicBezTo>
                <a:cubicBezTo>
                  <a:pt x="2563" y="4466"/>
                  <a:pt x="2567" y="4449"/>
                  <a:pt x="2571" y="4431"/>
                </a:cubicBezTo>
                <a:cubicBezTo>
                  <a:pt x="2578" y="4402"/>
                  <a:pt x="2585" y="4372"/>
                  <a:pt x="2592" y="4341"/>
                </a:cubicBezTo>
                <a:cubicBezTo>
                  <a:pt x="2608" y="4350"/>
                  <a:pt x="2621" y="4357"/>
                  <a:pt x="2633" y="4364"/>
                </a:cubicBezTo>
                <a:cubicBezTo>
                  <a:pt x="2633" y="4366"/>
                  <a:pt x="2632" y="4367"/>
                  <a:pt x="2632" y="4368"/>
                </a:cubicBezTo>
                <a:cubicBezTo>
                  <a:pt x="2623" y="4366"/>
                  <a:pt x="2614" y="4364"/>
                  <a:pt x="2605" y="4363"/>
                </a:cubicBezTo>
                <a:cubicBezTo>
                  <a:pt x="2603" y="4366"/>
                  <a:pt x="2600" y="4371"/>
                  <a:pt x="2600" y="4371"/>
                </a:cubicBezTo>
                <a:cubicBezTo>
                  <a:pt x="2609" y="4374"/>
                  <a:pt x="2617" y="4376"/>
                  <a:pt x="2625" y="4379"/>
                </a:cubicBezTo>
                <a:cubicBezTo>
                  <a:pt x="2634" y="4383"/>
                  <a:pt x="2644" y="4387"/>
                  <a:pt x="2654" y="4392"/>
                </a:cubicBezTo>
                <a:cubicBezTo>
                  <a:pt x="2653" y="4394"/>
                  <a:pt x="2650" y="4399"/>
                  <a:pt x="2646" y="4405"/>
                </a:cubicBezTo>
                <a:cubicBezTo>
                  <a:pt x="2652" y="4406"/>
                  <a:pt x="2657" y="4406"/>
                  <a:pt x="2658" y="4407"/>
                </a:cubicBezTo>
                <a:cubicBezTo>
                  <a:pt x="2659" y="4424"/>
                  <a:pt x="2660" y="4439"/>
                  <a:pt x="2661" y="4461"/>
                </a:cubicBezTo>
                <a:cubicBezTo>
                  <a:pt x="2669" y="4452"/>
                  <a:pt x="2672" y="4449"/>
                  <a:pt x="2673" y="4448"/>
                </a:cubicBezTo>
                <a:cubicBezTo>
                  <a:pt x="2682" y="4455"/>
                  <a:pt x="2690" y="4461"/>
                  <a:pt x="2699" y="4467"/>
                </a:cubicBezTo>
                <a:cubicBezTo>
                  <a:pt x="2704" y="4456"/>
                  <a:pt x="2707" y="4450"/>
                  <a:pt x="2711" y="4441"/>
                </a:cubicBezTo>
                <a:cubicBezTo>
                  <a:pt x="2715" y="4451"/>
                  <a:pt x="2718" y="4458"/>
                  <a:pt x="2721" y="4466"/>
                </a:cubicBezTo>
                <a:cubicBezTo>
                  <a:pt x="2736" y="4449"/>
                  <a:pt x="2743" y="4466"/>
                  <a:pt x="2755" y="4470"/>
                </a:cubicBezTo>
                <a:cubicBezTo>
                  <a:pt x="2745" y="4459"/>
                  <a:pt x="2736" y="4449"/>
                  <a:pt x="2723" y="4434"/>
                </a:cubicBezTo>
                <a:cubicBezTo>
                  <a:pt x="2751" y="4437"/>
                  <a:pt x="2773" y="4437"/>
                  <a:pt x="2793" y="4450"/>
                </a:cubicBezTo>
                <a:cubicBezTo>
                  <a:pt x="2813" y="4463"/>
                  <a:pt x="2835" y="4472"/>
                  <a:pt x="2861" y="4485"/>
                </a:cubicBezTo>
                <a:cubicBezTo>
                  <a:pt x="2880" y="4476"/>
                  <a:pt x="2899" y="4493"/>
                  <a:pt x="2921" y="4501"/>
                </a:cubicBezTo>
                <a:cubicBezTo>
                  <a:pt x="2948" y="4511"/>
                  <a:pt x="2959" y="4532"/>
                  <a:pt x="2969" y="4558"/>
                </a:cubicBezTo>
                <a:close/>
                <a:moveTo>
                  <a:pt x="324" y="4232"/>
                </a:moveTo>
                <a:cubicBezTo>
                  <a:pt x="323" y="4233"/>
                  <a:pt x="322" y="4233"/>
                  <a:pt x="321" y="4233"/>
                </a:cubicBezTo>
                <a:cubicBezTo>
                  <a:pt x="320" y="4239"/>
                  <a:pt x="317" y="4245"/>
                  <a:pt x="318" y="4250"/>
                </a:cubicBezTo>
                <a:cubicBezTo>
                  <a:pt x="327" y="4301"/>
                  <a:pt x="347" y="4347"/>
                  <a:pt x="378" y="4388"/>
                </a:cubicBezTo>
                <a:cubicBezTo>
                  <a:pt x="390" y="4405"/>
                  <a:pt x="404" y="4421"/>
                  <a:pt x="416" y="4438"/>
                </a:cubicBezTo>
                <a:cubicBezTo>
                  <a:pt x="418" y="4437"/>
                  <a:pt x="420" y="4436"/>
                  <a:pt x="421" y="4436"/>
                </a:cubicBezTo>
                <a:cubicBezTo>
                  <a:pt x="418" y="4428"/>
                  <a:pt x="415" y="4421"/>
                  <a:pt x="412" y="4414"/>
                </a:cubicBezTo>
                <a:cubicBezTo>
                  <a:pt x="395" y="4374"/>
                  <a:pt x="362" y="4342"/>
                  <a:pt x="356" y="4295"/>
                </a:cubicBezTo>
                <a:cubicBezTo>
                  <a:pt x="352" y="4262"/>
                  <a:pt x="338" y="4230"/>
                  <a:pt x="333" y="4196"/>
                </a:cubicBezTo>
                <a:cubicBezTo>
                  <a:pt x="322" y="4112"/>
                  <a:pt x="313" y="4026"/>
                  <a:pt x="303" y="3941"/>
                </a:cubicBezTo>
                <a:cubicBezTo>
                  <a:pt x="301" y="3919"/>
                  <a:pt x="298" y="3898"/>
                  <a:pt x="295" y="3876"/>
                </a:cubicBezTo>
                <a:cubicBezTo>
                  <a:pt x="292" y="3876"/>
                  <a:pt x="289" y="3877"/>
                  <a:pt x="286" y="3877"/>
                </a:cubicBezTo>
                <a:cubicBezTo>
                  <a:pt x="299" y="3995"/>
                  <a:pt x="311" y="4114"/>
                  <a:pt x="324" y="4232"/>
                </a:cubicBezTo>
                <a:close/>
                <a:moveTo>
                  <a:pt x="251" y="446"/>
                </a:moveTo>
                <a:cubicBezTo>
                  <a:pt x="250" y="445"/>
                  <a:pt x="248" y="443"/>
                  <a:pt x="247" y="441"/>
                </a:cubicBezTo>
                <a:cubicBezTo>
                  <a:pt x="243" y="443"/>
                  <a:pt x="236" y="445"/>
                  <a:pt x="235" y="449"/>
                </a:cubicBezTo>
                <a:cubicBezTo>
                  <a:pt x="231" y="464"/>
                  <a:pt x="226" y="480"/>
                  <a:pt x="225" y="496"/>
                </a:cubicBezTo>
                <a:cubicBezTo>
                  <a:pt x="222" y="530"/>
                  <a:pt x="221" y="564"/>
                  <a:pt x="220" y="598"/>
                </a:cubicBezTo>
                <a:cubicBezTo>
                  <a:pt x="219" y="633"/>
                  <a:pt x="219" y="668"/>
                  <a:pt x="219" y="704"/>
                </a:cubicBezTo>
                <a:cubicBezTo>
                  <a:pt x="219" y="708"/>
                  <a:pt x="221" y="712"/>
                  <a:pt x="222" y="716"/>
                </a:cubicBezTo>
                <a:cubicBezTo>
                  <a:pt x="230" y="688"/>
                  <a:pt x="252" y="666"/>
                  <a:pt x="247" y="635"/>
                </a:cubicBezTo>
                <a:cubicBezTo>
                  <a:pt x="243" y="617"/>
                  <a:pt x="251" y="598"/>
                  <a:pt x="251" y="580"/>
                </a:cubicBezTo>
                <a:cubicBezTo>
                  <a:pt x="251" y="554"/>
                  <a:pt x="248" y="529"/>
                  <a:pt x="248" y="503"/>
                </a:cubicBezTo>
                <a:cubicBezTo>
                  <a:pt x="248" y="484"/>
                  <a:pt x="230" y="465"/>
                  <a:pt x="251" y="446"/>
                </a:cubicBezTo>
                <a:close/>
                <a:moveTo>
                  <a:pt x="230" y="2019"/>
                </a:moveTo>
                <a:cubicBezTo>
                  <a:pt x="246" y="1993"/>
                  <a:pt x="267" y="1587"/>
                  <a:pt x="256" y="1556"/>
                </a:cubicBezTo>
                <a:cubicBezTo>
                  <a:pt x="247" y="1713"/>
                  <a:pt x="239" y="1866"/>
                  <a:pt x="230" y="2019"/>
                </a:cubicBezTo>
                <a:close/>
                <a:moveTo>
                  <a:pt x="1257" y="527"/>
                </a:moveTo>
                <a:cubicBezTo>
                  <a:pt x="1239" y="529"/>
                  <a:pt x="1223" y="529"/>
                  <a:pt x="1207" y="532"/>
                </a:cubicBezTo>
                <a:cubicBezTo>
                  <a:pt x="1188" y="535"/>
                  <a:pt x="1177" y="549"/>
                  <a:pt x="1176" y="566"/>
                </a:cubicBezTo>
                <a:cubicBezTo>
                  <a:pt x="1176" y="576"/>
                  <a:pt x="1184" y="590"/>
                  <a:pt x="1193" y="596"/>
                </a:cubicBezTo>
                <a:cubicBezTo>
                  <a:pt x="1208" y="606"/>
                  <a:pt x="1222" y="596"/>
                  <a:pt x="1234" y="586"/>
                </a:cubicBezTo>
                <a:cubicBezTo>
                  <a:pt x="1250" y="571"/>
                  <a:pt x="1252" y="555"/>
                  <a:pt x="1243" y="536"/>
                </a:cubicBezTo>
                <a:cubicBezTo>
                  <a:pt x="1248" y="533"/>
                  <a:pt x="1252" y="531"/>
                  <a:pt x="1257" y="527"/>
                </a:cubicBezTo>
                <a:close/>
                <a:moveTo>
                  <a:pt x="416" y="4367"/>
                </a:moveTo>
                <a:cubicBezTo>
                  <a:pt x="442" y="4425"/>
                  <a:pt x="468" y="4484"/>
                  <a:pt x="493" y="4542"/>
                </a:cubicBezTo>
                <a:cubicBezTo>
                  <a:pt x="496" y="4541"/>
                  <a:pt x="498" y="4540"/>
                  <a:pt x="500" y="4539"/>
                </a:cubicBezTo>
                <a:cubicBezTo>
                  <a:pt x="483" y="4477"/>
                  <a:pt x="454" y="4420"/>
                  <a:pt x="416" y="4367"/>
                </a:cubicBezTo>
                <a:close/>
                <a:moveTo>
                  <a:pt x="2792" y="597"/>
                </a:moveTo>
                <a:cubicBezTo>
                  <a:pt x="2804" y="546"/>
                  <a:pt x="2791" y="501"/>
                  <a:pt x="2782" y="457"/>
                </a:cubicBezTo>
                <a:cubicBezTo>
                  <a:pt x="2779" y="457"/>
                  <a:pt x="2777" y="458"/>
                  <a:pt x="2775" y="458"/>
                </a:cubicBezTo>
                <a:cubicBezTo>
                  <a:pt x="2780" y="502"/>
                  <a:pt x="2786" y="547"/>
                  <a:pt x="2792" y="597"/>
                </a:cubicBezTo>
                <a:close/>
                <a:moveTo>
                  <a:pt x="306" y="445"/>
                </a:moveTo>
                <a:cubicBezTo>
                  <a:pt x="304" y="445"/>
                  <a:pt x="302" y="446"/>
                  <a:pt x="299" y="446"/>
                </a:cubicBezTo>
                <a:cubicBezTo>
                  <a:pt x="305" y="491"/>
                  <a:pt x="311" y="535"/>
                  <a:pt x="318" y="585"/>
                </a:cubicBezTo>
                <a:cubicBezTo>
                  <a:pt x="329" y="534"/>
                  <a:pt x="316" y="489"/>
                  <a:pt x="306" y="445"/>
                </a:cubicBezTo>
                <a:close/>
                <a:moveTo>
                  <a:pt x="279" y="887"/>
                </a:moveTo>
                <a:cubicBezTo>
                  <a:pt x="278" y="887"/>
                  <a:pt x="277" y="887"/>
                  <a:pt x="276" y="887"/>
                </a:cubicBezTo>
                <a:cubicBezTo>
                  <a:pt x="272" y="968"/>
                  <a:pt x="268" y="1049"/>
                  <a:pt x="264" y="1130"/>
                </a:cubicBezTo>
                <a:cubicBezTo>
                  <a:pt x="265" y="1130"/>
                  <a:pt x="267" y="1130"/>
                  <a:pt x="268" y="1130"/>
                </a:cubicBezTo>
                <a:cubicBezTo>
                  <a:pt x="272" y="1049"/>
                  <a:pt x="276" y="968"/>
                  <a:pt x="279" y="887"/>
                </a:cubicBezTo>
                <a:close/>
                <a:moveTo>
                  <a:pt x="3257" y="200"/>
                </a:moveTo>
                <a:cubicBezTo>
                  <a:pt x="3255" y="177"/>
                  <a:pt x="3241" y="180"/>
                  <a:pt x="3231" y="181"/>
                </a:cubicBezTo>
                <a:cubicBezTo>
                  <a:pt x="3226" y="182"/>
                  <a:pt x="3218" y="190"/>
                  <a:pt x="3218" y="196"/>
                </a:cubicBezTo>
                <a:cubicBezTo>
                  <a:pt x="3217" y="210"/>
                  <a:pt x="3229" y="214"/>
                  <a:pt x="3240" y="212"/>
                </a:cubicBezTo>
                <a:cubicBezTo>
                  <a:pt x="3247" y="211"/>
                  <a:pt x="3253" y="203"/>
                  <a:pt x="3257" y="200"/>
                </a:cubicBezTo>
                <a:close/>
                <a:moveTo>
                  <a:pt x="764" y="165"/>
                </a:moveTo>
                <a:cubicBezTo>
                  <a:pt x="763" y="166"/>
                  <a:pt x="761" y="168"/>
                  <a:pt x="760" y="169"/>
                </a:cubicBezTo>
                <a:cubicBezTo>
                  <a:pt x="747" y="165"/>
                  <a:pt x="741" y="173"/>
                  <a:pt x="744" y="183"/>
                </a:cubicBezTo>
                <a:cubicBezTo>
                  <a:pt x="746" y="190"/>
                  <a:pt x="756" y="200"/>
                  <a:pt x="762" y="200"/>
                </a:cubicBezTo>
                <a:cubicBezTo>
                  <a:pt x="768" y="200"/>
                  <a:pt x="778" y="190"/>
                  <a:pt x="780" y="183"/>
                </a:cubicBezTo>
                <a:cubicBezTo>
                  <a:pt x="780" y="178"/>
                  <a:pt x="770" y="171"/>
                  <a:pt x="764" y="165"/>
                </a:cubicBezTo>
                <a:close/>
                <a:moveTo>
                  <a:pt x="2855" y="4269"/>
                </a:moveTo>
                <a:cubicBezTo>
                  <a:pt x="2852" y="4246"/>
                  <a:pt x="2850" y="4223"/>
                  <a:pt x="2847" y="4197"/>
                </a:cubicBezTo>
                <a:cubicBezTo>
                  <a:pt x="2836" y="4215"/>
                  <a:pt x="2839" y="4255"/>
                  <a:pt x="2855" y="4269"/>
                </a:cubicBezTo>
                <a:close/>
                <a:moveTo>
                  <a:pt x="374" y="4257"/>
                </a:moveTo>
                <a:cubicBezTo>
                  <a:pt x="376" y="4256"/>
                  <a:pt x="378" y="4256"/>
                  <a:pt x="380" y="4256"/>
                </a:cubicBezTo>
                <a:cubicBezTo>
                  <a:pt x="377" y="4233"/>
                  <a:pt x="375" y="4211"/>
                  <a:pt x="372" y="4186"/>
                </a:cubicBezTo>
                <a:cubicBezTo>
                  <a:pt x="362" y="4201"/>
                  <a:pt x="364" y="4243"/>
                  <a:pt x="374" y="4257"/>
                </a:cubicBezTo>
                <a:close/>
                <a:moveTo>
                  <a:pt x="2328" y="4718"/>
                </a:moveTo>
                <a:cubicBezTo>
                  <a:pt x="2333" y="4732"/>
                  <a:pt x="2337" y="4742"/>
                  <a:pt x="2340" y="4752"/>
                </a:cubicBezTo>
                <a:cubicBezTo>
                  <a:pt x="2343" y="4752"/>
                  <a:pt x="2345" y="4752"/>
                  <a:pt x="2348" y="4752"/>
                </a:cubicBezTo>
                <a:cubicBezTo>
                  <a:pt x="2351" y="4742"/>
                  <a:pt x="2354" y="4732"/>
                  <a:pt x="2357" y="4721"/>
                </a:cubicBezTo>
                <a:cubicBezTo>
                  <a:pt x="2348" y="4720"/>
                  <a:pt x="2341" y="4719"/>
                  <a:pt x="2328" y="4718"/>
                </a:cubicBezTo>
                <a:close/>
                <a:moveTo>
                  <a:pt x="2772" y="4490"/>
                </a:moveTo>
                <a:cubicBezTo>
                  <a:pt x="2764" y="4488"/>
                  <a:pt x="2756" y="4486"/>
                  <a:pt x="2748" y="4484"/>
                </a:cubicBezTo>
                <a:cubicBezTo>
                  <a:pt x="2745" y="4484"/>
                  <a:pt x="2742" y="4486"/>
                  <a:pt x="2739" y="4488"/>
                </a:cubicBezTo>
                <a:cubicBezTo>
                  <a:pt x="2738" y="4489"/>
                  <a:pt x="2739" y="4494"/>
                  <a:pt x="2740" y="4494"/>
                </a:cubicBezTo>
                <a:cubicBezTo>
                  <a:pt x="2749" y="4497"/>
                  <a:pt x="2758" y="4500"/>
                  <a:pt x="2768" y="4501"/>
                </a:cubicBezTo>
                <a:cubicBezTo>
                  <a:pt x="2771" y="4502"/>
                  <a:pt x="2777" y="4496"/>
                  <a:pt x="2778" y="4492"/>
                </a:cubicBezTo>
                <a:cubicBezTo>
                  <a:pt x="2779" y="4489"/>
                  <a:pt x="2775" y="4484"/>
                  <a:pt x="2774" y="4480"/>
                </a:cubicBezTo>
                <a:cubicBezTo>
                  <a:pt x="2772" y="4480"/>
                  <a:pt x="2771" y="4481"/>
                  <a:pt x="2769" y="4482"/>
                </a:cubicBezTo>
                <a:cubicBezTo>
                  <a:pt x="2770" y="4484"/>
                  <a:pt x="2771" y="4487"/>
                  <a:pt x="2772" y="4490"/>
                </a:cubicBezTo>
                <a:close/>
                <a:moveTo>
                  <a:pt x="286" y="3862"/>
                </a:moveTo>
                <a:cubicBezTo>
                  <a:pt x="289" y="3862"/>
                  <a:pt x="292" y="3862"/>
                  <a:pt x="295" y="3861"/>
                </a:cubicBezTo>
                <a:cubicBezTo>
                  <a:pt x="293" y="3842"/>
                  <a:pt x="292" y="3824"/>
                  <a:pt x="290" y="3805"/>
                </a:cubicBezTo>
                <a:cubicBezTo>
                  <a:pt x="288" y="3805"/>
                  <a:pt x="286" y="3805"/>
                  <a:pt x="284" y="3805"/>
                </a:cubicBezTo>
                <a:cubicBezTo>
                  <a:pt x="284" y="3824"/>
                  <a:pt x="285" y="3843"/>
                  <a:pt x="286" y="3862"/>
                </a:cubicBezTo>
                <a:close/>
                <a:moveTo>
                  <a:pt x="863" y="244"/>
                </a:moveTo>
                <a:cubicBezTo>
                  <a:pt x="856" y="256"/>
                  <a:pt x="850" y="264"/>
                  <a:pt x="845" y="271"/>
                </a:cubicBezTo>
                <a:cubicBezTo>
                  <a:pt x="848" y="273"/>
                  <a:pt x="852" y="276"/>
                  <a:pt x="854" y="275"/>
                </a:cubicBezTo>
                <a:cubicBezTo>
                  <a:pt x="865" y="271"/>
                  <a:pt x="872" y="264"/>
                  <a:pt x="863" y="244"/>
                </a:cubicBezTo>
                <a:close/>
                <a:moveTo>
                  <a:pt x="3340" y="257"/>
                </a:moveTo>
                <a:cubicBezTo>
                  <a:pt x="3331" y="268"/>
                  <a:pt x="3325" y="276"/>
                  <a:pt x="3319" y="284"/>
                </a:cubicBezTo>
                <a:cubicBezTo>
                  <a:pt x="3321" y="286"/>
                  <a:pt x="3322" y="287"/>
                  <a:pt x="3324" y="288"/>
                </a:cubicBezTo>
                <a:cubicBezTo>
                  <a:pt x="3337" y="285"/>
                  <a:pt x="3348" y="280"/>
                  <a:pt x="3340" y="2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79" name="TextBox 178"/>
          <p:cNvSpPr txBox="1"/>
          <p:nvPr/>
        </p:nvSpPr>
        <p:spPr>
          <a:xfrm>
            <a:off x="1381923" y="1525278"/>
            <a:ext cx="1603578" cy="400110"/>
          </a:xfrm>
          <a:prstGeom prst="rect">
            <a:avLst/>
          </a:prstGeom>
          <a:noFill/>
        </p:spPr>
        <p:txBody>
          <a:bodyPr wrap="square" rtlCol="0">
            <a:spAutoFit/>
          </a:bodyPr>
          <a:lstStyle/>
          <a:p>
            <a:r>
              <a:rPr lang="en-US" sz="2000" dirty="0">
                <a:latin typeface="+mj-lt"/>
              </a:rPr>
              <a:t>Step</a:t>
            </a:r>
          </a:p>
        </p:txBody>
      </p:sp>
      <p:graphicFrame>
        <p:nvGraphicFramePr>
          <p:cNvPr id="182" name="Table 181"/>
          <p:cNvGraphicFramePr>
            <a:graphicFrameLocks noGrp="1"/>
          </p:cNvGraphicFramePr>
          <p:nvPr>
            <p:extLst>
              <p:ext uri="{D42A27DB-BD31-4B8C-83A1-F6EECF244321}">
                <p14:modId xmlns:p14="http://schemas.microsoft.com/office/powerpoint/2010/main" val="2153282552"/>
              </p:ext>
            </p:extLst>
          </p:nvPr>
        </p:nvGraphicFramePr>
        <p:xfrm>
          <a:off x="2985501" y="1476413"/>
          <a:ext cx="8247657" cy="5004080"/>
        </p:xfrm>
        <a:graphic>
          <a:graphicData uri="http://schemas.openxmlformats.org/drawingml/2006/table">
            <a:tbl>
              <a:tblPr firstRow="1" bandRow="1">
                <a:tableStyleId>{5C22544A-7EE6-4342-B048-85BDC9FD1C3A}</a:tableStyleId>
              </a:tblPr>
              <a:tblGrid>
                <a:gridCol w="2019901">
                  <a:extLst>
                    <a:ext uri="{9D8B030D-6E8A-4147-A177-3AD203B41FA5}">
                      <a16:colId xmlns:a16="http://schemas.microsoft.com/office/drawing/2014/main" val="20000"/>
                    </a:ext>
                  </a:extLst>
                </a:gridCol>
                <a:gridCol w="2772037">
                  <a:extLst>
                    <a:ext uri="{9D8B030D-6E8A-4147-A177-3AD203B41FA5}">
                      <a16:colId xmlns:a16="http://schemas.microsoft.com/office/drawing/2014/main" val="20001"/>
                    </a:ext>
                  </a:extLst>
                </a:gridCol>
                <a:gridCol w="3455719">
                  <a:extLst>
                    <a:ext uri="{9D8B030D-6E8A-4147-A177-3AD203B41FA5}">
                      <a16:colId xmlns:a16="http://schemas.microsoft.com/office/drawing/2014/main" val="20002"/>
                    </a:ext>
                  </a:extLst>
                </a:gridCol>
              </a:tblGrid>
              <a:tr h="436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mn-lt"/>
                        </a:rPr>
                        <a:t>Key Persona</a:t>
                      </a:r>
                      <a:endParaRPr kumimoji="0" lang="en-US" sz="1200" b="0" i="0" u="none" strike="noStrike" kern="1200" cap="none" spc="0" normalizeH="0" baseline="0" noProof="0" dirty="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mn-lt"/>
                        </a:rPr>
                        <a:t>Resource Consulted</a:t>
                      </a:r>
                      <a:endParaRPr kumimoji="0" lang="en-US" sz="1200" b="0" i="0" u="none" strike="noStrike" kern="1200" cap="none" spc="0" normalizeH="0" baseline="0" noProof="0" dirty="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algn="ctr"/>
                      <a:r>
                        <a:rPr lang="en-US" sz="1600" b="0" dirty="0">
                          <a:latin typeface="+mn-lt"/>
                        </a:rPr>
                        <a:t>Key Rings of Insight </a:t>
                      </a:r>
                    </a:p>
                    <a:p>
                      <a:pPr algn="ctr"/>
                      <a:r>
                        <a:rPr lang="en-US" sz="1600" b="0" dirty="0">
                          <a:latin typeface="+mn-lt"/>
                        </a:rPr>
                        <a:t>(motivation)</a:t>
                      </a:r>
                      <a:endParaRPr lang="en-US" sz="1200" b="0" kern="1200" dirty="0">
                        <a:solidFill>
                          <a:schemeClr val="bg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extLst>
                  <a:ext uri="{0D108BD9-81ED-4DB2-BD59-A6C34878D82A}">
                    <a16:rowId xmlns:a16="http://schemas.microsoft.com/office/drawing/2014/main" val="10000"/>
                  </a:ext>
                </a:extLst>
              </a:tr>
              <a:tr h="793350">
                <a:tc>
                  <a:txBody>
                    <a:bodyPr/>
                    <a:lstStyle/>
                    <a:p>
                      <a:pPr algn="ctr"/>
                      <a:endParaRPr lang="en-US" sz="1600" b="0" dirty="0">
                        <a:solidFill>
                          <a:schemeClr val="bg1"/>
                        </a:solidFill>
                        <a:latin typeface="+mn-lt"/>
                      </a:endParaRPr>
                    </a:p>
                    <a:p>
                      <a:pPr algn="ctr"/>
                      <a:r>
                        <a:rPr lang="en-US" sz="1600" b="0" dirty="0">
                          <a:solidFill>
                            <a:schemeClr val="bg1"/>
                          </a:solidFill>
                          <a:latin typeface="+mn-lt"/>
                        </a:rPr>
                        <a:t>Approver</a:t>
                      </a:r>
                    </a:p>
                    <a:p>
                      <a:pPr algn="ctr"/>
                      <a:r>
                        <a:rPr lang="en-US" sz="1600" b="0" dirty="0">
                          <a:solidFill>
                            <a:schemeClr val="bg1"/>
                          </a:solidFill>
                          <a:latin typeface="+mn-lt"/>
                        </a:rPr>
                        <a:t>(CFO)</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Websites, peer in other orgs, medical associations</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Needs expandable, adaptable system to meet new regulations</a:t>
                      </a:r>
                    </a:p>
                    <a:p>
                      <a:pPr algn="ctr"/>
                      <a:r>
                        <a:rPr lang="en-US" sz="1600" b="0" dirty="0">
                          <a:solidFill>
                            <a:schemeClr val="bg1"/>
                          </a:solidFill>
                          <a:latin typeface="+mn-lt"/>
                        </a:rPr>
                        <a:t>Doesn’t want to invest in capex</a:t>
                      </a:r>
                    </a:p>
                  </a:txBody>
                  <a:tcPr>
                    <a:lnT w="12700" cap="flat" cmpd="sng" algn="ctr">
                      <a:solidFill>
                        <a:schemeClr val="bg1"/>
                      </a:solidFill>
                      <a:prstDash val="solid"/>
                      <a:round/>
                      <a:headEnd type="none" w="med" len="med"/>
                      <a:tailEnd type="none" w="med" len="med"/>
                    </a:lnT>
                    <a:solidFill>
                      <a:srgbClr val="1C77A1"/>
                    </a:solidFill>
                  </a:tcPr>
                </a:tc>
                <a:extLst>
                  <a:ext uri="{0D108BD9-81ED-4DB2-BD59-A6C34878D82A}">
                    <a16:rowId xmlns:a16="http://schemas.microsoft.com/office/drawing/2014/main" val="10001"/>
                  </a:ext>
                </a:extLst>
              </a:tr>
              <a:tr h="839540">
                <a:tc>
                  <a:txBody>
                    <a:bodyPr/>
                    <a:lstStyle/>
                    <a:p>
                      <a:pPr algn="ctr"/>
                      <a:r>
                        <a:rPr lang="en-US" sz="1600" b="0" dirty="0">
                          <a:solidFill>
                            <a:schemeClr val="bg1"/>
                          </a:solidFill>
                          <a:latin typeface="+mn-lt"/>
                        </a:rPr>
                        <a:t>Decision Makers</a:t>
                      </a:r>
                    </a:p>
                    <a:p>
                      <a:pPr algn="ctr"/>
                      <a:r>
                        <a:rPr lang="en-US" sz="1600" b="0" dirty="0">
                          <a:solidFill>
                            <a:schemeClr val="bg1"/>
                          </a:solidFill>
                          <a:latin typeface="+mn-lt"/>
                        </a:rPr>
                        <a:t>(Dir of Rev Cycle</a:t>
                      </a: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Webinars, tech publications, business publications</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Pros and Cons of new system, develop criteria list for an RFP</a:t>
                      </a:r>
                    </a:p>
                  </a:txBody>
                  <a:tcPr>
                    <a:solidFill>
                      <a:srgbClr val="1C77A1"/>
                    </a:solidFill>
                  </a:tcPr>
                </a:tc>
                <a:extLst>
                  <a:ext uri="{0D108BD9-81ED-4DB2-BD59-A6C34878D82A}">
                    <a16:rowId xmlns:a16="http://schemas.microsoft.com/office/drawing/2014/main" val="10002"/>
                  </a:ext>
                </a:extLst>
              </a:tr>
              <a:tr h="839540">
                <a:tc>
                  <a:txBody>
                    <a:bodyPr/>
                    <a:lstStyle/>
                    <a:p>
                      <a:pPr algn="ctr"/>
                      <a:r>
                        <a:rPr lang="en-US" sz="1600" b="0" dirty="0">
                          <a:solidFill>
                            <a:schemeClr val="bg1"/>
                          </a:solidFill>
                          <a:latin typeface="+mn-lt"/>
                        </a:rPr>
                        <a:t>Evaluators</a:t>
                      </a:r>
                    </a:p>
                    <a:p>
                      <a:pPr algn="ctr"/>
                      <a:r>
                        <a:rPr lang="en-US" sz="1600" b="0" dirty="0">
                          <a:solidFill>
                            <a:schemeClr val="bg1"/>
                          </a:solidFill>
                          <a:latin typeface="+mn-lt"/>
                        </a:rPr>
                        <a:t>(Dir of Rev Cycle</a:t>
                      </a: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RFP responses and integration partners</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Review costs, ROI, features, and functionality against RFP criteria</a:t>
                      </a:r>
                    </a:p>
                  </a:txBody>
                  <a:tcPr>
                    <a:solidFill>
                      <a:srgbClr val="1C77A1"/>
                    </a:solidFill>
                  </a:tcPr>
                </a:tc>
                <a:extLst>
                  <a:ext uri="{0D108BD9-81ED-4DB2-BD59-A6C34878D82A}">
                    <a16:rowId xmlns:a16="http://schemas.microsoft.com/office/drawing/2014/main" val="10003"/>
                  </a:ext>
                </a:extLst>
              </a:tr>
              <a:tr h="839540">
                <a:tc>
                  <a:txBody>
                    <a:bodyPr/>
                    <a:lstStyle/>
                    <a:p>
                      <a:pPr algn="ctr"/>
                      <a:r>
                        <a:rPr lang="en-US" sz="1600" b="0" dirty="0">
                          <a:solidFill>
                            <a:schemeClr val="bg1"/>
                          </a:solidFill>
                          <a:latin typeface="+mn-lt"/>
                        </a:rPr>
                        <a:t>Decision Maker</a:t>
                      </a:r>
                    </a:p>
                    <a:p>
                      <a:pPr algn="ctr"/>
                      <a:r>
                        <a:rPr lang="en-US" sz="1600" b="0" dirty="0">
                          <a:solidFill>
                            <a:schemeClr val="bg1"/>
                          </a:solidFill>
                          <a:latin typeface="+mn-lt"/>
                        </a:rPr>
                        <a:t>(Dir of Purchasing)</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Legal Dept., Past contracts</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Cost and trade-offs, termination clauses, any gain-sharing options</a:t>
                      </a:r>
                    </a:p>
                  </a:txBody>
                  <a:tcPr>
                    <a:solidFill>
                      <a:srgbClr val="1C77A1"/>
                    </a:solidFill>
                  </a:tcPr>
                </a:tc>
                <a:extLst>
                  <a:ext uri="{0D108BD9-81ED-4DB2-BD59-A6C34878D82A}">
                    <a16:rowId xmlns:a16="http://schemas.microsoft.com/office/drawing/2014/main" val="342923061"/>
                  </a:ext>
                </a:extLst>
              </a:tr>
              <a:tr h="839540">
                <a:tc>
                  <a:txBody>
                    <a:bodyPr/>
                    <a:lstStyle/>
                    <a:p>
                      <a:pPr algn="ctr"/>
                      <a:r>
                        <a:rPr lang="en-US" sz="1600" b="0" dirty="0">
                          <a:solidFill>
                            <a:schemeClr val="bg1"/>
                          </a:solidFill>
                          <a:latin typeface="+mn-lt"/>
                        </a:rPr>
                        <a:t>User</a:t>
                      </a:r>
                    </a:p>
                    <a:p>
                      <a:pPr algn="ctr"/>
                      <a:r>
                        <a:rPr lang="en-US" sz="1600" b="0" dirty="0">
                          <a:solidFill>
                            <a:schemeClr val="bg1"/>
                          </a:solidFill>
                          <a:latin typeface="+mn-lt"/>
                        </a:rPr>
                        <a:t>(</a:t>
                      </a:r>
                      <a:r>
                        <a:rPr lang="en-US" sz="1600" b="0" dirty="0" err="1">
                          <a:solidFill>
                            <a:schemeClr val="bg1"/>
                          </a:solidFill>
                          <a:latin typeface="+mn-lt"/>
                        </a:rPr>
                        <a:t>Mgr</a:t>
                      </a:r>
                      <a:r>
                        <a:rPr lang="en-US" sz="1600" b="0" dirty="0">
                          <a:solidFill>
                            <a:schemeClr val="bg1"/>
                          </a:solidFill>
                          <a:latin typeface="+mn-lt"/>
                        </a:rPr>
                        <a:t> of IT</a:t>
                      </a:r>
                    </a:p>
                    <a:p>
                      <a:pPr algn="ctr"/>
                      <a:r>
                        <a:rPr lang="en-US" sz="1600" b="0" dirty="0" err="1">
                          <a:solidFill>
                            <a:schemeClr val="bg1"/>
                          </a:solidFill>
                          <a:latin typeface="+mn-lt"/>
                        </a:rPr>
                        <a:t>Mgr</a:t>
                      </a:r>
                      <a:r>
                        <a:rPr lang="en-US" sz="1600" b="0" dirty="0">
                          <a:solidFill>
                            <a:schemeClr val="bg1"/>
                          </a:solidFill>
                          <a:latin typeface="+mn-lt"/>
                        </a:rPr>
                        <a:t> of Rev Cycle)</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Supplier documentation, integration partners</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Ease of ramp up and tech support</a:t>
                      </a:r>
                    </a:p>
                  </a:txBody>
                  <a:tcPr>
                    <a:solidFill>
                      <a:srgbClr val="1C77A1"/>
                    </a:solidFill>
                  </a:tcPr>
                </a:tc>
                <a:extLst>
                  <a:ext uri="{0D108BD9-81ED-4DB2-BD59-A6C34878D82A}">
                    <a16:rowId xmlns:a16="http://schemas.microsoft.com/office/drawing/2014/main" val="2691657180"/>
                  </a:ext>
                </a:extLst>
              </a:tr>
            </a:tbl>
          </a:graphicData>
        </a:graphic>
      </p:graphicFrame>
      <p:sp>
        <p:nvSpPr>
          <p:cNvPr id="264" name="TextBox 263"/>
          <p:cNvSpPr txBox="1"/>
          <p:nvPr/>
        </p:nvSpPr>
        <p:spPr>
          <a:xfrm>
            <a:off x="1381923" y="2249436"/>
            <a:ext cx="1603578" cy="954107"/>
          </a:xfrm>
          <a:prstGeom prst="rect">
            <a:avLst/>
          </a:prstGeom>
          <a:noFill/>
        </p:spPr>
        <p:txBody>
          <a:bodyPr wrap="square" rtlCol="0">
            <a:spAutoFit/>
          </a:bodyPr>
          <a:lstStyle/>
          <a:p>
            <a:r>
              <a:rPr lang="en-US" sz="2000" dirty="0">
                <a:latin typeface="+mj-lt"/>
              </a:rPr>
              <a:t>Trigger</a:t>
            </a:r>
          </a:p>
          <a:p>
            <a:r>
              <a:rPr lang="en-US" sz="1200" i="1" dirty="0">
                <a:latin typeface="+mj-lt"/>
              </a:rPr>
              <a:t>New </a:t>
            </a:r>
            <a:r>
              <a:rPr lang="en-US" sz="1200" i="1" dirty="0" err="1">
                <a:latin typeface="+mj-lt"/>
              </a:rPr>
              <a:t>regs</a:t>
            </a:r>
            <a:r>
              <a:rPr lang="en-US" sz="1200" i="1" dirty="0">
                <a:latin typeface="+mj-lt"/>
              </a:rPr>
              <a:t> change reimbursement processes</a:t>
            </a:r>
            <a:endParaRPr lang="en-US" sz="2000" i="1" dirty="0">
              <a:latin typeface="+mj-lt"/>
            </a:endParaRPr>
          </a:p>
        </p:txBody>
      </p:sp>
      <p:sp>
        <p:nvSpPr>
          <p:cNvPr id="265" name="TextBox 264"/>
          <p:cNvSpPr txBox="1"/>
          <p:nvPr/>
        </p:nvSpPr>
        <p:spPr>
          <a:xfrm>
            <a:off x="1381923" y="3186838"/>
            <a:ext cx="1603578" cy="400110"/>
          </a:xfrm>
          <a:prstGeom prst="rect">
            <a:avLst/>
          </a:prstGeom>
          <a:noFill/>
        </p:spPr>
        <p:txBody>
          <a:bodyPr wrap="square" rtlCol="0">
            <a:spAutoFit/>
          </a:bodyPr>
          <a:lstStyle/>
          <a:p>
            <a:r>
              <a:rPr lang="en-US" sz="2000" dirty="0">
                <a:latin typeface="+mj-lt"/>
              </a:rPr>
              <a:t>Consider </a:t>
            </a:r>
          </a:p>
        </p:txBody>
      </p:sp>
      <p:sp>
        <p:nvSpPr>
          <p:cNvPr id="54" name="Text Placeholder 7">
            <a:extLst>
              <a:ext uri="{FF2B5EF4-FFF2-40B4-BE49-F238E27FC236}">
                <a16:creationId xmlns:a16="http://schemas.microsoft.com/office/drawing/2014/main" id="{0076765C-8585-604B-86E4-DEEE85FD8E73}"/>
              </a:ext>
            </a:extLst>
          </p:cNvPr>
          <p:cNvSpPr txBox="1">
            <a:spLocks/>
          </p:cNvSpPr>
          <p:nvPr/>
        </p:nvSpPr>
        <p:spPr>
          <a:xfrm>
            <a:off x="142996" y="827227"/>
            <a:ext cx="80991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PERSONA MAPPING</a:t>
            </a:r>
          </a:p>
        </p:txBody>
      </p:sp>
      <p:sp>
        <p:nvSpPr>
          <p:cNvPr id="55" name="TextBox 54">
            <a:extLst>
              <a:ext uri="{FF2B5EF4-FFF2-40B4-BE49-F238E27FC236}">
                <a16:creationId xmlns:a16="http://schemas.microsoft.com/office/drawing/2014/main" id="{043A637F-7278-D644-9FD5-36B7DA26C914}"/>
              </a:ext>
            </a:extLst>
          </p:cNvPr>
          <p:cNvSpPr txBox="1"/>
          <p:nvPr/>
        </p:nvSpPr>
        <p:spPr>
          <a:xfrm>
            <a:off x="1381923" y="4008505"/>
            <a:ext cx="1603578" cy="400110"/>
          </a:xfrm>
          <a:prstGeom prst="rect">
            <a:avLst/>
          </a:prstGeom>
          <a:noFill/>
        </p:spPr>
        <p:txBody>
          <a:bodyPr wrap="square" rtlCol="0">
            <a:spAutoFit/>
          </a:bodyPr>
          <a:lstStyle/>
          <a:p>
            <a:r>
              <a:rPr lang="en-US" sz="2000" dirty="0">
                <a:latin typeface="+mj-lt"/>
              </a:rPr>
              <a:t>Evaluate </a:t>
            </a:r>
          </a:p>
        </p:txBody>
      </p:sp>
      <p:sp>
        <p:nvSpPr>
          <p:cNvPr id="56" name="TextBox 55">
            <a:extLst>
              <a:ext uri="{FF2B5EF4-FFF2-40B4-BE49-F238E27FC236}">
                <a16:creationId xmlns:a16="http://schemas.microsoft.com/office/drawing/2014/main" id="{AFC73BEE-9FC9-BF41-859F-03223A5FFDC5}"/>
              </a:ext>
            </a:extLst>
          </p:cNvPr>
          <p:cNvSpPr txBox="1"/>
          <p:nvPr/>
        </p:nvSpPr>
        <p:spPr>
          <a:xfrm>
            <a:off x="1381923" y="4854404"/>
            <a:ext cx="1603578" cy="400110"/>
          </a:xfrm>
          <a:prstGeom prst="rect">
            <a:avLst/>
          </a:prstGeom>
          <a:noFill/>
        </p:spPr>
        <p:txBody>
          <a:bodyPr wrap="square" rtlCol="0">
            <a:spAutoFit/>
          </a:bodyPr>
          <a:lstStyle/>
          <a:p>
            <a:r>
              <a:rPr lang="en-US" sz="2000" dirty="0">
                <a:latin typeface="+mj-lt"/>
              </a:rPr>
              <a:t>Buy</a:t>
            </a:r>
          </a:p>
        </p:txBody>
      </p:sp>
      <p:sp>
        <p:nvSpPr>
          <p:cNvPr id="57" name="TextBox 56">
            <a:extLst>
              <a:ext uri="{FF2B5EF4-FFF2-40B4-BE49-F238E27FC236}">
                <a16:creationId xmlns:a16="http://schemas.microsoft.com/office/drawing/2014/main" id="{9E12D2B0-8FDE-0047-89DC-0B5ACA0323CD}"/>
              </a:ext>
            </a:extLst>
          </p:cNvPr>
          <p:cNvSpPr txBox="1"/>
          <p:nvPr/>
        </p:nvSpPr>
        <p:spPr>
          <a:xfrm>
            <a:off x="1381923" y="5783626"/>
            <a:ext cx="1603578" cy="400110"/>
          </a:xfrm>
          <a:prstGeom prst="rect">
            <a:avLst/>
          </a:prstGeom>
          <a:noFill/>
        </p:spPr>
        <p:txBody>
          <a:bodyPr wrap="square" rtlCol="0">
            <a:spAutoFit/>
          </a:bodyPr>
          <a:lstStyle/>
          <a:p>
            <a:r>
              <a:rPr lang="en-US" sz="2000" dirty="0">
                <a:latin typeface="+mj-lt"/>
              </a:rPr>
              <a:t>Implement</a:t>
            </a:r>
          </a:p>
        </p:txBody>
      </p:sp>
    </p:spTree>
    <p:extLst>
      <p:ext uri="{BB962C8B-B14F-4D97-AF65-F5344CB8AC3E}">
        <p14:creationId xmlns:p14="http://schemas.microsoft.com/office/powerpoint/2010/main" val="4067568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3:</a:t>
            </a:r>
          </a:p>
          <a:p>
            <a:pPr algn="r">
              <a:lnSpc>
                <a:spcPct val="100000"/>
              </a:lnSpc>
            </a:pPr>
            <a:r>
              <a:rPr lang="en-GB" sz="6000" dirty="0">
                <a:solidFill>
                  <a:schemeClr val="bg1"/>
                </a:solidFill>
                <a:latin typeface="Lato Black" panose="020F0A02020204030203" pitchFamily="34" charset="0"/>
              </a:rPr>
              <a:t>Map content and messages</a:t>
            </a:r>
          </a:p>
        </p:txBody>
      </p:sp>
      <p:sp>
        <p:nvSpPr>
          <p:cNvPr id="19" name="TextBox 18"/>
          <p:cNvSpPr txBox="1"/>
          <p:nvPr/>
        </p:nvSpPr>
        <p:spPr>
          <a:xfrm>
            <a:off x="6057391" y="1459230"/>
            <a:ext cx="5949862" cy="3939540"/>
          </a:xfrm>
          <a:prstGeom prst="rect">
            <a:avLst/>
          </a:prstGeom>
          <a:noFill/>
          <a:ln>
            <a:noFill/>
          </a:ln>
        </p:spPr>
        <p:txBody>
          <a:bodyPr wrap="square" rtlCol="0">
            <a:spAutoFit/>
          </a:bodyPr>
          <a:lstStyle/>
          <a:p>
            <a:pPr>
              <a:lnSpc>
                <a:spcPts val="3000"/>
              </a:lnSpc>
              <a:spcBef>
                <a:spcPts val="1000"/>
              </a:spcBef>
              <a:spcAft>
                <a:spcPts val="1000"/>
              </a:spcAft>
            </a:pPr>
            <a:r>
              <a:rPr lang="en-US" sz="3200" b="1" dirty="0">
                <a:solidFill>
                  <a:srgbClr val="1C77A1"/>
                </a:solidFill>
                <a:latin typeface="Lato Semibold" panose="020F0502020204030203" pitchFamily="34" charset="0"/>
                <a:ea typeface="Lato Semibold" panose="020F0502020204030203" pitchFamily="34" charset="0"/>
                <a:cs typeface="Lato Semibold" panose="020F0502020204030203" pitchFamily="34" charset="0"/>
              </a:rPr>
              <a:t>Now that you know who your buyer personas are and what motivates them to purchase, you can map the appropriate content types to each step in the buying process based on persona, key Rings of Insight, and the resources that they consulted in the buying process.</a:t>
            </a:r>
            <a:endParaRPr lang="en-GB" sz="3200" b="1" dirty="0">
              <a:solidFill>
                <a:srgbClr val="1C77A1"/>
              </a:solidFill>
              <a:latin typeface="Lato Semibold" panose="020F0502020204030203" pitchFamily="34" charset="0"/>
              <a:ea typeface="Lato Semibold" panose="020F0502020204030203" pitchFamily="34" charset="0"/>
              <a:cs typeface="Lato Semibold" panose="020F0502020204030203" pitchFamily="34" charset="0"/>
            </a:endParaRPr>
          </a:p>
        </p:txBody>
      </p:sp>
    </p:spTree>
    <p:extLst>
      <p:ext uri="{BB962C8B-B14F-4D97-AF65-F5344CB8AC3E}">
        <p14:creationId xmlns:p14="http://schemas.microsoft.com/office/powerpoint/2010/main" val="145789622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7"/>
          <p:cNvSpPr txBox="1">
            <a:spLocks/>
          </p:cNvSpPr>
          <p:nvPr/>
        </p:nvSpPr>
        <p:spPr>
          <a:xfrm>
            <a:off x="2031007" y="1547499"/>
            <a:ext cx="8129987"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5000"/>
              </a:lnSpc>
            </a:pPr>
            <a:r>
              <a:rPr lang="en-GB" sz="6000" dirty="0">
                <a:solidFill>
                  <a:schemeClr val="bg1"/>
                </a:solidFill>
                <a:latin typeface="Lato Black" panose="020F0A02020204030203" pitchFamily="34" charset="0"/>
              </a:rPr>
              <a:t>Business to Business Personas</a:t>
            </a:r>
          </a:p>
        </p:txBody>
      </p:sp>
      <p:cxnSp>
        <p:nvCxnSpPr>
          <p:cNvPr id="15" name="Straight Connector 14"/>
          <p:cNvCxnSpPr/>
          <p:nvPr/>
        </p:nvCxnSpPr>
        <p:spPr>
          <a:xfrm flipH="1">
            <a:off x="7333535" y="1547499"/>
            <a:ext cx="1461342" cy="14613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 Placeholder 7"/>
          <p:cNvSpPr txBox="1">
            <a:spLocks/>
          </p:cNvSpPr>
          <p:nvPr/>
        </p:nvSpPr>
        <p:spPr>
          <a:xfrm>
            <a:off x="375618" y="4269028"/>
            <a:ext cx="11054232" cy="127439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2500"/>
              </a:lnSpc>
            </a:pPr>
            <a:r>
              <a:rPr lang="en-GB" sz="1800" b="0" spc="50" dirty="0">
                <a:solidFill>
                  <a:schemeClr val="tx1"/>
                </a:solidFill>
                <a:ea typeface="Lato" panose="020F0502020204030203" pitchFamily="34" charset="0"/>
                <a:cs typeface="Lato" panose="020F0502020204030203" pitchFamily="34" charset="0"/>
              </a:rPr>
              <a:t>A buyer persona is a semi-fictional representation of one of your ideal clients based on real data (your research). We're looking for common </a:t>
            </a:r>
            <a:r>
              <a:rPr lang="en-US" sz="1800" b="0" spc="50" dirty="0">
                <a:solidFill>
                  <a:schemeClr val="tx1"/>
                </a:solidFill>
                <a:ea typeface="Lato" panose="020F0502020204030203" pitchFamily="34" charset="0"/>
                <a:cs typeface="Lato" panose="020F0502020204030203" pitchFamily="34" charset="0"/>
              </a:rPr>
              <a:t>behavior</a:t>
            </a:r>
            <a:r>
              <a:rPr lang="en-GB" sz="1800" b="0" spc="50" dirty="0">
                <a:solidFill>
                  <a:schemeClr val="tx1"/>
                </a:solidFill>
                <a:ea typeface="Lato" panose="020F0502020204030203" pitchFamily="34" charset="0"/>
                <a:cs typeface="Lato" panose="020F0502020204030203" pitchFamily="34" charset="0"/>
              </a:rPr>
              <a:t> patterns, shared pain points and where they hang out.  You will know what are their pain points, their goals, and where they hang out. So you can offer them the right solutions and promote to them in language that they understand. </a:t>
            </a:r>
          </a:p>
          <a:p>
            <a:pPr algn="l">
              <a:lnSpc>
                <a:spcPts val="2500"/>
              </a:lnSpc>
            </a:pPr>
            <a:r>
              <a:rPr lang="en-GB" sz="1400" b="0" spc="50" dirty="0">
                <a:solidFill>
                  <a:schemeClr val="tx1"/>
                </a:solidFill>
                <a:ea typeface="Lato" panose="020F0502020204030203" pitchFamily="34" charset="0"/>
                <a:cs typeface="Lato" panose="020F0502020204030203" pitchFamily="34" charset="0"/>
              </a:rPr>
              <a:t>- </a:t>
            </a:r>
            <a:r>
              <a:rPr lang="en-GB" sz="1200" b="0" spc="50" dirty="0" err="1">
                <a:solidFill>
                  <a:schemeClr val="tx1"/>
                </a:solidFill>
                <a:ea typeface="Lato" panose="020F0502020204030203" pitchFamily="34" charset="0"/>
                <a:cs typeface="Lato" panose="020F0502020204030203" pitchFamily="34" charset="0"/>
              </a:rPr>
              <a:t>Hubspot</a:t>
            </a:r>
            <a:endParaRPr lang="en-GB" sz="1400" b="0" dirty="0">
              <a:solidFill>
                <a:schemeClr val="tx1"/>
              </a:solidFill>
              <a:ea typeface="Lato" panose="020F0502020204030203" pitchFamily="34" charset="0"/>
              <a:cs typeface="Lato" panose="020F0502020204030203" pitchFamily="34" charset="0"/>
            </a:endParaRPr>
          </a:p>
        </p:txBody>
      </p:sp>
      <p:cxnSp>
        <p:nvCxnSpPr>
          <p:cNvPr id="17" name="Straight Connector 16"/>
          <p:cNvCxnSpPr/>
          <p:nvPr/>
        </p:nvCxnSpPr>
        <p:spPr>
          <a:xfrm flipH="1">
            <a:off x="8194439" y="1019198"/>
            <a:ext cx="1461342" cy="14613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97F5E551-92F2-454E-9573-E1F084804DAF}"/>
              </a:ext>
            </a:extLst>
          </p:cNvPr>
          <p:cNvSpPr/>
          <p:nvPr/>
        </p:nvSpPr>
        <p:spPr>
          <a:xfrm>
            <a:off x="0" y="0"/>
            <a:ext cx="12192000" cy="3740727"/>
          </a:xfrm>
          <a:prstGeom prst="rect">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dirty="0">
                <a:latin typeface="Lato" panose="020F0502020204030203" pitchFamily="34" charset="0"/>
                <a:ea typeface="Lato" panose="020F0502020204030203" pitchFamily="34" charset="0"/>
                <a:cs typeface="Lato" panose="020F0502020204030203" pitchFamily="34" charset="0"/>
              </a:rPr>
              <a:t>B2C PERSONAS</a:t>
            </a:r>
          </a:p>
        </p:txBody>
      </p:sp>
    </p:spTree>
    <p:extLst>
      <p:ext uri="{BB962C8B-B14F-4D97-AF65-F5344CB8AC3E}">
        <p14:creationId xmlns:p14="http://schemas.microsoft.com/office/powerpoint/2010/main" val="27158230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250"/>
                                        <p:tgtEl>
                                          <p:spTgt spid="15"/>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250"/>
                                        <p:tgtEl>
                                          <p:spTgt spid="1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rgbClr val="FAB014"/>
        </a:solidFill>
        <a:effectLst/>
      </p:bgPr>
    </p:bg>
    <p:spTree>
      <p:nvGrpSpPr>
        <p:cNvPr id="1" name=""/>
        <p:cNvGrpSpPr/>
        <p:nvPr/>
      </p:nvGrpSpPr>
      <p:grpSpPr>
        <a:xfrm>
          <a:off x="0" y="0"/>
          <a:ext cx="0" cy="0"/>
          <a:chOff x="0" y="0"/>
          <a:chExt cx="0" cy="0"/>
        </a:xfrm>
      </p:grpSpPr>
      <p:sp>
        <p:nvSpPr>
          <p:cNvPr id="62" name="Freeform 61">
            <a:extLst>
              <a:ext uri="{FF2B5EF4-FFF2-40B4-BE49-F238E27FC236}">
                <a16:creationId xmlns:a16="http://schemas.microsoft.com/office/drawing/2014/main" id="{ADA572D2-2A2D-4941-9FBE-B195F73E8FD0}"/>
              </a:ext>
            </a:extLst>
          </p:cNvPr>
          <p:cNvSpPr>
            <a:spLocks noEditPoints="1"/>
          </p:cNvSpPr>
          <p:nvPr/>
        </p:nvSpPr>
        <p:spPr bwMode="auto">
          <a:xfrm rot="5400000">
            <a:off x="2775859" y="-2775858"/>
            <a:ext cx="6858000" cy="12409715"/>
          </a:xfrm>
          <a:custGeom>
            <a:avLst/>
            <a:gdLst>
              <a:gd name="T0" fmla="*/ 2836 w 4019"/>
              <a:gd name="T1" fmla="*/ 4319 h 4803"/>
              <a:gd name="T2" fmla="*/ 2914 w 4019"/>
              <a:gd name="T3" fmla="*/ 4250 h 4803"/>
              <a:gd name="T4" fmla="*/ 2989 w 4019"/>
              <a:gd name="T5" fmla="*/ 4501 h 4803"/>
              <a:gd name="T6" fmla="*/ 3117 w 4019"/>
              <a:gd name="T7" fmla="*/ 4494 h 4803"/>
              <a:gd name="T8" fmla="*/ 3171 w 4019"/>
              <a:gd name="T9" fmla="*/ 4389 h 4803"/>
              <a:gd name="T10" fmla="*/ 3272 w 4019"/>
              <a:gd name="T11" fmla="*/ 4510 h 4803"/>
              <a:gd name="T12" fmla="*/ 3414 w 4019"/>
              <a:gd name="T13" fmla="*/ 4476 h 4803"/>
              <a:gd name="T14" fmla="*/ 3532 w 4019"/>
              <a:gd name="T15" fmla="*/ 4441 h 4803"/>
              <a:gd name="T16" fmla="*/ 3672 w 4019"/>
              <a:gd name="T17" fmla="*/ 4491 h 4803"/>
              <a:gd name="T18" fmla="*/ 3828 w 4019"/>
              <a:gd name="T19" fmla="*/ 4282 h 4803"/>
              <a:gd name="T20" fmla="*/ 3769 w 4019"/>
              <a:gd name="T21" fmla="*/ 2766 h 4803"/>
              <a:gd name="T22" fmla="*/ 3845 w 4019"/>
              <a:gd name="T23" fmla="*/ 2703 h 4803"/>
              <a:gd name="T24" fmla="*/ 3868 w 4019"/>
              <a:gd name="T25" fmla="*/ 2628 h 4803"/>
              <a:gd name="T26" fmla="*/ 3927 w 4019"/>
              <a:gd name="T27" fmla="*/ 2575 h 4803"/>
              <a:gd name="T28" fmla="*/ 3586 w 4019"/>
              <a:gd name="T29" fmla="*/ 602 h 4803"/>
              <a:gd name="T30" fmla="*/ 3429 w 4019"/>
              <a:gd name="T31" fmla="*/ 239 h 4803"/>
              <a:gd name="T32" fmla="*/ 3261 w 4019"/>
              <a:gd name="T33" fmla="*/ 398 h 4803"/>
              <a:gd name="T34" fmla="*/ 3096 w 4019"/>
              <a:gd name="T35" fmla="*/ 341 h 4803"/>
              <a:gd name="T36" fmla="*/ 3030 w 4019"/>
              <a:gd name="T37" fmla="*/ 403 h 4803"/>
              <a:gd name="T38" fmla="*/ 2955 w 4019"/>
              <a:gd name="T39" fmla="*/ 585 h 4803"/>
              <a:gd name="T40" fmla="*/ 2891 w 4019"/>
              <a:gd name="T41" fmla="*/ 408 h 4803"/>
              <a:gd name="T42" fmla="*/ 2810 w 4019"/>
              <a:gd name="T43" fmla="*/ 426 h 4803"/>
              <a:gd name="T44" fmla="*/ 2703 w 4019"/>
              <a:gd name="T45" fmla="*/ 469 h 4803"/>
              <a:gd name="T46" fmla="*/ 1885 w 4019"/>
              <a:gd name="T47" fmla="*/ 403 h 4803"/>
              <a:gd name="T48" fmla="*/ 1569 w 4019"/>
              <a:gd name="T49" fmla="*/ 521 h 4803"/>
              <a:gd name="T50" fmla="*/ 1139 w 4019"/>
              <a:gd name="T51" fmla="*/ 647 h 4803"/>
              <a:gd name="T52" fmla="*/ 1002 w 4019"/>
              <a:gd name="T53" fmla="*/ 254 h 4803"/>
              <a:gd name="T54" fmla="*/ 782 w 4019"/>
              <a:gd name="T55" fmla="*/ 303 h 4803"/>
              <a:gd name="T56" fmla="*/ 675 w 4019"/>
              <a:gd name="T57" fmla="*/ 310 h 4803"/>
              <a:gd name="T58" fmla="*/ 575 w 4019"/>
              <a:gd name="T59" fmla="*/ 368 h 4803"/>
              <a:gd name="T60" fmla="*/ 502 w 4019"/>
              <a:gd name="T61" fmla="*/ 352 h 4803"/>
              <a:gd name="T62" fmla="*/ 461 w 4019"/>
              <a:gd name="T63" fmla="*/ 411 h 4803"/>
              <a:gd name="T64" fmla="*/ 307 w 4019"/>
              <a:gd name="T65" fmla="*/ 412 h 4803"/>
              <a:gd name="T66" fmla="*/ 289 w 4019"/>
              <a:gd name="T67" fmla="*/ 2064 h 4803"/>
              <a:gd name="T68" fmla="*/ 448 w 4019"/>
              <a:gd name="T69" fmla="*/ 4300 h 4803"/>
              <a:gd name="T70" fmla="*/ 516 w 4019"/>
              <a:gd name="T71" fmla="*/ 4494 h 4803"/>
              <a:gd name="T72" fmla="*/ 642 w 4019"/>
              <a:gd name="T73" fmla="*/ 4482 h 4803"/>
              <a:gd name="T74" fmla="*/ 698 w 4019"/>
              <a:gd name="T75" fmla="*/ 4353 h 4803"/>
              <a:gd name="T76" fmla="*/ 789 w 4019"/>
              <a:gd name="T77" fmla="*/ 4485 h 4803"/>
              <a:gd name="T78" fmla="*/ 881 w 4019"/>
              <a:gd name="T79" fmla="*/ 4565 h 4803"/>
              <a:gd name="T80" fmla="*/ 1011 w 4019"/>
              <a:gd name="T81" fmla="*/ 4398 h 4803"/>
              <a:gd name="T82" fmla="*/ 1137 w 4019"/>
              <a:gd name="T83" fmla="*/ 4455 h 4803"/>
              <a:gd name="T84" fmla="*/ 1292 w 4019"/>
              <a:gd name="T85" fmla="*/ 4300 h 4803"/>
              <a:gd name="T86" fmla="*/ 1428 w 4019"/>
              <a:gd name="T87" fmla="*/ 4308 h 4803"/>
              <a:gd name="T88" fmla="*/ 1547 w 4019"/>
              <a:gd name="T89" fmla="*/ 4591 h 4803"/>
              <a:gd name="T90" fmla="*/ 1831 w 4019"/>
              <a:gd name="T91" fmla="*/ 4604 h 4803"/>
              <a:gd name="T92" fmla="*/ 1986 w 4019"/>
              <a:gd name="T93" fmla="*/ 4572 h 4803"/>
              <a:gd name="T94" fmla="*/ 2247 w 4019"/>
              <a:gd name="T95" fmla="*/ 4674 h 4803"/>
              <a:gd name="T96" fmla="*/ 2385 w 4019"/>
              <a:gd name="T97" fmla="*/ 4510 h 4803"/>
              <a:gd name="T98" fmla="*/ 2452 w 4019"/>
              <a:gd name="T99" fmla="*/ 4670 h 4803"/>
              <a:gd name="T100" fmla="*/ 2632 w 4019"/>
              <a:gd name="T101" fmla="*/ 4368 h 4803"/>
              <a:gd name="T102" fmla="*/ 2711 w 4019"/>
              <a:gd name="T103" fmla="*/ 4441 h 4803"/>
              <a:gd name="T104" fmla="*/ 318 w 4019"/>
              <a:gd name="T105" fmla="*/ 4250 h 4803"/>
              <a:gd name="T106" fmla="*/ 324 w 4019"/>
              <a:gd name="T107" fmla="*/ 4232 h 4803"/>
              <a:gd name="T108" fmla="*/ 248 w 4019"/>
              <a:gd name="T109" fmla="*/ 503 h 4803"/>
              <a:gd name="T110" fmla="*/ 1243 w 4019"/>
              <a:gd name="T111" fmla="*/ 536 h 4803"/>
              <a:gd name="T112" fmla="*/ 306 w 4019"/>
              <a:gd name="T113" fmla="*/ 445 h 4803"/>
              <a:gd name="T114" fmla="*/ 3231 w 4019"/>
              <a:gd name="T115" fmla="*/ 181 h 4803"/>
              <a:gd name="T116" fmla="*/ 2855 w 4019"/>
              <a:gd name="T117" fmla="*/ 4269 h 4803"/>
              <a:gd name="T118" fmla="*/ 2357 w 4019"/>
              <a:gd name="T119" fmla="*/ 4721 h 4803"/>
              <a:gd name="T120" fmla="*/ 2772 w 4019"/>
              <a:gd name="T121" fmla="*/ 4490 h 4803"/>
              <a:gd name="T122" fmla="*/ 3340 w 4019"/>
              <a:gd name="T123" fmla="*/ 257 h 4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19" h="4803">
                <a:moveTo>
                  <a:pt x="4019" y="4803"/>
                </a:moveTo>
                <a:cubicBezTo>
                  <a:pt x="2679" y="4803"/>
                  <a:pt x="1340" y="4803"/>
                  <a:pt x="0" y="4803"/>
                </a:cubicBezTo>
                <a:cubicBezTo>
                  <a:pt x="0" y="3202"/>
                  <a:pt x="0" y="1601"/>
                  <a:pt x="0" y="0"/>
                </a:cubicBezTo>
                <a:cubicBezTo>
                  <a:pt x="1340" y="0"/>
                  <a:pt x="2680" y="0"/>
                  <a:pt x="4019" y="0"/>
                </a:cubicBezTo>
                <a:cubicBezTo>
                  <a:pt x="4019" y="1601"/>
                  <a:pt x="4019" y="3202"/>
                  <a:pt x="4019" y="4803"/>
                </a:cubicBezTo>
                <a:close/>
                <a:moveTo>
                  <a:pt x="2969" y="4558"/>
                </a:moveTo>
                <a:cubicBezTo>
                  <a:pt x="2979" y="4537"/>
                  <a:pt x="2971" y="4524"/>
                  <a:pt x="2963" y="4510"/>
                </a:cubicBezTo>
                <a:cubicBezTo>
                  <a:pt x="2947" y="4480"/>
                  <a:pt x="2934" y="4448"/>
                  <a:pt x="2919" y="4417"/>
                </a:cubicBezTo>
                <a:cubicBezTo>
                  <a:pt x="2905" y="4385"/>
                  <a:pt x="2892" y="4353"/>
                  <a:pt x="2857" y="4337"/>
                </a:cubicBezTo>
                <a:cubicBezTo>
                  <a:pt x="2849" y="4334"/>
                  <a:pt x="2839" y="4327"/>
                  <a:pt x="2836" y="4319"/>
                </a:cubicBezTo>
                <a:cubicBezTo>
                  <a:pt x="2826" y="4283"/>
                  <a:pt x="2817" y="4247"/>
                  <a:pt x="2809" y="4211"/>
                </a:cubicBezTo>
                <a:cubicBezTo>
                  <a:pt x="2806" y="4199"/>
                  <a:pt x="2805" y="4185"/>
                  <a:pt x="2803" y="4167"/>
                </a:cubicBezTo>
                <a:cubicBezTo>
                  <a:pt x="2815" y="4175"/>
                  <a:pt x="2821" y="4179"/>
                  <a:pt x="2828" y="4183"/>
                </a:cubicBezTo>
                <a:cubicBezTo>
                  <a:pt x="2828" y="4177"/>
                  <a:pt x="2828" y="4174"/>
                  <a:pt x="2828" y="4169"/>
                </a:cubicBezTo>
                <a:cubicBezTo>
                  <a:pt x="2835" y="4175"/>
                  <a:pt x="2840" y="4180"/>
                  <a:pt x="2848" y="4188"/>
                </a:cubicBezTo>
                <a:cubicBezTo>
                  <a:pt x="2847" y="4164"/>
                  <a:pt x="2820" y="4151"/>
                  <a:pt x="2834" y="4125"/>
                </a:cubicBezTo>
                <a:cubicBezTo>
                  <a:pt x="2841" y="4134"/>
                  <a:pt x="2847" y="4141"/>
                  <a:pt x="2853" y="4149"/>
                </a:cubicBezTo>
                <a:cubicBezTo>
                  <a:pt x="2861" y="4158"/>
                  <a:pt x="2868" y="4172"/>
                  <a:pt x="2878" y="4176"/>
                </a:cubicBezTo>
                <a:cubicBezTo>
                  <a:pt x="2899" y="4185"/>
                  <a:pt x="2909" y="4198"/>
                  <a:pt x="2909" y="4221"/>
                </a:cubicBezTo>
                <a:cubicBezTo>
                  <a:pt x="2909" y="4230"/>
                  <a:pt x="2913" y="4240"/>
                  <a:pt x="2914" y="4250"/>
                </a:cubicBezTo>
                <a:cubicBezTo>
                  <a:pt x="2918" y="4271"/>
                  <a:pt x="2921" y="4293"/>
                  <a:pt x="2924" y="4314"/>
                </a:cubicBezTo>
                <a:cubicBezTo>
                  <a:pt x="2922" y="4314"/>
                  <a:pt x="2921" y="4315"/>
                  <a:pt x="2920" y="4315"/>
                </a:cubicBezTo>
                <a:cubicBezTo>
                  <a:pt x="2913" y="4292"/>
                  <a:pt x="2906" y="4270"/>
                  <a:pt x="2900" y="4247"/>
                </a:cubicBezTo>
                <a:cubicBezTo>
                  <a:pt x="2898" y="4247"/>
                  <a:pt x="2896" y="4248"/>
                  <a:pt x="2895" y="4248"/>
                </a:cubicBezTo>
                <a:cubicBezTo>
                  <a:pt x="2899" y="4277"/>
                  <a:pt x="2903" y="4306"/>
                  <a:pt x="2906" y="4335"/>
                </a:cubicBezTo>
                <a:cubicBezTo>
                  <a:pt x="2906" y="4335"/>
                  <a:pt x="2905" y="4335"/>
                  <a:pt x="2904" y="4336"/>
                </a:cubicBezTo>
                <a:cubicBezTo>
                  <a:pt x="2896" y="4323"/>
                  <a:pt x="2889" y="4311"/>
                  <a:pt x="2879" y="4295"/>
                </a:cubicBezTo>
                <a:cubicBezTo>
                  <a:pt x="2876" y="4302"/>
                  <a:pt x="2873" y="4306"/>
                  <a:pt x="2874" y="4308"/>
                </a:cubicBezTo>
                <a:cubicBezTo>
                  <a:pt x="2884" y="4326"/>
                  <a:pt x="2891" y="4346"/>
                  <a:pt x="2904" y="4362"/>
                </a:cubicBezTo>
                <a:cubicBezTo>
                  <a:pt x="2939" y="4405"/>
                  <a:pt x="2973" y="4447"/>
                  <a:pt x="2989" y="4501"/>
                </a:cubicBezTo>
                <a:cubicBezTo>
                  <a:pt x="2990" y="4507"/>
                  <a:pt x="2994" y="4511"/>
                  <a:pt x="2998" y="4519"/>
                </a:cubicBezTo>
                <a:cubicBezTo>
                  <a:pt x="3003" y="4511"/>
                  <a:pt x="3005" y="4507"/>
                  <a:pt x="3009" y="4501"/>
                </a:cubicBezTo>
                <a:cubicBezTo>
                  <a:pt x="3014" y="4509"/>
                  <a:pt x="3017" y="4515"/>
                  <a:pt x="3018" y="4517"/>
                </a:cubicBezTo>
                <a:cubicBezTo>
                  <a:pt x="3027" y="4516"/>
                  <a:pt x="3031" y="4516"/>
                  <a:pt x="3037" y="4516"/>
                </a:cubicBezTo>
                <a:cubicBezTo>
                  <a:pt x="3031" y="4497"/>
                  <a:pt x="3025" y="4480"/>
                  <a:pt x="3019" y="4463"/>
                </a:cubicBezTo>
                <a:cubicBezTo>
                  <a:pt x="3025" y="4465"/>
                  <a:pt x="3030" y="4466"/>
                  <a:pt x="3037" y="4469"/>
                </a:cubicBezTo>
                <a:cubicBezTo>
                  <a:pt x="3037" y="4459"/>
                  <a:pt x="3037" y="4453"/>
                  <a:pt x="3037" y="4441"/>
                </a:cubicBezTo>
                <a:cubicBezTo>
                  <a:pt x="3067" y="4478"/>
                  <a:pt x="3061" y="4528"/>
                  <a:pt x="3094" y="4557"/>
                </a:cubicBezTo>
                <a:cubicBezTo>
                  <a:pt x="3094" y="4548"/>
                  <a:pt x="3094" y="4539"/>
                  <a:pt x="3091" y="4530"/>
                </a:cubicBezTo>
                <a:cubicBezTo>
                  <a:pt x="3085" y="4504"/>
                  <a:pt x="3092" y="4494"/>
                  <a:pt x="3117" y="4494"/>
                </a:cubicBezTo>
                <a:cubicBezTo>
                  <a:pt x="3116" y="4470"/>
                  <a:pt x="3115" y="4445"/>
                  <a:pt x="3114" y="4420"/>
                </a:cubicBezTo>
                <a:cubicBezTo>
                  <a:pt x="3116" y="4420"/>
                  <a:pt x="3119" y="4420"/>
                  <a:pt x="3122" y="4419"/>
                </a:cubicBezTo>
                <a:cubicBezTo>
                  <a:pt x="3124" y="4429"/>
                  <a:pt x="3128" y="4438"/>
                  <a:pt x="3129" y="4448"/>
                </a:cubicBezTo>
                <a:cubicBezTo>
                  <a:pt x="3133" y="4477"/>
                  <a:pt x="3136" y="4506"/>
                  <a:pt x="3140" y="4535"/>
                </a:cubicBezTo>
                <a:cubicBezTo>
                  <a:pt x="3140" y="4542"/>
                  <a:pt x="3143" y="4548"/>
                  <a:pt x="3145" y="4555"/>
                </a:cubicBezTo>
                <a:cubicBezTo>
                  <a:pt x="3147" y="4554"/>
                  <a:pt x="3149" y="4554"/>
                  <a:pt x="3151" y="4553"/>
                </a:cubicBezTo>
                <a:cubicBezTo>
                  <a:pt x="3151" y="4516"/>
                  <a:pt x="3151" y="4479"/>
                  <a:pt x="3151" y="4442"/>
                </a:cubicBezTo>
                <a:cubicBezTo>
                  <a:pt x="3163" y="4477"/>
                  <a:pt x="3155" y="4515"/>
                  <a:pt x="3172" y="4550"/>
                </a:cubicBezTo>
                <a:cubicBezTo>
                  <a:pt x="3178" y="4521"/>
                  <a:pt x="3183" y="4491"/>
                  <a:pt x="3182" y="4461"/>
                </a:cubicBezTo>
                <a:cubicBezTo>
                  <a:pt x="3182" y="4437"/>
                  <a:pt x="3178" y="4412"/>
                  <a:pt x="3171" y="4389"/>
                </a:cubicBezTo>
                <a:cubicBezTo>
                  <a:pt x="3164" y="4368"/>
                  <a:pt x="3183" y="4357"/>
                  <a:pt x="3179" y="4338"/>
                </a:cubicBezTo>
                <a:cubicBezTo>
                  <a:pt x="3181" y="4338"/>
                  <a:pt x="3184" y="4339"/>
                  <a:pt x="3186" y="4339"/>
                </a:cubicBezTo>
                <a:cubicBezTo>
                  <a:pt x="3190" y="4363"/>
                  <a:pt x="3194" y="4388"/>
                  <a:pt x="3198" y="4416"/>
                </a:cubicBezTo>
                <a:cubicBezTo>
                  <a:pt x="3205" y="4410"/>
                  <a:pt x="3208" y="4407"/>
                  <a:pt x="3214" y="4402"/>
                </a:cubicBezTo>
                <a:cubicBezTo>
                  <a:pt x="3216" y="4419"/>
                  <a:pt x="3218" y="4433"/>
                  <a:pt x="3221" y="4448"/>
                </a:cubicBezTo>
                <a:cubicBezTo>
                  <a:pt x="3222" y="4456"/>
                  <a:pt x="3223" y="4468"/>
                  <a:pt x="3228" y="4472"/>
                </a:cubicBezTo>
                <a:cubicBezTo>
                  <a:pt x="3242" y="4480"/>
                  <a:pt x="3240" y="4492"/>
                  <a:pt x="3241" y="4504"/>
                </a:cubicBezTo>
                <a:cubicBezTo>
                  <a:pt x="3242" y="4515"/>
                  <a:pt x="3243" y="4526"/>
                  <a:pt x="3244" y="4540"/>
                </a:cubicBezTo>
                <a:cubicBezTo>
                  <a:pt x="3279" y="4512"/>
                  <a:pt x="3256" y="4477"/>
                  <a:pt x="3269" y="4448"/>
                </a:cubicBezTo>
                <a:cubicBezTo>
                  <a:pt x="3272" y="4468"/>
                  <a:pt x="3271" y="4489"/>
                  <a:pt x="3272" y="4510"/>
                </a:cubicBezTo>
                <a:cubicBezTo>
                  <a:pt x="3272" y="4530"/>
                  <a:pt x="3273" y="4550"/>
                  <a:pt x="3274" y="4570"/>
                </a:cubicBezTo>
                <a:cubicBezTo>
                  <a:pt x="3277" y="4570"/>
                  <a:pt x="3279" y="4570"/>
                  <a:pt x="3282" y="4570"/>
                </a:cubicBezTo>
                <a:cubicBezTo>
                  <a:pt x="3283" y="4562"/>
                  <a:pt x="3284" y="4554"/>
                  <a:pt x="3285" y="4546"/>
                </a:cubicBezTo>
                <a:cubicBezTo>
                  <a:pt x="3304" y="4549"/>
                  <a:pt x="3332" y="4529"/>
                  <a:pt x="3336" y="4510"/>
                </a:cubicBezTo>
                <a:cubicBezTo>
                  <a:pt x="3340" y="4480"/>
                  <a:pt x="3346" y="4449"/>
                  <a:pt x="3351" y="4419"/>
                </a:cubicBezTo>
                <a:cubicBezTo>
                  <a:pt x="3358" y="4422"/>
                  <a:pt x="3363" y="4424"/>
                  <a:pt x="3369" y="4427"/>
                </a:cubicBezTo>
                <a:cubicBezTo>
                  <a:pt x="3365" y="4477"/>
                  <a:pt x="3361" y="4527"/>
                  <a:pt x="3356" y="4577"/>
                </a:cubicBezTo>
                <a:cubicBezTo>
                  <a:pt x="3385" y="4527"/>
                  <a:pt x="3378" y="4468"/>
                  <a:pt x="3401" y="4419"/>
                </a:cubicBezTo>
                <a:cubicBezTo>
                  <a:pt x="3403" y="4437"/>
                  <a:pt x="3405" y="4456"/>
                  <a:pt x="3408" y="4476"/>
                </a:cubicBezTo>
                <a:cubicBezTo>
                  <a:pt x="3410" y="4476"/>
                  <a:pt x="3412" y="4476"/>
                  <a:pt x="3414" y="4476"/>
                </a:cubicBezTo>
                <a:cubicBezTo>
                  <a:pt x="3419" y="4464"/>
                  <a:pt x="3425" y="4451"/>
                  <a:pt x="3430" y="4439"/>
                </a:cubicBezTo>
                <a:cubicBezTo>
                  <a:pt x="3431" y="4439"/>
                  <a:pt x="3432" y="4440"/>
                  <a:pt x="3433" y="4440"/>
                </a:cubicBezTo>
                <a:cubicBezTo>
                  <a:pt x="3430" y="4462"/>
                  <a:pt x="3427" y="4485"/>
                  <a:pt x="3424" y="4507"/>
                </a:cubicBezTo>
                <a:cubicBezTo>
                  <a:pt x="3426" y="4508"/>
                  <a:pt x="3429" y="4509"/>
                  <a:pt x="3432" y="4510"/>
                </a:cubicBezTo>
                <a:cubicBezTo>
                  <a:pt x="3437" y="4497"/>
                  <a:pt x="3441" y="4483"/>
                  <a:pt x="3447" y="4471"/>
                </a:cubicBezTo>
                <a:cubicBezTo>
                  <a:pt x="3456" y="4452"/>
                  <a:pt x="3464" y="4433"/>
                  <a:pt x="3475" y="4416"/>
                </a:cubicBezTo>
                <a:cubicBezTo>
                  <a:pt x="3479" y="4410"/>
                  <a:pt x="3489" y="4409"/>
                  <a:pt x="3500" y="4405"/>
                </a:cubicBezTo>
                <a:cubicBezTo>
                  <a:pt x="3503" y="4406"/>
                  <a:pt x="3509" y="4409"/>
                  <a:pt x="3515" y="4412"/>
                </a:cubicBezTo>
                <a:cubicBezTo>
                  <a:pt x="3514" y="4425"/>
                  <a:pt x="3513" y="4436"/>
                  <a:pt x="3511" y="4452"/>
                </a:cubicBezTo>
                <a:cubicBezTo>
                  <a:pt x="3520" y="4447"/>
                  <a:pt x="3524" y="4445"/>
                  <a:pt x="3532" y="4441"/>
                </a:cubicBezTo>
                <a:cubicBezTo>
                  <a:pt x="3530" y="4471"/>
                  <a:pt x="3529" y="4498"/>
                  <a:pt x="3528" y="4526"/>
                </a:cubicBezTo>
                <a:cubicBezTo>
                  <a:pt x="3532" y="4516"/>
                  <a:pt x="3537" y="4505"/>
                  <a:pt x="3542" y="4495"/>
                </a:cubicBezTo>
                <a:cubicBezTo>
                  <a:pt x="3544" y="4496"/>
                  <a:pt x="3546" y="4497"/>
                  <a:pt x="3548" y="4497"/>
                </a:cubicBezTo>
                <a:cubicBezTo>
                  <a:pt x="3546" y="4513"/>
                  <a:pt x="3545" y="4528"/>
                  <a:pt x="3544" y="4543"/>
                </a:cubicBezTo>
                <a:cubicBezTo>
                  <a:pt x="3551" y="4539"/>
                  <a:pt x="3554" y="4533"/>
                  <a:pt x="3559" y="4527"/>
                </a:cubicBezTo>
                <a:cubicBezTo>
                  <a:pt x="3578" y="4505"/>
                  <a:pt x="3595" y="4478"/>
                  <a:pt x="3619" y="4461"/>
                </a:cubicBezTo>
                <a:cubicBezTo>
                  <a:pt x="3641" y="4446"/>
                  <a:pt x="3646" y="4427"/>
                  <a:pt x="3651" y="4406"/>
                </a:cubicBezTo>
                <a:cubicBezTo>
                  <a:pt x="3658" y="4380"/>
                  <a:pt x="3663" y="4352"/>
                  <a:pt x="3696" y="4335"/>
                </a:cubicBezTo>
                <a:cubicBezTo>
                  <a:pt x="3696" y="4351"/>
                  <a:pt x="3698" y="4365"/>
                  <a:pt x="3695" y="4376"/>
                </a:cubicBezTo>
                <a:cubicBezTo>
                  <a:pt x="3686" y="4415"/>
                  <a:pt x="3695" y="4456"/>
                  <a:pt x="3672" y="4491"/>
                </a:cubicBezTo>
                <a:cubicBezTo>
                  <a:pt x="3666" y="4499"/>
                  <a:pt x="3663" y="4509"/>
                  <a:pt x="3657" y="4520"/>
                </a:cubicBezTo>
                <a:cubicBezTo>
                  <a:pt x="3685" y="4518"/>
                  <a:pt x="3692" y="4500"/>
                  <a:pt x="3699" y="4482"/>
                </a:cubicBezTo>
                <a:cubicBezTo>
                  <a:pt x="3705" y="4463"/>
                  <a:pt x="3709" y="4443"/>
                  <a:pt x="3715" y="4424"/>
                </a:cubicBezTo>
                <a:cubicBezTo>
                  <a:pt x="3721" y="4406"/>
                  <a:pt x="3725" y="4379"/>
                  <a:pt x="3738" y="4373"/>
                </a:cubicBezTo>
                <a:cubicBezTo>
                  <a:pt x="3767" y="4359"/>
                  <a:pt x="3763" y="4336"/>
                  <a:pt x="3767" y="4313"/>
                </a:cubicBezTo>
                <a:cubicBezTo>
                  <a:pt x="3768" y="4307"/>
                  <a:pt x="3772" y="4301"/>
                  <a:pt x="3774" y="4295"/>
                </a:cubicBezTo>
                <a:cubicBezTo>
                  <a:pt x="3777" y="4296"/>
                  <a:pt x="3779" y="4297"/>
                  <a:pt x="3781" y="4297"/>
                </a:cubicBezTo>
                <a:cubicBezTo>
                  <a:pt x="3778" y="4313"/>
                  <a:pt x="3774" y="4329"/>
                  <a:pt x="3770" y="4350"/>
                </a:cubicBezTo>
                <a:cubicBezTo>
                  <a:pt x="3785" y="4328"/>
                  <a:pt x="3796" y="4309"/>
                  <a:pt x="3808" y="4293"/>
                </a:cubicBezTo>
                <a:cubicBezTo>
                  <a:pt x="3813" y="4287"/>
                  <a:pt x="3821" y="4282"/>
                  <a:pt x="3828" y="4282"/>
                </a:cubicBezTo>
                <a:cubicBezTo>
                  <a:pt x="3853" y="4280"/>
                  <a:pt x="3858" y="4276"/>
                  <a:pt x="3859" y="4251"/>
                </a:cubicBezTo>
                <a:cubicBezTo>
                  <a:pt x="3860" y="4244"/>
                  <a:pt x="3860" y="4236"/>
                  <a:pt x="3861" y="4229"/>
                </a:cubicBezTo>
                <a:cubicBezTo>
                  <a:pt x="3865" y="4196"/>
                  <a:pt x="3873" y="4162"/>
                  <a:pt x="3870" y="4128"/>
                </a:cubicBezTo>
                <a:cubicBezTo>
                  <a:pt x="3864" y="4057"/>
                  <a:pt x="3851" y="3986"/>
                  <a:pt x="3844" y="3915"/>
                </a:cubicBezTo>
                <a:cubicBezTo>
                  <a:pt x="3828" y="3757"/>
                  <a:pt x="3815" y="3599"/>
                  <a:pt x="3800" y="3442"/>
                </a:cubicBezTo>
                <a:cubicBezTo>
                  <a:pt x="3790" y="3341"/>
                  <a:pt x="3778" y="3241"/>
                  <a:pt x="3769" y="3140"/>
                </a:cubicBezTo>
                <a:cubicBezTo>
                  <a:pt x="3761" y="3060"/>
                  <a:pt x="3754" y="2981"/>
                  <a:pt x="3748" y="2901"/>
                </a:cubicBezTo>
                <a:cubicBezTo>
                  <a:pt x="3746" y="2873"/>
                  <a:pt x="3749" y="2845"/>
                  <a:pt x="3748" y="2816"/>
                </a:cubicBezTo>
                <a:cubicBezTo>
                  <a:pt x="3747" y="2800"/>
                  <a:pt x="3743" y="2783"/>
                  <a:pt x="3741" y="2768"/>
                </a:cubicBezTo>
                <a:cubicBezTo>
                  <a:pt x="3752" y="2767"/>
                  <a:pt x="3760" y="2767"/>
                  <a:pt x="3769" y="2766"/>
                </a:cubicBezTo>
                <a:cubicBezTo>
                  <a:pt x="3776" y="2769"/>
                  <a:pt x="3786" y="2773"/>
                  <a:pt x="3797" y="2776"/>
                </a:cubicBezTo>
                <a:cubicBezTo>
                  <a:pt x="3798" y="2775"/>
                  <a:pt x="3798" y="2774"/>
                  <a:pt x="3799" y="2772"/>
                </a:cubicBezTo>
                <a:cubicBezTo>
                  <a:pt x="3782" y="2759"/>
                  <a:pt x="3765" y="2745"/>
                  <a:pt x="3748" y="2731"/>
                </a:cubicBezTo>
                <a:cubicBezTo>
                  <a:pt x="3749" y="2729"/>
                  <a:pt x="3751" y="2727"/>
                  <a:pt x="3752" y="2726"/>
                </a:cubicBezTo>
                <a:cubicBezTo>
                  <a:pt x="3773" y="2740"/>
                  <a:pt x="3795" y="2756"/>
                  <a:pt x="3817" y="2770"/>
                </a:cubicBezTo>
                <a:cubicBezTo>
                  <a:pt x="3821" y="2773"/>
                  <a:pt x="3828" y="2772"/>
                  <a:pt x="3834" y="2773"/>
                </a:cubicBezTo>
                <a:cubicBezTo>
                  <a:pt x="3833" y="2768"/>
                  <a:pt x="3832" y="2762"/>
                  <a:pt x="3829" y="2757"/>
                </a:cubicBezTo>
                <a:cubicBezTo>
                  <a:pt x="3816" y="2737"/>
                  <a:pt x="3803" y="2718"/>
                  <a:pt x="3789" y="2698"/>
                </a:cubicBezTo>
                <a:cubicBezTo>
                  <a:pt x="3818" y="2720"/>
                  <a:pt x="3845" y="2742"/>
                  <a:pt x="3883" y="2749"/>
                </a:cubicBezTo>
                <a:cubicBezTo>
                  <a:pt x="3870" y="2734"/>
                  <a:pt x="3858" y="2718"/>
                  <a:pt x="3845" y="2703"/>
                </a:cubicBezTo>
                <a:cubicBezTo>
                  <a:pt x="3846" y="2702"/>
                  <a:pt x="3847" y="2702"/>
                  <a:pt x="3848" y="2701"/>
                </a:cubicBezTo>
                <a:cubicBezTo>
                  <a:pt x="3857" y="2706"/>
                  <a:pt x="3867" y="2711"/>
                  <a:pt x="3876" y="2716"/>
                </a:cubicBezTo>
                <a:cubicBezTo>
                  <a:pt x="3877" y="2714"/>
                  <a:pt x="3878" y="2713"/>
                  <a:pt x="3879" y="2711"/>
                </a:cubicBezTo>
                <a:cubicBezTo>
                  <a:pt x="3865" y="2700"/>
                  <a:pt x="3850" y="2690"/>
                  <a:pt x="3837" y="2678"/>
                </a:cubicBezTo>
                <a:cubicBezTo>
                  <a:pt x="3824" y="2667"/>
                  <a:pt x="3812" y="2654"/>
                  <a:pt x="3800" y="2642"/>
                </a:cubicBezTo>
                <a:cubicBezTo>
                  <a:pt x="3788" y="2630"/>
                  <a:pt x="3777" y="2615"/>
                  <a:pt x="3764" y="2605"/>
                </a:cubicBezTo>
                <a:cubicBezTo>
                  <a:pt x="3732" y="2579"/>
                  <a:pt x="3731" y="2580"/>
                  <a:pt x="3732" y="2568"/>
                </a:cubicBezTo>
                <a:cubicBezTo>
                  <a:pt x="3745" y="2577"/>
                  <a:pt x="3757" y="2585"/>
                  <a:pt x="3771" y="2595"/>
                </a:cubicBezTo>
                <a:cubicBezTo>
                  <a:pt x="3773" y="2586"/>
                  <a:pt x="3775" y="2580"/>
                  <a:pt x="3778" y="2571"/>
                </a:cubicBezTo>
                <a:cubicBezTo>
                  <a:pt x="3809" y="2591"/>
                  <a:pt x="3839" y="2609"/>
                  <a:pt x="3868" y="2628"/>
                </a:cubicBezTo>
                <a:cubicBezTo>
                  <a:pt x="3870" y="2626"/>
                  <a:pt x="3872" y="2624"/>
                  <a:pt x="3875" y="2621"/>
                </a:cubicBezTo>
                <a:cubicBezTo>
                  <a:pt x="3864" y="2610"/>
                  <a:pt x="3856" y="2596"/>
                  <a:pt x="3844" y="2589"/>
                </a:cubicBezTo>
                <a:cubicBezTo>
                  <a:pt x="3815" y="2570"/>
                  <a:pt x="3794" y="2543"/>
                  <a:pt x="3775" y="2515"/>
                </a:cubicBezTo>
                <a:cubicBezTo>
                  <a:pt x="3774" y="2514"/>
                  <a:pt x="3775" y="2512"/>
                  <a:pt x="3775" y="2511"/>
                </a:cubicBezTo>
                <a:cubicBezTo>
                  <a:pt x="3803" y="2528"/>
                  <a:pt x="3831" y="2544"/>
                  <a:pt x="3858" y="2560"/>
                </a:cubicBezTo>
                <a:cubicBezTo>
                  <a:pt x="3861" y="2561"/>
                  <a:pt x="3864" y="2564"/>
                  <a:pt x="3865" y="2563"/>
                </a:cubicBezTo>
                <a:cubicBezTo>
                  <a:pt x="3885" y="2555"/>
                  <a:pt x="3896" y="2570"/>
                  <a:pt x="3910" y="2578"/>
                </a:cubicBezTo>
                <a:cubicBezTo>
                  <a:pt x="3922" y="2585"/>
                  <a:pt x="3935" y="2591"/>
                  <a:pt x="3947" y="2598"/>
                </a:cubicBezTo>
                <a:cubicBezTo>
                  <a:pt x="3948" y="2597"/>
                  <a:pt x="3949" y="2595"/>
                  <a:pt x="3950" y="2593"/>
                </a:cubicBezTo>
                <a:cubicBezTo>
                  <a:pt x="3943" y="2587"/>
                  <a:pt x="3935" y="2581"/>
                  <a:pt x="3927" y="2575"/>
                </a:cubicBezTo>
                <a:cubicBezTo>
                  <a:pt x="3861" y="2526"/>
                  <a:pt x="3795" y="2477"/>
                  <a:pt x="3729" y="2427"/>
                </a:cubicBezTo>
                <a:cubicBezTo>
                  <a:pt x="3722" y="2421"/>
                  <a:pt x="3714" y="2413"/>
                  <a:pt x="3713" y="2405"/>
                </a:cubicBezTo>
                <a:cubicBezTo>
                  <a:pt x="3704" y="2303"/>
                  <a:pt x="3694" y="2200"/>
                  <a:pt x="3689" y="2097"/>
                </a:cubicBezTo>
                <a:cubicBezTo>
                  <a:pt x="3684" y="2011"/>
                  <a:pt x="3687" y="1925"/>
                  <a:pt x="3685" y="1840"/>
                </a:cubicBezTo>
                <a:cubicBezTo>
                  <a:pt x="3681" y="1659"/>
                  <a:pt x="3677" y="1479"/>
                  <a:pt x="3671" y="1298"/>
                </a:cubicBezTo>
                <a:cubicBezTo>
                  <a:pt x="3667" y="1205"/>
                  <a:pt x="3658" y="1111"/>
                  <a:pt x="3652" y="1018"/>
                </a:cubicBezTo>
                <a:cubicBezTo>
                  <a:pt x="3647" y="930"/>
                  <a:pt x="3642" y="842"/>
                  <a:pt x="3636" y="755"/>
                </a:cubicBezTo>
                <a:cubicBezTo>
                  <a:pt x="3633" y="714"/>
                  <a:pt x="3625" y="674"/>
                  <a:pt x="3585" y="650"/>
                </a:cubicBezTo>
                <a:cubicBezTo>
                  <a:pt x="3576" y="645"/>
                  <a:pt x="3571" y="635"/>
                  <a:pt x="3582" y="623"/>
                </a:cubicBezTo>
                <a:cubicBezTo>
                  <a:pt x="3586" y="619"/>
                  <a:pt x="3586" y="609"/>
                  <a:pt x="3586" y="602"/>
                </a:cubicBezTo>
                <a:cubicBezTo>
                  <a:pt x="3586" y="592"/>
                  <a:pt x="3584" y="582"/>
                  <a:pt x="3583" y="572"/>
                </a:cubicBezTo>
                <a:cubicBezTo>
                  <a:pt x="3582" y="540"/>
                  <a:pt x="3584" y="508"/>
                  <a:pt x="3580" y="476"/>
                </a:cubicBezTo>
                <a:cubicBezTo>
                  <a:pt x="3578" y="459"/>
                  <a:pt x="3568" y="443"/>
                  <a:pt x="3563" y="426"/>
                </a:cubicBezTo>
                <a:cubicBezTo>
                  <a:pt x="3561" y="418"/>
                  <a:pt x="3564" y="408"/>
                  <a:pt x="3561" y="401"/>
                </a:cubicBezTo>
                <a:cubicBezTo>
                  <a:pt x="3548" y="373"/>
                  <a:pt x="3533" y="345"/>
                  <a:pt x="3517" y="314"/>
                </a:cubicBezTo>
                <a:cubicBezTo>
                  <a:pt x="3517" y="314"/>
                  <a:pt x="3510" y="314"/>
                  <a:pt x="3507" y="310"/>
                </a:cubicBezTo>
                <a:cubicBezTo>
                  <a:pt x="3501" y="302"/>
                  <a:pt x="3496" y="292"/>
                  <a:pt x="3490" y="283"/>
                </a:cubicBezTo>
                <a:cubicBezTo>
                  <a:pt x="3482" y="271"/>
                  <a:pt x="3470" y="260"/>
                  <a:pt x="3465" y="247"/>
                </a:cubicBezTo>
                <a:cubicBezTo>
                  <a:pt x="3459" y="230"/>
                  <a:pt x="3452" y="228"/>
                  <a:pt x="3439" y="238"/>
                </a:cubicBezTo>
                <a:cubicBezTo>
                  <a:pt x="3437" y="240"/>
                  <a:pt x="3433" y="239"/>
                  <a:pt x="3429" y="239"/>
                </a:cubicBezTo>
                <a:cubicBezTo>
                  <a:pt x="3425" y="230"/>
                  <a:pt x="3422" y="221"/>
                  <a:pt x="3417" y="209"/>
                </a:cubicBezTo>
                <a:cubicBezTo>
                  <a:pt x="3407" y="226"/>
                  <a:pt x="3405" y="245"/>
                  <a:pt x="3382" y="242"/>
                </a:cubicBezTo>
                <a:cubicBezTo>
                  <a:pt x="3380" y="242"/>
                  <a:pt x="3374" y="250"/>
                  <a:pt x="3373" y="254"/>
                </a:cubicBezTo>
                <a:cubicBezTo>
                  <a:pt x="3371" y="277"/>
                  <a:pt x="3353" y="288"/>
                  <a:pt x="3340" y="303"/>
                </a:cubicBezTo>
                <a:cubicBezTo>
                  <a:pt x="3331" y="314"/>
                  <a:pt x="3323" y="319"/>
                  <a:pt x="3309" y="309"/>
                </a:cubicBezTo>
                <a:cubicBezTo>
                  <a:pt x="3296" y="299"/>
                  <a:pt x="3267" y="301"/>
                  <a:pt x="3257" y="315"/>
                </a:cubicBezTo>
                <a:cubicBezTo>
                  <a:pt x="3252" y="321"/>
                  <a:pt x="3259" y="335"/>
                  <a:pt x="3261" y="345"/>
                </a:cubicBezTo>
                <a:cubicBezTo>
                  <a:pt x="3261" y="349"/>
                  <a:pt x="3263" y="352"/>
                  <a:pt x="3263" y="355"/>
                </a:cubicBezTo>
                <a:cubicBezTo>
                  <a:pt x="3266" y="368"/>
                  <a:pt x="3268" y="381"/>
                  <a:pt x="3270" y="394"/>
                </a:cubicBezTo>
                <a:cubicBezTo>
                  <a:pt x="3267" y="395"/>
                  <a:pt x="3264" y="397"/>
                  <a:pt x="3261" y="398"/>
                </a:cubicBezTo>
                <a:cubicBezTo>
                  <a:pt x="3269" y="356"/>
                  <a:pt x="3228" y="346"/>
                  <a:pt x="3216" y="315"/>
                </a:cubicBezTo>
                <a:cubicBezTo>
                  <a:pt x="3213" y="324"/>
                  <a:pt x="3211" y="330"/>
                  <a:pt x="3209" y="337"/>
                </a:cubicBezTo>
                <a:cubicBezTo>
                  <a:pt x="3205" y="333"/>
                  <a:pt x="3202" y="331"/>
                  <a:pt x="3198" y="328"/>
                </a:cubicBezTo>
                <a:cubicBezTo>
                  <a:pt x="3196" y="339"/>
                  <a:pt x="3193" y="349"/>
                  <a:pt x="3191" y="358"/>
                </a:cubicBezTo>
                <a:cubicBezTo>
                  <a:pt x="3189" y="358"/>
                  <a:pt x="3187" y="358"/>
                  <a:pt x="3184" y="358"/>
                </a:cubicBezTo>
                <a:cubicBezTo>
                  <a:pt x="3181" y="347"/>
                  <a:pt x="3177" y="337"/>
                  <a:pt x="3174" y="326"/>
                </a:cubicBezTo>
                <a:cubicBezTo>
                  <a:pt x="3164" y="336"/>
                  <a:pt x="3157" y="332"/>
                  <a:pt x="3149" y="320"/>
                </a:cubicBezTo>
                <a:cubicBezTo>
                  <a:pt x="3142" y="308"/>
                  <a:pt x="3133" y="305"/>
                  <a:pt x="3122" y="316"/>
                </a:cubicBezTo>
                <a:cubicBezTo>
                  <a:pt x="3120" y="319"/>
                  <a:pt x="3116" y="320"/>
                  <a:pt x="3112" y="320"/>
                </a:cubicBezTo>
                <a:cubicBezTo>
                  <a:pt x="3098" y="320"/>
                  <a:pt x="3096" y="331"/>
                  <a:pt x="3096" y="341"/>
                </a:cubicBezTo>
                <a:cubicBezTo>
                  <a:pt x="3097" y="373"/>
                  <a:pt x="3098" y="373"/>
                  <a:pt x="3066" y="376"/>
                </a:cubicBezTo>
                <a:cubicBezTo>
                  <a:pt x="3062" y="369"/>
                  <a:pt x="3057" y="362"/>
                  <a:pt x="3051" y="353"/>
                </a:cubicBezTo>
                <a:cubicBezTo>
                  <a:pt x="3060" y="354"/>
                  <a:pt x="3066" y="354"/>
                  <a:pt x="3079" y="355"/>
                </a:cubicBezTo>
                <a:cubicBezTo>
                  <a:pt x="3075" y="345"/>
                  <a:pt x="3073" y="331"/>
                  <a:pt x="3070" y="331"/>
                </a:cubicBezTo>
                <a:cubicBezTo>
                  <a:pt x="3058" y="331"/>
                  <a:pt x="3045" y="335"/>
                  <a:pt x="3033" y="338"/>
                </a:cubicBezTo>
                <a:cubicBezTo>
                  <a:pt x="3032" y="338"/>
                  <a:pt x="3032" y="342"/>
                  <a:pt x="3032" y="343"/>
                </a:cubicBezTo>
                <a:cubicBezTo>
                  <a:pt x="3038" y="356"/>
                  <a:pt x="3046" y="369"/>
                  <a:pt x="3051" y="382"/>
                </a:cubicBezTo>
                <a:cubicBezTo>
                  <a:pt x="3053" y="388"/>
                  <a:pt x="3053" y="396"/>
                  <a:pt x="3051" y="403"/>
                </a:cubicBezTo>
                <a:cubicBezTo>
                  <a:pt x="3050" y="409"/>
                  <a:pt x="3045" y="415"/>
                  <a:pt x="3041" y="422"/>
                </a:cubicBezTo>
                <a:cubicBezTo>
                  <a:pt x="3028" y="418"/>
                  <a:pt x="3029" y="418"/>
                  <a:pt x="3030" y="403"/>
                </a:cubicBezTo>
                <a:cubicBezTo>
                  <a:pt x="3031" y="399"/>
                  <a:pt x="3027" y="394"/>
                  <a:pt x="3025" y="390"/>
                </a:cubicBezTo>
                <a:cubicBezTo>
                  <a:pt x="3021" y="392"/>
                  <a:pt x="3017" y="394"/>
                  <a:pt x="3014" y="397"/>
                </a:cubicBezTo>
                <a:cubicBezTo>
                  <a:pt x="3012" y="400"/>
                  <a:pt x="3011" y="404"/>
                  <a:pt x="3007" y="411"/>
                </a:cubicBezTo>
                <a:cubicBezTo>
                  <a:pt x="2998" y="399"/>
                  <a:pt x="2990" y="390"/>
                  <a:pt x="2981" y="380"/>
                </a:cubicBezTo>
                <a:cubicBezTo>
                  <a:pt x="2990" y="372"/>
                  <a:pt x="2997" y="367"/>
                  <a:pt x="3006" y="359"/>
                </a:cubicBezTo>
                <a:cubicBezTo>
                  <a:pt x="2997" y="352"/>
                  <a:pt x="2989" y="346"/>
                  <a:pt x="2981" y="340"/>
                </a:cubicBezTo>
                <a:cubicBezTo>
                  <a:pt x="2980" y="349"/>
                  <a:pt x="2978" y="359"/>
                  <a:pt x="2978" y="363"/>
                </a:cubicBezTo>
                <a:cubicBezTo>
                  <a:pt x="2968" y="371"/>
                  <a:pt x="2961" y="376"/>
                  <a:pt x="2954" y="382"/>
                </a:cubicBezTo>
                <a:cubicBezTo>
                  <a:pt x="2938" y="398"/>
                  <a:pt x="2942" y="419"/>
                  <a:pt x="2944" y="439"/>
                </a:cubicBezTo>
                <a:cubicBezTo>
                  <a:pt x="2946" y="488"/>
                  <a:pt x="2952" y="536"/>
                  <a:pt x="2955" y="585"/>
                </a:cubicBezTo>
                <a:cubicBezTo>
                  <a:pt x="2957" y="645"/>
                  <a:pt x="2958" y="705"/>
                  <a:pt x="2959" y="765"/>
                </a:cubicBezTo>
                <a:cubicBezTo>
                  <a:pt x="2959" y="767"/>
                  <a:pt x="2957" y="770"/>
                  <a:pt x="2955" y="778"/>
                </a:cubicBezTo>
                <a:cubicBezTo>
                  <a:pt x="2953" y="770"/>
                  <a:pt x="2952" y="768"/>
                  <a:pt x="2951" y="766"/>
                </a:cubicBezTo>
                <a:cubicBezTo>
                  <a:pt x="2950" y="722"/>
                  <a:pt x="2949" y="679"/>
                  <a:pt x="2947" y="636"/>
                </a:cubicBezTo>
                <a:cubicBezTo>
                  <a:pt x="2946" y="611"/>
                  <a:pt x="2943" y="586"/>
                  <a:pt x="2941" y="561"/>
                </a:cubicBezTo>
                <a:cubicBezTo>
                  <a:pt x="2939" y="523"/>
                  <a:pt x="2937" y="486"/>
                  <a:pt x="2935" y="449"/>
                </a:cubicBezTo>
                <a:cubicBezTo>
                  <a:pt x="2934" y="435"/>
                  <a:pt x="2934" y="421"/>
                  <a:pt x="2931" y="408"/>
                </a:cubicBezTo>
                <a:cubicBezTo>
                  <a:pt x="2929" y="400"/>
                  <a:pt x="2921" y="395"/>
                  <a:pt x="2916" y="388"/>
                </a:cubicBezTo>
                <a:cubicBezTo>
                  <a:pt x="2910" y="394"/>
                  <a:pt x="2904" y="401"/>
                  <a:pt x="2898" y="407"/>
                </a:cubicBezTo>
                <a:cubicBezTo>
                  <a:pt x="2897" y="407"/>
                  <a:pt x="2895" y="407"/>
                  <a:pt x="2891" y="408"/>
                </a:cubicBezTo>
                <a:cubicBezTo>
                  <a:pt x="2892" y="401"/>
                  <a:pt x="2894" y="395"/>
                  <a:pt x="2894" y="389"/>
                </a:cubicBezTo>
                <a:cubicBezTo>
                  <a:pt x="2893" y="381"/>
                  <a:pt x="2891" y="372"/>
                  <a:pt x="2889" y="364"/>
                </a:cubicBezTo>
                <a:cubicBezTo>
                  <a:pt x="2888" y="363"/>
                  <a:pt x="2878" y="363"/>
                  <a:pt x="2877" y="365"/>
                </a:cubicBezTo>
                <a:cubicBezTo>
                  <a:pt x="2873" y="372"/>
                  <a:pt x="2867" y="383"/>
                  <a:pt x="2870" y="389"/>
                </a:cubicBezTo>
                <a:cubicBezTo>
                  <a:pt x="2882" y="414"/>
                  <a:pt x="2863" y="434"/>
                  <a:pt x="2864" y="457"/>
                </a:cubicBezTo>
                <a:cubicBezTo>
                  <a:pt x="2861" y="455"/>
                  <a:pt x="2858" y="453"/>
                  <a:pt x="2858" y="451"/>
                </a:cubicBezTo>
                <a:cubicBezTo>
                  <a:pt x="2852" y="414"/>
                  <a:pt x="2821" y="416"/>
                  <a:pt x="2796" y="411"/>
                </a:cubicBezTo>
                <a:cubicBezTo>
                  <a:pt x="2792" y="411"/>
                  <a:pt x="2788" y="415"/>
                  <a:pt x="2783" y="417"/>
                </a:cubicBezTo>
                <a:cubicBezTo>
                  <a:pt x="2787" y="420"/>
                  <a:pt x="2791" y="423"/>
                  <a:pt x="2795" y="424"/>
                </a:cubicBezTo>
                <a:cubicBezTo>
                  <a:pt x="2798" y="426"/>
                  <a:pt x="2802" y="425"/>
                  <a:pt x="2810" y="426"/>
                </a:cubicBezTo>
                <a:cubicBezTo>
                  <a:pt x="2802" y="431"/>
                  <a:pt x="2798" y="433"/>
                  <a:pt x="2794" y="436"/>
                </a:cubicBezTo>
                <a:cubicBezTo>
                  <a:pt x="2799" y="442"/>
                  <a:pt x="2809" y="450"/>
                  <a:pt x="2807" y="453"/>
                </a:cubicBezTo>
                <a:cubicBezTo>
                  <a:pt x="2799" y="471"/>
                  <a:pt x="2815" y="484"/>
                  <a:pt x="2815" y="499"/>
                </a:cubicBezTo>
                <a:cubicBezTo>
                  <a:pt x="2813" y="560"/>
                  <a:pt x="2811" y="621"/>
                  <a:pt x="2809" y="682"/>
                </a:cubicBezTo>
                <a:cubicBezTo>
                  <a:pt x="2805" y="682"/>
                  <a:pt x="2803" y="683"/>
                  <a:pt x="2802" y="682"/>
                </a:cubicBezTo>
                <a:cubicBezTo>
                  <a:pt x="2785" y="673"/>
                  <a:pt x="2767" y="664"/>
                  <a:pt x="2749" y="654"/>
                </a:cubicBezTo>
                <a:cubicBezTo>
                  <a:pt x="2725" y="641"/>
                  <a:pt x="2720" y="627"/>
                  <a:pt x="2724" y="600"/>
                </a:cubicBezTo>
                <a:cubicBezTo>
                  <a:pt x="2729" y="564"/>
                  <a:pt x="2731" y="528"/>
                  <a:pt x="2718" y="493"/>
                </a:cubicBezTo>
                <a:cubicBezTo>
                  <a:pt x="2715" y="485"/>
                  <a:pt x="2713" y="477"/>
                  <a:pt x="2711" y="469"/>
                </a:cubicBezTo>
                <a:cubicBezTo>
                  <a:pt x="2709" y="469"/>
                  <a:pt x="2706" y="469"/>
                  <a:pt x="2703" y="469"/>
                </a:cubicBezTo>
                <a:cubicBezTo>
                  <a:pt x="2701" y="514"/>
                  <a:pt x="2699" y="559"/>
                  <a:pt x="2697" y="609"/>
                </a:cubicBezTo>
                <a:cubicBezTo>
                  <a:pt x="2678" y="601"/>
                  <a:pt x="2664" y="597"/>
                  <a:pt x="2652" y="590"/>
                </a:cubicBezTo>
                <a:cubicBezTo>
                  <a:pt x="2624" y="574"/>
                  <a:pt x="2594" y="566"/>
                  <a:pt x="2563" y="565"/>
                </a:cubicBezTo>
                <a:cubicBezTo>
                  <a:pt x="2476" y="562"/>
                  <a:pt x="2392" y="545"/>
                  <a:pt x="2308" y="527"/>
                </a:cubicBezTo>
                <a:cubicBezTo>
                  <a:pt x="2272" y="519"/>
                  <a:pt x="2235" y="515"/>
                  <a:pt x="2198" y="515"/>
                </a:cubicBezTo>
                <a:cubicBezTo>
                  <a:pt x="2157" y="515"/>
                  <a:pt x="2116" y="521"/>
                  <a:pt x="2075" y="523"/>
                </a:cubicBezTo>
                <a:cubicBezTo>
                  <a:pt x="2067" y="523"/>
                  <a:pt x="2058" y="520"/>
                  <a:pt x="2052" y="515"/>
                </a:cubicBezTo>
                <a:cubicBezTo>
                  <a:pt x="2036" y="499"/>
                  <a:pt x="2021" y="481"/>
                  <a:pt x="2006" y="463"/>
                </a:cubicBezTo>
                <a:cubicBezTo>
                  <a:pt x="1989" y="443"/>
                  <a:pt x="1973" y="423"/>
                  <a:pt x="1955" y="404"/>
                </a:cubicBezTo>
                <a:cubicBezTo>
                  <a:pt x="1937" y="386"/>
                  <a:pt x="1905" y="387"/>
                  <a:pt x="1885" y="403"/>
                </a:cubicBezTo>
                <a:cubicBezTo>
                  <a:pt x="1875" y="410"/>
                  <a:pt x="1865" y="411"/>
                  <a:pt x="1855" y="400"/>
                </a:cubicBezTo>
                <a:cubicBezTo>
                  <a:pt x="1847" y="389"/>
                  <a:pt x="1838" y="378"/>
                  <a:pt x="1827" y="369"/>
                </a:cubicBezTo>
                <a:cubicBezTo>
                  <a:pt x="1804" y="349"/>
                  <a:pt x="1782" y="352"/>
                  <a:pt x="1765" y="377"/>
                </a:cubicBezTo>
                <a:cubicBezTo>
                  <a:pt x="1758" y="386"/>
                  <a:pt x="1754" y="397"/>
                  <a:pt x="1748" y="408"/>
                </a:cubicBezTo>
                <a:cubicBezTo>
                  <a:pt x="1734" y="433"/>
                  <a:pt x="1735" y="468"/>
                  <a:pt x="1697" y="474"/>
                </a:cubicBezTo>
                <a:cubicBezTo>
                  <a:pt x="1695" y="474"/>
                  <a:pt x="1692" y="477"/>
                  <a:pt x="1691" y="479"/>
                </a:cubicBezTo>
                <a:cubicBezTo>
                  <a:pt x="1684" y="489"/>
                  <a:pt x="1676" y="489"/>
                  <a:pt x="1665" y="484"/>
                </a:cubicBezTo>
                <a:cubicBezTo>
                  <a:pt x="1660" y="481"/>
                  <a:pt x="1647" y="484"/>
                  <a:pt x="1646" y="488"/>
                </a:cubicBezTo>
                <a:cubicBezTo>
                  <a:pt x="1631" y="522"/>
                  <a:pt x="1593" y="514"/>
                  <a:pt x="1568" y="539"/>
                </a:cubicBezTo>
                <a:cubicBezTo>
                  <a:pt x="1569" y="528"/>
                  <a:pt x="1570" y="524"/>
                  <a:pt x="1569" y="521"/>
                </a:cubicBezTo>
                <a:cubicBezTo>
                  <a:pt x="1568" y="516"/>
                  <a:pt x="1566" y="510"/>
                  <a:pt x="1562" y="506"/>
                </a:cubicBezTo>
                <a:cubicBezTo>
                  <a:pt x="1560" y="505"/>
                  <a:pt x="1553" y="509"/>
                  <a:pt x="1549" y="512"/>
                </a:cubicBezTo>
                <a:cubicBezTo>
                  <a:pt x="1530" y="523"/>
                  <a:pt x="1511" y="535"/>
                  <a:pt x="1495" y="544"/>
                </a:cubicBezTo>
                <a:cubicBezTo>
                  <a:pt x="1485" y="538"/>
                  <a:pt x="1478" y="533"/>
                  <a:pt x="1469" y="529"/>
                </a:cubicBezTo>
                <a:cubicBezTo>
                  <a:pt x="1464" y="526"/>
                  <a:pt x="1456" y="523"/>
                  <a:pt x="1450" y="524"/>
                </a:cubicBezTo>
                <a:cubicBezTo>
                  <a:pt x="1441" y="526"/>
                  <a:pt x="1431" y="536"/>
                  <a:pt x="1425" y="534"/>
                </a:cubicBezTo>
                <a:cubicBezTo>
                  <a:pt x="1404" y="525"/>
                  <a:pt x="1388" y="537"/>
                  <a:pt x="1370" y="543"/>
                </a:cubicBezTo>
                <a:cubicBezTo>
                  <a:pt x="1355" y="548"/>
                  <a:pt x="1338" y="551"/>
                  <a:pt x="1322" y="556"/>
                </a:cubicBezTo>
                <a:cubicBezTo>
                  <a:pt x="1305" y="561"/>
                  <a:pt x="1284" y="561"/>
                  <a:pt x="1271" y="572"/>
                </a:cubicBezTo>
                <a:cubicBezTo>
                  <a:pt x="1230" y="604"/>
                  <a:pt x="1177" y="611"/>
                  <a:pt x="1139" y="647"/>
                </a:cubicBezTo>
                <a:cubicBezTo>
                  <a:pt x="1127" y="658"/>
                  <a:pt x="1116" y="644"/>
                  <a:pt x="1108" y="637"/>
                </a:cubicBezTo>
                <a:cubicBezTo>
                  <a:pt x="1101" y="630"/>
                  <a:pt x="1096" y="622"/>
                  <a:pt x="1106" y="611"/>
                </a:cubicBezTo>
                <a:cubicBezTo>
                  <a:pt x="1111" y="606"/>
                  <a:pt x="1110" y="596"/>
                  <a:pt x="1110" y="588"/>
                </a:cubicBezTo>
                <a:cubicBezTo>
                  <a:pt x="1110" y="578"/>
                  <a:pt x="1108" y="568"/>
                  <a:pt x="1108" y="558"/>
                </a:cubicBezTo>
                <a:cubicBezTo>
                  <a:pt x="1108" y="530"/>
                  <a:pt x="1113" y="501"/>
                  <a:pt x="1107" y="474"/>
                </a:cubicBezTo>
                <a:cubicBezTo>
                  <a:pt x="1097" y="434"/>
                  <a:pt x="1080" y="395"/>
                  <a:pt x="1066" y="356"/>
                </a:cubicBezTo>
                <a:cubicBezTo>
                  <a:pt x="1060" y="338"/>
                  <a:pt x="1053" y="321"/>
                  <a:pt x="1047" y="305"/>
                </a:cubicBezTo>
                <a:cubicBezTo>
                  <a:pt x="1041" y="302"/>
                  <a:pt x="1035" y="301"/>
                  <a:pt x="1032" y="297"/>
                </a:cubicBezTo>
                <a:cubicBezTo>
                  <a:pt x="1024" y="288"/>
                  <a:pt x="1019" y="278"/>
                  <a:pt x="1012" y="269"/>
                </a:cubicBezTo>
                <a:cubicBezTo>
                  <a:pt x="1009" y="264"/>
                  <a:pt x="1002" y="265"/>
                  <a:pt x="1002" y="254"/>
                </a:cubicBezTo>
                <a:cubicBezTo>
                  <a:pt x="1002" y="243"/>
                  <a:pt x="991" y="230"/>
                  <a:pt x="982" y="222"/>
                </a:cubicBezTo>
                <a:cubicBezTo>
                  <a:pt x="978" y="219"/>
                  <a:pt x="965" y="225"/>
                  <a:pt x="957" y="227"/>
                </a:cubicBezTo>
                <a:cubicBezTo>
                  <a:pt x="956" y="227"/>
                  <a:pt x="954" y="226"/>
                  <a:pt x="953" y="226"/>
                </a:cubicBezTo>
                <a:cubicBezTo>
                  <a:pt x="950" y="217"/>
                  <a:pt x="946" y="209"/>
                  <a:pt x="941" y="197"/>
                </a:cubicBezTo>
                <a:cubicBezTo>
                  <a:pt x="935" y="210"/>
                  <a:pt x="931" y="219"/>
                  <a:pt x="926" y="227"/>
                </a:cubicBezTo>
                <a:cubicBezTo>
                  <a:pt x="925" y="226"/>
                  <a:pt x="924" y="225"/>
                  <a:pt x="923" y="224"/>
                </a:cubicBezTo>
                <a:cubicBezTo>
                  <a:pt x="915" y="229"/>
                  <a:pt x="901" y="234"/>
                  <a:pt x="899" y="241"/>
                </a:cubicBezTo>
                <a:cubicBezTo>
                  <a:pt x="894" y="263"/>
                  <a:pt x="879" y="276"/>
                  <a:pt x="865" y="291"/>
                </a:cubicBezTo>
                <a:cubicBezTo>
                  <a:pt x="856" y="302"/>
                  <a:pt x="847" y="307"/>
                  <a:pt x="833" y="296"/>
                </a:cubicBezTo>
                <a:cubicBezTo>
                  <a:pt x="815" y="283"/>
                  <a:pt x="798" y="295"/>
                  <a:pt x="782" y="303"/>
                </a:cubicBezTo>
                <a:cubicBezTo>
                  <a:pt x="779" y="304"/>
                  <a:pt x="783" y="322"/>
                  <a:pt x="785" y="333"/>
                </a:cubicBezTo>
                <a:cubicBezTo>
                  <a:pt x="788" y="349"/>
                  <a:pt x="792" y="365"/>
                  <a:pt x="796" y="382"/>
                </a:cubicBezTo>
                <a:cubicBezTo>
                  <a:pt x="792" y="384"/>
                  <a:pt x="787" y="385"/>
                  <a:pt x="783" y="387"/>
                </a:cubicBezTo>
                <a:cubicBezTo>
                  <a:pt x="797" y="343"/>
                  <a:pt x="751" y="336"/>
                  <a:pt x="741" y="304"/>
                </a:cubicBezTo>
                <a:cubicBezTo>
                  <a:pt x="738" y="311"/>
                  <a:pt x="736" y="317"/>
                  <a:pt x="734" y="324"/>
                </a:cubicBezTo>
                <a:cubicBezTo>
                  <a:pt x="730" y="321"/>
                  <a:pt x="726" y="319"/>
                  <a:pt x="723" y="317"/>
                </a:cubicBezTo>
                <a:cubicBezTo>
                  <a:pt x="720" y="327"/>
                  <a:pt x="718" y="337"/>
                  <a:pt x="716" y="346"/>
                </a:cubicBezTo>
                <a:cubicBezTo>
                  <a:pt x="714" y="346"/>
                  <a:pt x="712" y="346"/>
                  <a:pt x="709" y="346"/>
                </a:cubicBezTo>
                <a:cubicBezTo>
                  <a:pt x="706" y="335"/>
                  <a:pt x="702" y="325"/>
                  <a:pt x="698" y="313"/>
                </a:cubicBezTo>
                <a:cubicBezTo>
                  <a:pt x="690" y="324"/>
                  <a:pt x="682" y="321"/>
                  <a:pt x="675" y="310"/>
                </a:cubicBezTo>
                <a:cubicBezTo>
                  <a:pt x="667" y="296"/>
                  <a:pt x="658" y="292"/>
                  <a:pt x="646" y="306"/>
                </a:cubicBezTo>
                <a:cubicBezTo>
                  <a:pt x="644" y="308"/>
                  <a:pt x="639" y="307"/>
                  <a:pt x="637" y="308"/>
                </a:cubicBezTo>
                <a:cubicBezTo>
                  <a:pt x="631" y="315"/>
                  <a:pt x="621" y="321"/>
                  <a:pt x="621" y="328"/>
                </a:cubicBezTo>
                <a:cubicBezTo>
                  <a:pt x="621" y="361"/>
                  <a:pt x="622" y="361"/>
                  <a:pt x="591" y="364"/>
                </a:cubicBezTo>
                <a:cubicBezTo>
                  <a:pt x="586" y="357"/>
                  <a:pt x="582" y="350"/>
                  <a:pt x="576" y="341"/>
                </a:cubicBezTo>
                <a:cubicBezTo>
                  <a:pt x="584" y="341"/>
                  <a:pt x="591" y="342"/>
                  <a:pt x="603" y="343"/>
                </a:cubicBezTo>
                <a:cubicBezTo>
                  <a:pt x="600" y="333"/>
                  <a:pt x="597" y="319"/>
                  <a:pt x="595" y="319"/>
                </a:cubicBezTo>
                <a:cubicBezTo>
                  <a:pt x="583" y="320"/>
                  <a:pt x="570" y="323"/>
                  <a:pt x="558" y="326"/>
                </a:cubicBezTo>
                <a:cubicBezTo>
                  <a:pt x="557" y="326"/>
                  <a:pt x="556" y="330"/>
                  <a:pt x="557" y="331"/>
                </a:cubicBezTo>
                <a:cubicBezTo>
                  <a:pt x="563" y="344"/>
                  <a:pt x="567" y="358"/>
                  <a:pt x="575" y="368"/>
                </a:cubicBezTo>
                <a:cubicBezTo>
                  <a:pt x="583" y="378"/>
                  <a:pt x="579" y="384"/>
                  <a:pt x="575" y="392"/>
                </a:cubicBezTo>
                <a:cubicBezTo>
                  <a:pt x="572" y="397"/>
                  <a:pt x="570" y="402"/>
                  <a:pt x="566" y="411"/>
                </a:cubicBezTo>
                <a:cubicBezTo>
                  <a:pt x="562" y="407"/>
                  <a:pt x="556" y="402"/>
                  <a:pt x="553" y="396"/>
                </a:cubicBezTo>
                <a:cubicBezTo>
                  <a:pt x="550" y="391"/>
                  <a:pt x="551" y="384"/>
                  <a:pt x="550" y="377"/>
                </a:cubicBezTo>
                <a:cubicBezTo>
                  <a:pt x="546" y="382"/>
                  <a:pt x="541" y="387"/>
                  <a:pt x="537" y="391"/>
                </a:cubicBezTo>
                <a:cubicBezTo>
                  <a:pt x="536" y="393"/>
                  <a:pt x="534" y="394"/>
                  <a:pt x="531" y="397"/>
                </a:cubicBezTo>
                <a:cubicBezTo>
                  <a:pt x="523" y="387"/>
                  <a:pt x="515" y="378"/>
                  <a:pt x="506" y="368"/>
                </a:cubicBezTo>
                <a:cubicBezTo>
                  <a:pt x="515" y="360"/>
                  <a:pt x="522" y="354"/>
                  <a:pt x="532" y="346"/>
                </a:cubicBezTo>
                <a:cubicBezTo>
                  <a:pt x="521" y="339"/>
                  <a:pt x="512" y="334"/>
                  <a:pt x="504" y="329"/>
                </a:cubicBezTo>
                <a:cubicBezTo>
                  <a:pt x="503" y="338"/>
                  <a:pt x="503" y="347"/>
                  <a:pt x="502" y="352"/>
                </a:cubicBezTo>
                <a:cubicBezTo>
                  <a:pt x="493" y="359"/>
                  <a:pt x="486" y="364"/>
                  <a:pt x="479" y="370"/>
                </a:cubicBezTo>
                <a:cubicBezTo>
                  <a:pt x="462" y="386"/>
                  <a:pt x="467" y="407"/>
                  <a:pt x="468" y="426"/>
                </a:cubicBezTo>
                <a:cubicBezTo>
                  <a:pt x="470" y="459"/>
                  <a:pt x="477" y="492"/>
                  <a:pt x="478" y="525"/>
                </a:cubicBezTo>
                <a:cubicBezTo>
                  <a:pt x="481" y="599"/>
                  <a:pt x="482" y="674"/>
                  <a:pt x="484" y="748"/>
                </a:cubicBezTo>
                <a:cubicBezTo>
                  <a:pt x="484" y="753"/>
                  <a:pt x="483" y="757"/>
                  <a:pt x="482" y="762"/>
                </a:cubicBezTo>
                <a:cubicBezTo>
                  <a:pt x="478" y="758"/>
                  <a:pt x="477" y="755"/>
                  <a:pt x="476" y="752"/>
                </a:cubicBezTo>
                <a:cubicBezTo>
                  <a:pt x="475" y="705"/>
                  <a:pt x="473" y="658"/>
                  <a:pt x="472" y="611"/>
                </a:cubicBezTo>
                <a:cubicBezTo>
                  <a:pt x="471" y="600"/>
                  <a:pt x="470" y="588"/>
                  <a:pt x="469" y="577"/>
                </a:cubicBezTo>
                <a:cubicBezTo>
                  <a:pt x="466" y="532"/>
                  <a:pt x="463" y="487"/>
                  <a:pt x="460" y="442"/>
                </a:cubicBezTo>
                <a:cubicBezTo>
                  <a:pt x="460" y="431"/>
                  <a:pt x="463" y="421"/>
                  <a:pt x="461" y="411"/>
                </a:cubicBezTo>
                <a:cubicBezTo>
                  <a:pt x="457" y="399"/>
                  <a:pt x="449" y="388"/>
                  <a:pt x="444" y="377"/>
                </a:cubicBezTo>
                <a:cubicBezTo>
                  <a:pt x="435" y="383"/>
                  <a:pt x="427" y="388"/>
                  <a:pt x="416" y="396"/>
                </a:cubicBezTo>
                <a:cubicBezTo>
                  <a:pt x="417" y="389"/>
                  <a:pt x="419" y="382"/>
                  <a:pt x="419" y="376"/>
                </a:cubicBezTo>
                <a:cubicBezTo>
                  <a:pt x="419" y="368"/>
                  <a:pt x="418" y="361"/>
                  <a:pt x="415" y="354"/>
                </a:cubicBezTo>
                <a:cubicBezTo>
                  <a:pt x="414" y="352"/>
                  <a:pt x="403" y="351"/>
                  <a:pt x="402" y="353"/>
                </a:cubicBezTo>
                <a:cubicBezTo>
                  <a:pt x="398" y="359"/>
                  <a:pt x="392" y="369"/>
                  <a:pt x="394" y="373"/>
                </a:cubicBezTo>
                <a:cubicBezTo>
                  <a:pt x="407" y="399"/>
                  <a:pt x="389" y="422"/>
                  <a:pt x="389" y="447"/>
                </a:cubicBezTo>
                <a:cubicBezTo>
                  <a:pt x="382" y="436"/>
                  <a:pt x="379" y="418"/>
                  <a:pt x="370" y="414"/>
                </a:cubicBezTo>
                <a:cubicBezTo>
                  <a:pt x="353" y="405"/>
                  <a:pt x="333" y="404"/>
                  <a:pt x="313" y="400"/>
                </a:cubicBezTo>
                <a:cubicBezTo>
                  <a:pt x="312" y="400"/>
                  <a:pt x="310" y="407"/>
                  <a:pt x="307" y="412"/>
                </a:cubicBezTo>
                <a:cubicBezTo>
                  <a:pt x="317" y="412"/>
                  <a:pt x="323" y="413"/>
                  <a:pt x="334" y="414"/>
                </a:cubicBezTo>
                <a:cubicBezTo>
                  <a:pt x="327" y="419"/>
                  <a:pt x="323" y="421"/>
                  <a:pt x="318" y="425"/>
                </a:cubicBezTo>
                <a:cubicBezTo>
                  <a:pt x="325" y="430"/>
                  <a:pt x="330" y="435"/>
                  <a:pt x="336" y="439"/>
                </a:cubicBezTo>
                <a:cubicBezTo>
                  <a:pt x="334" y="440"/>
                  <a:pt x="332" y="440"/>
                  <a:pt x="330" y="441"/>
                </a:cubicBezTo>
                <a:cubicBezTo>
                  <a:pt x="332" y="452"/>
                  <a:pt x="335" y="462"/>
                  <a:pt x="337" y="473"/>
                </a:cubicBezTo>
                <a:cubicBezTo>
                  <a:pt x="339" y="486"/>
                  <a:pt x="343" y="499"/>
                  <a:pt x="342" y="512"/>
                </a:cubicBezTo>
                <a:cubicBezTo>
                  <a:pt x="339" y="571"/>
                  <a:pt x="334" y="630"/>
                  <a:pt x="331" y="689"/>
                </a:cubicBezTo>
                <a:cubicBezTo>
                  <a:pt x="326" y="815"/>
                  <a:pt x="320" y="941"/>
                  <a:pt x="317" y="1067"/>
                </a:cubicBezTo>
                <a:cubicBezTo>
                  <a:pt x="312" y="1293"/>
                  <a:pt x="312" y="1519"/>
                  <a:pt x="307" y="1744"/>
                </a:cubicBezTo>
                <a:cubicBezTo>
                  <a:pt x="304" y="1851"/>
                  <a:pt x="293" y="1957"/>
                  <a:pt x="289" y="2064"/>
                </a:cubicBezTo>
                <a:cubicBezTo>
                  <a:pt x="287" y="2138"/>
                  <a:pt x="290" y="2213"/>
                  <a:pt x="292" y="2287"/>
                </a:cubicBezTo>
                <a:cubicBezTo>
                  <a:pt x="292" y="2335"/>
                  <a:pt x="294" y="2383"/>
                  <a:pt x="295" y="2431"/>
                </a:cubicBezTo>
                <a:cubicBezTo>
                  <a:pt x="295" y="2437"/>
                  <a:pt x="296" y="2443"/>
                  <a:pt x="299" y="2448"/>
                </a:cubicBezTo>
                <a:cubicBezTo>
                  <a:pt x="302" y="2457"/>
                  <a:pt x="311" y="2464"/>
                  <a:pt x="312" y="2473"/>
                </a:cubicBezTo>
                <a:cubicBezTo>
                  <a:pt x="320" y="2581"/>
                  <a:pt x="331" y="2688"/>
                  <a:pt x="334" y="2796"/>
                </a:cubicBezTo>
                <a:cubicBezTo>
                  <a:pt x="340" y="2971"/>
                  <a:pt x="345" y="3146"/>
                  <a:pt x="363" y="3320"/>
                </a:cubicBezTo>
                <a:cubicBezTo>
                  <a:pt x="375" y="3448"/>
                  <a:pt x="382" y="3575"/>
                  <a:pt x="391" y="3703"/>
                </a:cubicBezTo>
                <a:cubicBezTo>
                  <a:pt x="398" y="3801"/>
                  <a:pt x="403" y="3899"/>
                  <a:pt x="412" y="3998"/>
                </a:cubicBezTo>
                <a:cubicBezTo>
                  <a:pt x="419" y="4078"/>
                  <a:pt x="430" y="4159"/>
                  <a:pt x="439" y="4239"/>
                </a:cubicBezTo>
                <a:cubicBezTo>
                  <a:pt x="442" y="4260"/>
                  <a:pt x="445" y="4280"/>
                  <a:pt x="448" y="4300"/>
                </a:cubicBezTo>
                <a:cubicBezTo>
                  <a:pt x="446" y="4300"/>
                  <a:pt x="445" y="4300"/>
                  <a:pt x="444" y="4301"/>
                </a:cubicBezTo>
                <a:cubicBezTo>
                  <a:pt x="437" y="4279"/>
                  <a:pt x="431" y="4257"/>
                  <a:pt x="424" y="4235"/>
                </a:cubicBezTo>
                <a:cubicBezTo>
                  <a:pt x="423" y="4235"/>
                  <a:pt x="421" y="4236"/>
                  <a:pt x="419" y="4236"/>
                </a:cubicBezTo>
                <a:cubicBezTo>
                  <a:pt x="424" y="4266"/>
                  <a:pt x="428" y="4296"/>
                  <a:pt x="432" y="4326"/>
                </a:cubicBezTo>
                <a:cubicBezTo>
                  <a:pt x="431" y="4326"/>
                  <a:pt x="430" y="4327"/>
                  <a:pt x="429" y="4327"/>
                </a:cubicBezTo>
                <a:cubicBezTo>
                  <a:pt x="421" y="4313"/>
                  <a:pt x="414" y="4300"/>
                  <a:pt x="406" y="4286"/>
                </a:cubicBezTo>
                <a:cubicBezTo>
                  <a:pt x="403" y="4287"/>
                  <a:pt x="401" y="4288"/>
                  <a:pt x="399" y="4290"/>
                </a:cubicBezTo>
                <a:cubicBezTo>
                  <a:pt x="402" y="4296"/>
                  <a:pt x="403" y="4303"/>
                  <a:pt x="407" y="4308"/>
                </a:cubicBezTo>
                <a:cubicBezTo>
                  <a:pt x="426" y="4337"/>
                  <a:pt x="448" y="4366"/>
                  <a:pt x="465" y="4396"/>
                </a:cubicBezTo>
                <a:cubicBezTo>
                  <a:pt x="484" y="4428"/>
                  <a:pt x="510" y="4456"/>
                  <a:pt x="516" y="4494"/>
                </a:cubicBezTo>
                <a:cubicBezTo>
                  <a:pt x="516" y="4498"/>
                  <a:pt x="521" y="4501"/>
                  <a:pt x="525" y="4505"/>
                </a:cubicBezTo>
                <a:cubicBezTo>
                  <a:pt x="528" y="4499"/>
                  <a:pt x="531" y="4495"/>
                  <a:pt x="534" y="4490"/>
                </a:cubicBezTo>
                <a:cubicBezTo>
                  <a:pt x="538" y="4496"/>
                  <a:pt x="541" y="4502"/>
                  <a:pt x="541" y="4502"/>
                </a:cubicBezTo>
                <a:cubicBezTo>
                  <a:pt x="551" y="4503"/>
                  <a:pt x="555" y="4504"/>
                  <a:pt x="562" y="4505"/>
                </a:cubicBezTo>
                <a:cubicBezTo>
                  <a:pt x="556" y="4486"/>
                  <a:pt x="550" y="4469"/>
                  <a:pt x="544" y="4452"/>
                </a:cubicBezTo>
                <a:cubicBezTo>
                  <a:pt x="550" y="4453"/>
                  <a:pt x="556" y="4454"/>
                  <a:pt x="562" y="4455"/>
                </a:cubicBezTo>
                <a:cubicBezTo>
                  <a:pt x="562" y="4446"/>
                  <a:pt x="562" y="4440"/>
                  <a:pt x="562" y="4429"/>
                </a:cubicBezTo>
                <a:cubicBezTo>
                  <a:pt x="592" y="4466"/>
                  <a:pt x="585" y="4515"/>
                  <a:pt x="619" y="4545"/>
                </a:cubicBezTo>
                <a:cubicBezTo>
                  <a:pt x="619" y="4536"/>
                  <a:pt x="619" y="4528"/>
                  <a:pt x="617" y="4520"/>
                </a:cubicBezTo>
                <a:cubicBezTo>
                  <a:pt x="609" y="4492"/>
                  <a:pt x="616" y="4483"/>
                  <a:pt x="642" y="4482"/>
                </a:cubicBezTo>
                <a:cubicBezTo>
                  <a:pt x="641" y="4457"/>
                  <a:pt x="639" y="4433"/>
                  <a:pt x="638" y="4408"/>
                </a:cubicBezTo>
                <a:cubicBezTo>
                  <a:pt x="642" y="4407"/>
                  <a:pt x="646" y="4407"/>
                  <a:pt x="649" y="4406"/>
                </a:cubicBezTo>
                <a:cubicBezTo>
                  <a:pt x="656" y="4452"/>
                  <a:pt x="662" y="4497"/>
                  <a:pt x="668" y="4543"/>
                </a:cubicBezTo>
                <a:cubicBezTo>
                  <a:pt x="670" y="4542"/>
                  <a:pt x="673" y="4542"/>
                  <a:pt x="675" y="4542"/>
                </a:cubicBezTo>
                <a:cubicBezTo>
                  <a:pt x="675" y="4505"/>
                  <a:pt x="675" y="4468"/>
                  <a:pt x="675" y="4431"/>
                </a:cubicBezTo>
                <a:cubicBezTo>
                  <a:pt x="677" y="4431"/>
                  <a:pt x="678" y="4431"/>
                  <a:pt x="679" y="4431"/>
                </a:cubicBezTo>
                <a:cubicBezTo>
                  <a:pt x="684" y="4467"/>
                  <a:pt x="688" y="4503"/>
                  <a:pt x="692" y="4539"/>
                </a:cubicBezTo>
                <a:cubicBezTo>
                  <a:pt x="694" y="4538"/>
                  <a:pt x="697" y="4538"/>
                  <a:pt x="699" y="4538"/>
                </a:cubicBezTo>
                <a:cubicBezTo>
                  <a:pt x="713" y="4475"/>
                  <a:pt x="702" y="4414"/>
                  <a:pt x="691" y="4352"/>
                </a:cubicBezTo>
                <a:cubicBezTo>
                  <a:pt x="693" y="4352"/>
                  <a:pt x="696" y="4353"/>
                  <a:pt x="698" y="4353"/>
                </a:cubicBezTo>
                <a:cubicBezTo>
                  <a:pt x="701" y="4345"/>
                  <a:pt x="703" y="4336"/>
                  <a:pt x="706" y="4327"/>
                </a:cubicBezTo>
                <a:cubicBezTo>
                  <a:pt x="708" y="4327"/>
                  <a:pt x="710" y="4327"/>
                  <a:pt x="711" y="4327"/>
                </a:cubicBezTo>
                <a:cubicBezTo>
                  <a:pt x="715" y="4351"/>
                  <a:pt x="719" y="4375"/>
                  <a:pt x="723" y="4402"/>
                </a:cubicBezTo>
                <a:cubicBezTo>
                  <a:pt x="730" y="4398"/>
                  <a:pt x="733" y="4395"/>
                  <a:pt x="738" y="4391"/>
                </a:cubicBezTo>
                <a:cubicBezTo>
                  <a:pt x="740" y="4403"/>
                  <a:pt x="742" y="4412"/>
                  <a:pt x="744" y="4421"/>
                </a:cubicBezTo>
                <a:cubicBezTo>
                  <a:pt x="746" y="4434"/>
                  <a:pt x="745" y="4451"/>
                  <a:pt x="753" y="4459"/>
                </a:cubicBezTo>
                <a:cubicBezTo>
                  <a:pt x="766" y="4472"/>
                  <a:pt x="765" y="4486"/>
                  <a:pt x="766" y="4501"/>
                </a:cubicBezTo>
                <a:cubicBezTo>
                  <a:pt x="767" y="4510"/>
                  <a:pt x="768" y="4518"/>
                  <a:pt x="769" y="4526"/>
                </a:cubicBezTo>
                <a:cubicBezTo>
                  <a:pt x="772" y="4526"/>
                  <a:pt x="775" y="4526"/>
                  <a:pt x="777" y="4527"/>
                </a:cubicBezTo>
                <a:cubicBezTo>
                  <a:pt x="781" y="4513"/>
                  <a:pt x="787" y="4499"/>
                  <a:pt x="789" y="4485"/>
                </a:cubicBezTo>
                <a:cubicBezTo>
                  <a:pt x="791" y="4469"/>
                  <a:pt x="789" y="4453"/>
                  <a:pt x="789" y="4437"/>
                </a:cubicBezTo>
                <a:cubicBezTo>
                  <a:pt x="791" y="4437"/>
                  <a:pt x="793" y="4437"/>
                  <a:pt x="794" y="4437"/>
                </a:cubicBezTo>
                <a:cubicBezTo>
                  <a:pt x="796" y="4478"/>
                  <a:pt x="797" y="4518"/>
                  <a:pt x="798" y="4558"/>
                </a:cubicBezTo>
                <a:cubicBezTo>
                  <a:pt x="801" y="4558"/>
                  <a:pt x="804" y="4559"/>
                  <a:pt x="807" y="4559"/>
                </a:cubicBezTo>
                <a:cubicBezTo>
                  <a:pt x="807" y="4551"/>
                  <a:pt x="808" y="4542"/>
                  <a:pt x="809" y="4540"/>
                </a:cubicBezTo>
                <a:cubicBezTo>
                  <a:pt x="822" y="4532"/>
                  <a:pt x="832" y="4523"/>
                  <a:pt x="843" y="4521"/>
                </a:cubicBezTo>
                <a:cubicBezTo>
                  <a:pt x="859" y="4519"/>
                  <a:pt x="858" y="4510"/>
                  <a:pt x="860" y="4500"/>
                </a:cubicBezTo>
                <a:cubicBezTo>
                  <a:pt x="865" y="4468"/>
                  <a:pt x="871" y="4437"/>
                  <a:pt x="876" y="4406"/>
                </a:cubicBezTo>
                <a:cubicBezTo>
                  <a:pt x="883" y="4410"/>
                  <a:pt x="889" y="4412"/>
                  <a:pt x="895" y="4416"/>
                </a:cubicBezTo>
                <a:cubicBezTo>
                  <a:pt x="890" y="4466"/>
                  <a:pt x="885" y="4515"/>
                  <a:pt x="881" y="4565"/>
                </a:cubicBezTo>
                <a:cubicBezTo>
                  <a:pt x="910" y="4515"/>
                  <a:pt x="902" y="4455"/>
                  <a:pt x="926" y="4406"/>
                </a:cubicBezTo>
                <a:cubicBezTo>
                  <a:pt x="928" y="4424"/>
                  <a:pt x="930" y="4444"/>
                  <a:pt x="933" y="4463"/>
                </a:cubicBezTo>
                <a:cubicBezTo>
                  <a:pt x="935" y="4463"/>
                  <a:pt x="937" y="4463"/>
                  <a:pt x="940" y="4463"/>
                </a:cubicBezTo>
                <a:cubicBezTo>
                  <a:pt x="945" y="4451"/>
                  <a:pt x="950" y="4439"/>
                  <a:pt x="955" y="4426"/>
                </a:cubicBezTo>
                <a:cubicBezTo>
                  <a:pt x="956" y="4427"/>
                  <a:pt x="957" y="4427"/>
                  <a:pt x="958" y="4427"/>
                </a:cubicBezTo>
                <a:cubicBezTo>
                  <a:pt x="955" y="4450"/>
                  <a:pt x="952" y="4473"/>
                  <a:pt x="949" y="4496"/>
                </a:cubicBezTo>
                <a:cubicBezTo>
                  <a:pt x="951" y="4496"/>
                  <a:pt x="953" y="4497"/>
                  <a:pt x="955" y="4498"/>
                </a:cubicBezTo>
                <a:cubicBezTo>
                  <a:pt x="961" y="4486"/>
                  <a:pt x="967" y="4475"/>
                  <a:pt x="971" y="4463"/>
                </a:cubicBezTo>
                <a:cubicBezTo>
                  <a:pt x="977" y="4447"/>
                  <a:pt x="980" y="4431"/>
                  <a:pt x="988" y="4416"/>
                </a:cubicBezTo>
                <a:cubicBezTo>
                  <a:pt x="992" y="4408"/>
                  <a:pt x="1003" y="4404"/>
                  <a:pt x="1011" y="4398"/>
                </a:cubicBezTo>
                <a:cubicBezTo>
                  <a:pt x="1013" y="4400"/>
                  <a:pt x="1014" y="4401"/>
                  <a:pt x="1015" y="4402"/>
                </a:cubicBezTo>
                <a:cubicBezTo>
                  <a:pt x="1016" y="4398"/>
                  <a:pt x="1017" y="4394"/>
                  <a:pt x="1018" y="4390"/>
                </a:cubicBezTo>
                <a:cubicBezTo>
                  <a:pt x="1026" y="4393"/>
                  <a:pt x="1032" y="4396"/>
                  <a:pt x="1040" y="4399"/>
                </a:cubicBezTo>
                <a:cubicBezTo>
                  <a:pt x="1039" y="4411"/>
                  <a:pt x="1038" y="4424"/>
                  <a:pt x="1036" y="4439"/>
                </a:cubicBezTo>
                <a:cubicBezTo>
                  <a:pt x="1044" y="4436"/>
                  <a:pt x="1049" y="4433"/>
                  <a:pt x="1057" y="4430"/>
                </a:cubicBezTo>
                <a:cubicBezTo>
                  <a:pt x="1055" y="4460"/>
                  <a:pt x="1054" y="4487"/>
                  <a:pt x="1052" y="4516"/>
                </a:cubicBezTo>
                <a:cubicBezTo>
                  <a:pt x="1057" y="4504"/>
                  <a:pt x="1062" y="4494"/>
                  <a:pt x="1067" y="4483"/>
                </a:cubicBezTo>
                <a:cubicBezTo>
                  <a:pt x="1069" y="4484"/>
                  <a:pt x="1070" y="4485"/>
                  <a:pt x="1072" y="4485"/>
                </a:cubicBezTo>
                <a:cubicBezTo>
                  <a:pt x="1071" y="4501"/>
                  <a:pt x="1070" y="4516"/>
                  <a:pt x="1068" y="4535"/>
                </a:cubicBezTo>
                <a:cubicBezTo>
                  <a:pt x="1093" y="4506"/>
                  <a:pt x="1115" y="4480"/>
                  <a:pt x="1137" y="4455"/>
                </a:cubicBezTo>
                <a:cubicBezTo>
                  <a:pt x="1140" y="4451"/>
                  <a:pt x="1144" y="4449"/>
                  <a:pt x="1147" y="4446"/>
                </a:cubicBezTo>
                <a:cubicBezTo>
                  <a:pt x="1155" y="4435"/>
                  <a:pt x="1165" y="4426"/>
                  <a:pt x="1171" y="4414"/>
                </a:cubicBezTo>
                <a:cubicBezTo>
                  <a:pt x="1177" y="4401"/>
                  <a:pt x="1178" y="4387"/>
                  <a:pt x="1182" y="4373"/>
                </a:cubicBezTo>
                <a:cubicBezTo>
                  <a:pt x="1189" y="4346"/>
                  <a:pt x="1191" y="4344"/>
                  <a:pt x="1222" y="4323"/>
                </a:cubicBezTo>
                <a:cubicBezTo>
                  <a:pt x="1218" y="4389"/>
                  <a:pt x="1220" y="4451"/>
                  <a:pt x="1180" y="4507"/>
                </a:cubicBezTo>
                <a:cubicBezTo>
                  <a:pt x="1201" y="4508"/>
                  <a:pt x="1212" y="4499"/>
                  <a:pt x="1217" y="4485"/>
                </a:cubicBezTo>
                <a:cubicBezTo>
                  <a:pt x="1225" y="4462"/>
                  <a:pt x="1231" y="4438"/>
                  <a:pt x="1239" y="4415"/>
                </a:cubicBezTo>
                <a:cubicBezTo>
                  <a:pt x="1248" y="4391"/>
                  <a:pt x="1248" y="4360"/>
                  <a:pt x="1280" y="4349"/>
                </a:cubicBezTo>
                <a:cubicBezTo>
                  <a:pt x="1284" y="4347"/>
                  <a:pt x="1287" y="4338"/>
                  <a:pt x="1288" y="4332"/>
                </a:cubicBezTo>
                <a:cubicBezTo>
                  <a:pt x="1290" y="4321"/>
                  <a:pt x="1290" y="4311"/>
                  <a:pt x="1292" y="4300"/>
                </a:cubicBezTo>
                <a:cubicBezTo>
                  <a:pt x="1293" y="4294"/>
                  <a:pt x="1298" y="4289"/>
                  <a:pt x="1301" y="4283"/>
                </a:cubicBezTo>
                <a:cubicBezTo>
                  <a:pt x="1303" y="4284"/>
                  <a:pt x="1305" y="4285"/>
                  <a:pt x="1307" y="4286"/>
                </a:cubicBezTo>
                <a:cubicBezTo>
                  <a:pt x="1303" y="4302"/>
                  <a:pt x="1299" y="4317"/>
                  <a:pt x="1295" y="4333"/>
                </a:cubicBezTo>
                <a:cubicBezTo>
                  <a:pt x="1305" y="4322"/>
                  <a:pt x="1312" y="4310"/>
                  <a:pt x="1319" y="4298"/>
                </a:cubicBezTo>
                <a:cubicBezTo>
                  <a:pt x="1327" y="4288"/>
                  <a:pt x="1336" y="4278"/>
                  <a:pt x="1343" y="4270"/>
                </a:cubicBezTo>
                <a:cubicBezTo>
                  <a:pt x="1355" y="4290"/>
                  <a:pt x="1365" y="4307"/>
                  <a:pt x="1375" y="4325"/>
                </a:cubicBezTo>
                <a:cubicBezTo>
                  <a:pt x="1376" y="4324"/>
                  <a:pt x="1377" y="4324"/>
                  <a:pt x="1377" y="4323"/>
                </a:cubicBezTo>
                <a:cubicBezTo>
                  <a:pt x="1374" y="4306"/>
                  <a:pt x="1371" y="4289"/>
                  <a:pt x="1367" y="4272"/>
                </a:cubicBezTo>
                <a:cubicBezTo>
                  <a:pt x="1380" y="4277"/>
                  <a:pt x="1390" y="4285"/>
                  <a:pt x="1401" y="4286"/>
                </a:cubicBezTo>
                <a:cubicBezTo>
                  <a:pt x="1415" y="4288"/>
                  <a:pt x="1423" y="4295"/>
                  <a:pt x="1428" y="4308"/>
                </a:cubicBezTo>
                <a:cubicBezTo>
                  <a:pt x="1450" y="4359"/>
                  <a:pt x="1487" y="4396"/>
                  <a:pt x="1533" y="4424"/>
                </a:cubicBezTo>
                <a:cubicBezTo>
                  <a:pt x="1558" y="4439"/>
                  <a:pt x="1557" y="4438"/>
                  <a:pt x="1541" y="4465"/>
                </a:cubicBezTo>
                <a:cubicBezTo>
                  <a:pt x="1537" y="4472"/>
                  <a:pt x="1536" y="4482"/>
                  <a:pt x="1537" y="4490"/>
                </a:cubicBezTo>
                <a:cubicBezTo>
                  <a:pt x="1539" y="4502"/>
                  <a:pt x="1545" y="4514"/>
                  <a:pt x="1549" y="4527"/>
                </a:cubicBezTo>
                <a:cubicBezTo>
                  <a:pt x="1537" y="4538"/>
                  <a:pt x="1525" y="4537"/>
                  <a:pt x="1510" y="4530"/>
                </a:cubicBezTo>
                <a:cubicBezTo>
                  <a:pt x="1498" y="4525"/>
                  <a:pt x="1482" y="4532"/>
                  <a:pt x="1467" y="4533"/>
                </a:cubicBezTo>
                <a:cubicBezTo>
                  <a:pt x="1464" y="4550"/>
                  <a:pt x="1476" y="4581"/>
                  <a:pt x="1489" y="4589"/>
                </a:cubicBezTo>
                <a:cubicBezTo>
                  <a:pt x="1491" y="4590"/>
                  <a:pt x="1494" y="4590"/>
                  <a:pt x="1496" y="4591"/>
                </a:cubicBezTo>
                <a:cubicBezTo>
                  <a:pt x="1510" y="4592"/>
                  <a:pt x="1524" y="4593"/>
                  <a:pt x="1538" y="4593"/>
                </a:cubicBezTo>
                <a:cubicBezTo>
                  <a:pt x="1541" y="4593"/>
                  <a:pt x="1543" y="4592"/>
                  <a:pt x="1547" y="4591"/>
                </a:cubicBezTo>
                <a:cubicBezTo>
                  <a:pt x="1544" y="4585"/>
                  <a:pt x="1542" y="4581"/>
                  <a:pt x="1539" y="4576"/>
                </a:cubicBezTo>
                <a:cubicBezTo>
                  <a:pt x="1550" y="4570"/>
                  <a:pt x="1561" y="4565"/>
                  <a:pt x="1571" y="4559"/>
                </a:cubicBezTo>
                <a:cubicBezTo>
                  <a:pt x="1571" y="4561"/>
                  <a:pt x="1571" y="4563"/>
                  <a:pt x="1571" y="4565"/>
                </a:cubicBezTo>
                <a:cubicBezTo>
                  <a:pt x="1579" y="4567"/>
                  <a:pt x="1587" y="4569"/>
                  <a:pt x="1595" y="4570"/>
                </a:cubicBezTo>
                <a:cubicBezTo>
                  <a:pt x="1605" y="4572"/>
                  <a:pt x="1616" y="4572"/>
                  <a:pt x="1626" y="4575"/>
                </a:cubicBezTo>
                <a:cubicBezTo>
                  <a:pt x="1639" y="4577"/>
                  <a:pt x="1651" y="4581"/>
                  <a:pt x="1667" y="4586"/>
                </a:cubicBezTo>
                <a:cubicBezTo>
                  <a:pt x="1670" y="4607"/>
                  <a:pt x="1693" y="4602"/>
                  <a:pt x="1714" y="4609"/>
                </a:cubicBezTo>
                <a:cubicBezTo>
                  <a:pt x="1713" y="4584"/>
                  <a:pt x="1725" y="4564"/>
                  <a:pt x="1746" y="4569"/>
                </a:cubicBezTo>
                <a:cubicBezTo>
                  <a:pt x="1768" y="4573"/>
                  <a:pt x="1791" y="4588"/>
                  <a:pt x="1805" y="4605"/>
                </a:cubicBezTo>
                <a:cubicBezTo>
                  <a:pt x="1817" y="4620"/>
                  <a:pt x="1820" y="4612"/>
                  <a:pt x="1831" y="4604"/>
                </a:cubicBezTo>
                <a:cubicBezTo>
                  <a:pt x="1806" y="4593"/>
                  <a:pt x="1780" y="4583"/>
                  <a:pt x="1790" y="4549"/>
                </a:cubicBezTo>
                <a:cubicBezTo>
                  <a:pt x="1832" y="4553"/>
                  <a:pt x="1873" y="4557"/>
                  <a:pt x="1915" y="4561"/>
                </a:cubicBezTo>
                <a:cubicBezTo>
                  <a:pt x="1915" y="4563"/>
                  <a:pt x="1915" y="4566"/>
                  <a:pt x="1916" y="4569"/>
                </a:cubicBezTo>
                <a:cubicBezTo>
                  <a:pt x="1904" y="4572"/>
                  <a:pt x="1893" y="4574"/>
                  <a:pt x="1880" y="4578"/>
                </a:cubicBezTo>
                <a:cubicBezTo>
                  <a:pt x="1887" y="4598"/>
                  <a:pt x="1899" y="4572"/>
                  <a:pt x="1909" y="4584"/>
                </a:cubicBezTo>
                <a:cubicBezTo>
                  <a:pt x="1904" y="4592"/>
                  <a:pt x="1899" y="4602"/>
                  <a:pt x="1894" y="4612"/>
                </a:cubicBezTo>
                <a:cubicBezTo>
                  <a:pt x="1892" y="4614"/>
                  <a:pt x="1893" y="4620"/>
                  <a:pt x="1894" y="4620"/>
                </a:cubicBezTo>
                <a:cubicBezTo>
                  <a:pt x="1907" y="4624"/>
                  <a:pt x="1916" y="4647"/>
                  <a:pt x="1936" y="4629"/>
                </a:cubicBezTo>
                <a:cubicBezTo>
                  <a:pt x="1934" y="4621"/>
                  <a:pt x="1932" y="4613"/>
                  <a:pt x="1931" y="4609"/>
                </a:cubicBezTo>
                <a:cubicBezTo>
                  <a:pt x="1951" y="4596"/>
                  <a:pt x="1968" y="4584"/>
                  <a:pt x="1986" y="4572"/>
                </a:cubicBezTo>
                <a:cubicBezTo>
                  <a:pt x="2000" y="4562"/>
                  <a:pt x="2012" y="4547"/>
                  <a:pt x="2028" y="4543"/>
                </a:cubicBezTo>
                <a:cubicBezTo>
                  <a:pt x="2057" y="4535"/>
                  <a:pt x="2083" y="4514"/>
                  <a:pt x="2116" y="4526"/>
                </a:cubicBezTo>
                <a:cubicBezTo>
                  <a:pt x="2131" y="4531"/>
                  <a:pt x="2147" y="4554"/>
                  <a:pt x="2146" y="4569"/>
                </a:cubicBezTo>
                <a:cubicBezTo>
                  <a:pt x="2146" y="4602"/>
                  <a:pt x="2146" y="4634"/>
                  <a:pt x="2146" y="4672"/>
                </a:cubicBezTo>
                <a:cubicBezTo>
                  <a:pt x="2165" y="4648"/>
                  <a:pt x="2169" y="4627"/>
                  <a:pt x="2170" y="4604"/>
                </a:cubicBezTo>
                <a:cubicBezTo>
                  <a:pt x="2170" y="4582"/>
                  <a:pt x="2170" y="4559"/>
                  <a:pt x="2170" y="4539"/>
                </a:cubicBezTo>
                <a:cubicBezTo>
                  <a:pt x="2185" y="4542"/>
                  <a:pt x="2200" y="4545"/>
                  <a:pt x="2216" y="4548"/>
                </a:cubicBezTo>
                <a:cubicBezTo>
                  <a:pt x="2220" y="4538"/>
                  <a:pt x="2225" y="4529"/>
                  <a:pt x="2233" y="4515"/>
                </a:cubicBezTo>
                <a:cubicBezTo>
                  <a:pt x="2237" y="4559"/>
                  <a:pt x="2241" y="4597"/>
                  <a:pt x="2244" y="4635"/>
                </a:cubicBezTo>
                <a:cubicBezTo>
                  <a:pt x="2246" y="4648"/>
                  <a:pt x="2246" y="4661"/>
                  <a:pt x="2247" y="4674"/>
                </a:cubicBezTo>
                <a:cubicBezTo>
                  <a:pt x="2249" y="4675"/>
                  <a:pt x="2250" y="4675"/>
                  <a:pt x="2252" y="4675"/>
                </a:cubicBezTo>
                <a:cubicBezTo>
                  <a:pt x="2259" y="4662"/>
                  <a:pt x="2266" y="4649"/>
                  <a:pt x="2275" y="4631"/>
                </a:cubicBezTo>
                <a:cubicBezTo>
                  <a:pt x="2296" y="4661"/>
                  <a:pt x="2312" y="4687"/>
                  <a:pt x="2302" y="4723"/>
                </a:cubicBezTo>
                <a:cubicBezTo>
                  <a:pt x="2301" y="4725"/>
                  <a:pt x="2303" y="4731"/>
                  <a:pt x="2305" y="4732"/>
                </a:cubicBezTo>
                <a:cubicBezTo>
                  <a:pt x="2308" y="4733"/>
                  <a:pt x="2314" y="4732"/>
                  <a:pt x="2315" y="4730"/>
                </a:cubicBezTo>
                <a:cubicBezTo>
                  <a:pt x="2318" y="4726"/>
                  <a:pt x="2317" y="4721"/>
                  <a:pt x="2319" y="4717"/>
                </a:cubicBezTo>
                <a:cubicBezTo>
                  <a:pt x="2324" y="4706"/>
                  <a:pt x="2325" y="4690"/>
                  <a:pt x="2342" y="4693"/>
                </a:cubicBezTo>
                <a:cubicBezTo>
                  <a:pt x="2352" y="4694"/>
                  <a:pt x="2360" y="4699"/>
                  <a:pt x="2370" y="4703"/>
                </a:cubicBezTo>
                <a:cubicBezTo>
                  <a:pt x="2387" y="4671"/>
                  <a:pt x="2375" y="4638"/>
                  <a:pt x="2378" y="4606"/>
                </a:cubicBezTo>
                <a:cubicBezTo>
                  <a:pt x="2381" y="4574"/>
                  <a:pt x="2383" y="4542"/>
                  <a:pt x="2385" y="4510"/>
                </a:cubicBezTo>
                <a:cubicBezTo>
                  <a:pt x="2388" y="4510"/>
                  <a:pt x="2390" y="4511"/>
                  <a:pt x="2393" y="4511"/>
                </a:cubicBezTo>
                <a:cubicBezTo>
                  <a:pt x="2392" y="4518"/>
                  <a:pt x="2390" y="4524"/>
                  <a:pt x="2390" y="4531"/>
                </a:cubicBezTo>
                <a:cubicBezTo>
                  <a:pt x="2389" y="4553"/>
                  <a:pt x="2382" y="4580"/>
                  <a:pt x="2392" y="4597"/>
                </a:cubicBezTo>
                <a:cubicBezTo>
                  <a:pt x="2401" y="4612"/>
                  <a:pt x="2400" y="4625"/>
                  <a:pt x="2399" y="4639"/>
                </a:cubicBezTo>
                <a:cubicBezTo>
                  <a:pt x="2398" y="4651"/>
                  <a:pt x="2392" y="4663"/>
                  <a:pt x="2389" y="4675"/>
                </a:cubicBezTo>
                <a:cubicBezTo>
                  <a:pt x="2389" y="4677"/>
                  <a:pt x="2389" y="4678"/>
                  <a:pt x="2390" y="4681"/>
                </a:cubicBezTo>
                <a:cubicBezTo>
                  <a:pt x="2394" y="4677"/>
                  <a:pt x="2398" y="4674"/>
                  <a:pt x="2403" y="4670"/>
                </a:cubicBezTo>
                <a:cubicBezTo>
                  <a:pt x="2402" y="4677"/>
                  <a:pt x="2402" y="4681"/>
                  <a:pt x="2401" y="4691"/>
                </a:cubicBezTo>
                <a:cubicBezTo>
                  <a:pt x="2407" y="4675"/>
                  <a:pt x="2412" y="4665"/>
                  <a:pt x="2416" y="4654"/>
                </a:cubicBezTo>
                <a:cubicBezTo>
                  <a:pt x="2426" y="4659"/>
                  <a:pt x="2437" y="4664"/>
                  <a:pt x="2452" y="4670"/>
                </a:cubicBezTo>
                <a:cubicBezTo>
                  <a:pt x="2461" y="4650"/>
                  <a:pt x="2472" y="4626"/>
                  <a:pt x="2483" y="4601"/>
                </a:cubicBezTo>
                <a:cubicBezTo>
                  <a:pt x="2486" y="4601"/>
                  <a:pt x="2488" y="4602"/>
                  <a:pt x="2491" y="4602"/>
                </a:cubicBezTo>
                <a:cubicBezTo>
                  <a:pt x="2495" y="4620"/>
                  <a:pt x="2500" y="4639"/>
                  <a:pt x="2505" y="4659"/>
                </a:cubicBezTo>
                <a:cubicBezTo>
                  <a:pt x="2517" y="4638"/>
                  <a:pt x="2529" y="4618"/>
                  <a:pt x="2538" y="4598"/>
                </a:cubicBezTo>
                <a:cubicBezTo>
                  <a:pt x="2549" y="4572"/>
                  <a:pt x="2556" y="4545"/>
                  <a:pt x="2553" y="4516"/>
                </a:cubicBezTo>
                <a:cubicBezTo>
                  <a:pt x="2552" y="4505"/>
                  <a:pt x="2556" y="4494"/>
                  <a:pt x="2559" y="4483"/>
                </a:cubicBezTo>
                <a:cubicBezTo>
                  <a:pt x="2563" y="4466"/>
                  <a:pt x="2567" y="4449"/>
                  <a:pt x="2571" y="4431"/>
                </a:cubicBezTo>
                <a:cubicBezTo>
                  <a:pt x="2578" y="4402"/>
                  <a:pt x="2585" y="4372"/>
                  <a:pt x="2592" y="4341"/>
                </a:cubicBezTo>
                <a:cubicBezTo>
                  <a:pt x="2608" y="4350"/>
                  <a:pt x="2621" y="4357"/>
                  <a:pt x="2633" y="4364"/>
                </a:cubicBezTo>
                <a:cubicBezTo>
                  <a:pt x="2633" y="4366"/>
                  <a:pt x="2632" y="4367"/>
                  <a:pt x="2632" y="4368"/>
                </a:cubicBezTo>
                <a:cubicBezTo>
                  <a:pt x="2623" y="4366"/>
                  <a:pt x="2614" y="4364"/>
                  <a:pt x="2605" y="4363"/>
                </a:cubicBezTo>
                <a:cubicBezTo>
                  <a:pt x="2603" y="4366"/>
                  <a:pt x="2600" y="4371"/>
                  <a:pt x="2600" y="4371"/>
                </a:cubicBezTo>
                <a:cubicBezTo>
                  <a:pt x="2609" y="4374"/>
                  <a:pt x="2617" y="4376"/>
                  <a:pt x="2625" y="4379"/>
                </a:cubicBezTo>
                <a:cubicBezTo>
                  <a:pt x="2634" y="4383"/>
                  <a:pt x="2644" y="4387"/>
                  <a:pt x="2654" y="4392"/>
                </a:cubicBezTo>
                <a:cubicBezTo>
                  <a:pt x="2653" y="4394"/>
                  <a:pt x="2650" y="4399"/>
                  <a:pt x="2646" y="4405"/>
                </a:cubicBezTo>
                <a:cubicBezTo>
                  <a:pt x="2652" y="4406"/>
                  <a:pt x="2657" y="4406"/>
                  <a:pt x="2658" y="4407"/>
                </a:cubicBezTo>
                <a:cubicBezTo>
                  <a:pt x="2659" y="4424"/>
                  <a:pt x="2660" y="4439"/>
                  <a:pt x="2661" y="4461"/>
                </a:cubicBezTo>
                <a:cubicBezTo>
                  <a:pt x="2669" y="4452"/>
                  <a:pt x="2672" y="4449"/>
                  <a:pt x="2673" y="4448"/>
                </a:cubicBezTo>
                <a:cubicBezTo>
                  <a:pt x="2682" y="4455"/>
                  <a:pt x="2690" y="4461"/>
                  <a:pt x="2699" y="4467"/>
                </a:cubicBezTo>
                <a:cubicBezTo>
                  <a:pt x="2704" y="4456"/>
                  <a:pt x="2707" y="4450"/>
                  <a:pt x="2711" y="4441"/>
                </a:cubicBezTo>
                <a:cubicBezTo>
                  <a:pt x="2715" y="4451"/>
                  <a:pt x="2718" y="4458"/>
                  <a:pt x="2721" y="4466"/>
                </a:cubicBezTo>
                <a:cubicBezTo>
                  <a:pt x="2736" y="4449"/>
                  <a:pt x="2743" y="4466"/>
                  <a:pt x="2755" y="4470"/>
                </a:cubicBezTo>
                <a:cubicBezTo>
                  <a:pt x="2745" y="4459"/>
                  <a:pt x="2736" y="4449"/>
                  <a:pt x="2723" y="4434"/>
                </a:cubicBezTo>
                <a:cubicBezTo>
                  <a:pt x="2751" y="4437"/>
                  <a:pt x="2773" y="4437"/>
                  <a:pt x="2793" y="4450"/>
                </a:cubicBezTo>
                <a:cubicBezTo>
                  <a:pt x="2813" y="4463"/>
                  <a:pt x="2835" y="4472"/>
                  <a:pt x="2861" y="4485"/>
                </a:cubicBezTo>
                <a:cubicBezTo>
                  <a:pt x="2880" y="4476"/>
                  <a:pt x="2899" y="4493"/>
                  <a:pt x="2921" y="4501"/>
                </a:cubicBezTo>
                <a:cubicBezTo>
                  <a:pt x="2948" y="4511"/>
                  <a:pt x="2959" y="4532"/>
                  <a:pt x="2969" y="4558"/>
                </a:cubicBezTo>
                <a:close/>
                <a:moveTo>
                  <a:pt x="324" y="4232"/>
                </a:moveTo>
                <a:cubicBezTo>
                  <a:pt x="323" y="4233"/>
                  <a:pt x="322" y="4233"/>
                  <a:pt x="321" y="4233"/>
                </a:cubicBezTo>
                <a:cubicBezTo>
                  <a:pt x="320" y="4239"/>
                  <a:pt x="317" y="4245"/>
                  <a:pt x="318" y="4250"/>
                </a:cubicBezTo>
                <a:cubicBezTo>
                  <a:pt x="327" y="4301"/>
                  <a:pt x="347" y="4347"/>
                  <a:pt x="378" y="4388"/>
                </a:cubicBezTo>
                <a:cubicBezTo>
                  <a:pt x="390" y="4405"/>
                  <a:pt x="404" y="4421"/>
                  <a:pt x="416" y="4438"/>
                </a:cubicBezTo>
                <a:cubicBezTo>
                  <a:pt x="418" y="4437"/>
                  <a:pt x="420" y="4436"/>
                  <a:pt x="421" y="4436"/>
                </a:cubicBezTo>
                <a:cubicBezTo>
                  <a:pt x="418" y="4428"/>
                  <a:pt x="415" y="4421"/>
                  <a:pt x="412" y="4414"/>
                </a:cubicBezTo>
                <a:cubicBezTo>
                  <a:pt x="395" y="4374"/>
                  <a:pt x="362" y="4342"/>
                  <a:pt x="356" y="4295"/>
                </a:cubicBezTo>
                <a:cubicBezTo>
                  <a:pt x="352" y="4262"/>
                  <a:pt x="338" y="4230"/>
                  <a:pt x="333" y="4196"/>
                </a:cubicBezTo>
                <a:cubicBezTo>
                  <a:pt x="322" y="4112"/>
                  <a:pt x="313" y="4026"/>
                  <a:pt x="303" y="3941"/>
                </a:cubicBezTo>
                <a:cubicBezTo>
                  <a:pt x="301" y="3919"/>
                  <a:pt x="298" y="3898"/>
                  <a:pt x="295" y="3876"/>
                </a:cubicBezTo>
                <a:cubicBezTo>
                  <a:pt x="292" y="3876"/>
                  <a:pt x="289" y="3877"/>
                  <a:pt x="286" y="3877"/>
                </a:cubicBezTo>
                <a:cubicBezTo>
                  <a:pt x="299" y="3995"/>
                  <a:pt x="311" y="4114"/>
                  <a:pt x="324" y="4232"/>
                </a:cubicBezTo>
                <a:close/>
                <a:moveTo>
                  <a:pt x="251" y="446"/>
                </a:moveTo>
                <a:cubicBezTo>
                  <a:pt x="250" y="445"/>
                  <a:pt x="248" y="443"/>
                  <a:pt x="247" y="441"/>
                </a:cubicBezTo>
                <a:cubicBezTo>
                  <a:pt x="243" y="443"/>
                  <a:pt x="236" y="445"/>
                  <a:pt x="235" y="449"/>
                </a:cubicBezTo>
                <a:cubicBezTo>
                  <a:pt x="231" y="464"/>
                  <a:pt x="226" y="480"/>
                  <a:pt x="225" y="496"/>
                </a:cubicBezTo>
                <a:cubicBezTo>
                  <a:pt x="222" y="530"/>
                  <a:pt x="221" y="564"/>
                  <a:pt x="220" y="598"/>
                </a:cubicBezTo>
                <a:cubicBezTo>
                  <a:pt x="219" y="633"/>
                  <a:pt x="219" y="668"/>
                  <a:pt x="219" y="704"/>
                </a:cubicBezTo>
                <a:cubicBezTo>
                  <a:pt x="219" y="708"/>
                  <a:pt x="221" y="712"/>
                  <a:pt x="222" y="716"/>
                </a:cubicBezTo>
                <a:cubicBezTo>
                  <a:pt x="230" y="688"/>
                  <a:pt x="252" y="666"/>
                  <a:pt x="247" y="635"/>
                </a:cubicBezTo>
                <a:cubicBezTo>
                  <a:pt x="243" y="617"/>
                  <a:pt x="251" y="598"/>
                  <a:pt x="251" y="580"/>
                </a:cubicBezTo>
                <a:cubicBezTo>
                  <a:pt x="251" y="554"/>
                  <a:pt x="248" y="529"/>
                  <a:pt x="248" y="503"/>
                </a:cubicBezTo>
                <a:cubicBezTo>
                  <a:pt x="248" y="484"/>
                  <a:pt x="230" y="465"/>
                  <a:pt x="251" y="446"/>
                </a:cubicBezTo>
                <a:close/>
                <a:moveTo>
                  <a:pt x="230" y="2019"/>
                </a:moveTo>
                <a:cubicBezTo>
                  <a:pt x="246" y="1993"/>
                  <a:pt x="267" y="1587"/>
                  <a:pt x="256" y="1556"/>
                </a:cubicBezTo>
                <a:cubicBezTo>
                  <a:pt x="247" y="1713"/>
                  <a:pt x="239" y="1866"/>
                  <a:pt x="230" y="2019"/>
                </a:cubicBezTo>
                <a:close/>
                <a:moveTo>
                  <a:pt x="1257" y="527"/>
                </a:moveTo>
                <a:cubicBezTo>
                  <a:pt x="1239" y="529"/>
                  <a:pt x="1223" y="529"/>
                  <a:pt x="1207" y="532"/>
                </a:cubicBezTo>
                <a:cubicBezTo>
                  <a:pt x="1188" y="535"/>
                  <a:pt x="1177" y="549"/>
                  <a:pt x="1176" y="566"/>
                </a:cubicBezTo>
                <a:cubicBezTo>
                  <a:pt x="1176" y="576"/>
                  <a:pt x="1184" y="590"/>
                  <a:pt x="1193" y="596"/>
                </a:cubicBezTo>
                <a:cubicBezTo>
                  <a:pt x="1208" y="606"/>
                  <a:pt x="1222" y="596"/>
                  <a:pt x="1234" y="586"/>
                </a:cubicBezTo>
                <a:cubicBezTo>
                  <a:pt x="1250" y="571"/>
                  <a:pt x="1252" y="555"/>
                  <a:pt x="1243" y="536"/>
                </a:cubicBezTo>
                <a:cubicBezTo>
                  <a:pt x="1248" y="533"/>
                  <a:pt x="1252" y="531"/>
                  <a:pt x="1257" y="527"/>
                </a:cubicBezTo>
                <a:close/>
                <a:moveTo>
                  <a:pt x="416" y="4367"/>
                </a:moveTo>
                <a:cubicBezTo>
                  <a:pt x="442" y="4425"/>
                  <a:pt x="468" y="4484"/>
                  <a:pt x="493" y="4542"/>
                </a:cubicBezTo>
                <a:cubicBezTo>
                  <a:pt x="496" y="4541"/>
                  <a:pt x="498" y="4540"/>
                  <a:pt x="500" y="4539"/>
                </a:cubicBezTo>
                <a:cubicBezTo>
                  <a:pt x="483" y="4477"/>
                  <a:pt x="454" y="4420"/>
                  <a:pt x="416" y="4367"/>
                </a:cubicBezTo>
                <a:close/>
                <a:moveTo>
                  <a:pt x="2792" y="597"/>
                </a:moveTo>
                <a:cubicBezTo>
                  <a:pt x="2804" y="546"/>
                  <a:pt x="2791" y="501"/>
                  <a:pt x="2782" y="457"/>
                </a:cubicBezTo>
                <a:cubicBezTo>
                  <a:pt x="2779" y="457"/>
                  <a:pt x="2777" y="458"/>
                  <a:pt x="2775" y="458"/>
                </a:cubicBezTo>
                <a:cubicBezTo>
                  <a:pt x="2780" y="502"/>
                  <a:pt x="2786" y="547"/>
                  <a:pt x="2792" y="597"/>
                </a:cubicBezTo>
                <a:close/>
                <a:moveTo>
                  <a:pt x="306" y="445"/>
                </a:moveTo>
                <a:cubicBezTo>
                  <a:pt x="304" y="445"/>
                  <a:pt x="302" y="446"/>
                  <a:pt x="299" y="446"/>
                </a:cubicBezTo>
                <a:cubicBezTo>
                  <a:pt x="305" y="491"/>
                  <a:pt x="311" y="535"/>
                  <a:pt x="318" y="585"/>
                </a:cubicBezTo>
                <a:cubicBezTo>
                  <a:pt x="329" y="534"/>
                  <a:pt x="316" y="489"/>
                  <a:pt x="306" y="445"/>
                </a:cubicBezTo>
                <a:close/>
                <a:moveTo>
                  <a:pt x="279" y="887"/>
                </a:moveTo>
                <a:cubicBezTo>
                  <a:pt x="278" y="887"/>
                  <a:pt x="277" y="887"/>
                  <a:pt x="276" y="887"/>
                </a:cubicBezTo>
                <a:cubicBezTo>
                  <a:pt x="272" y="968"/>
                  <a:pt x="268" y="1049"/>
                  <a:pt x="264" y="1130"/>
                </a:cubicBezTo>
                <a:cubicBezTo>
                  <a:pt x="265" y="1130"/>
                  <a:pt x="267" y="1130"/>
                  <a:pt x="268" y="1130"/>
                </a:cubicBezTo>
                <a:cubicBezTo>
                  <a:pt x="272" y="1049"/>
                  <a:pt x="276" y="968"/>
                  <a:pt x="279" y="887"/>
                </a:cubicBezTo>
                <a:close/>
                <a:moveTo>
                  <a:pt x="3257" y="200"/>
                </a:moveTo>
                <a:cubicBezTo>
                  <a:pt x="3255" y="177"/>
                  <a:pt x="3241" y="180"/>
                  <a:pt x="3231" y="181"/>
                </a:cubicBezTo>
                <a:cubicBezTo>
                  <a:pt x="3226" y="182"/>
                  <a:pt x="3218" y="190"/>
                  <a:pt x="3218" y="196"/>
                </a:cubicBezTo>
                <a:cubicBezTo>
                  <a:pt x="3217" y="210"/>
                  <a:pt x="3229" y="214"/>
                  <a:pt x="3240" y="212"/>
                </a:cubicBezTo>
                <a:cubicBezTo>
                  <a:pt x="3247" y="211"/>
                  <a:pt x="3253" y="203"/>
                  <a:pt x="3257" y="200"/>
                </a:cubicBezTo>
                <a:close/>
                <a:moveTo>
                  <a:pt x="764" y="165"/>
                </a:moveTo>
                <a:cubicBezTo>
                  <a:pt x="763" y="166"/>
                  <a:pt x="761" y="168"/>
                  <a:pt x="760" y="169"/>
                </a:cubicBezTo>
                <a:cubicBezTo>
                  <a:pt x="747" y="165"/>
                  <a:pt x="741" y="173"/>
                  <a:pt x="744" y="183"/>
                </a:cubicBezTo>
                <a:cubicBezTo>
                  <a:pt x="746" y="190"/>
                  <a:pt x="756" y="200"/>
                  <a:pt x="762" y="200"/>
                </a:cubicBezTo>
                <a:cubicBezTo>
                  <a:pt x="768" y="200"/>
                  <a:pt x="778" y="190"/>
                  <a:pt x="780" y="183"/>
                </a:cubicBezTo>
                <a:cubicBezTo>
                  <a:pt x="780" y="178"/>
                  <a:pt x="770" y="171"/>
                  <a:pt x="764" y="165"/>
                </a:cubicBezTo>
                <a:close/>
                <a:moveTo>
                  <a:pt x="2855" y="4269"/>
                </a:moveTo>
                <a:cubicBezTo>
                  <a:pt x="2852" y="4246"/>
                  <a:pt x="2850" y="4223"/>
                  <a:pt x="2847" y="4197"/>
                </a:cubicBezTo>
                <a:cubicBezTo>
                  <a:pt x="2836" y="4215"/>
                  <a:pt x="2839" y="4255"/>
                  <a:pt x="2855" y="4269"/>
                </a:cubicBezTo>
                <a:close/>
                <a:moveTo>
                  <a:pt x="374" y="4257"/>
                </a:moveTo>
                <a:cubicBezTo>
                  <a:pt x="376" y="4256"/>
                  <a:pt x="378" y="4256"/>
                  <a:pt x="380" y="4256"/>
                </a:cubicBezTo>
                <a:cubicBezTo>
                  <a:pt x="377" y="4233"/>
                  <a:pt x="375" y="4211"/>
                  <a:pt x="372" y="4186"/>
                </a:cubicBezTo>
                <a:cubicBezTo>
                  <a:pt x="362" y="4201"/>
                  <a:pt x="364" y="4243"/>
                  <a:pt x="374" y="4257"/>
                </a:cubicBezTo>
                <a:close/>
                <a:moveTo>
                  <a:pt x="2328" y="4718"/>
                </a:moveTo>
                <a:cubicBezTo>
                  <a:pt x="2333" y="4732"/>
                  <a:pt x="2337" y="4742"/>
                  <a:pt x="2340" y="4752"/>
                </a:cubicBezTo>
                <a:cubicBezTo>
                  <a:pt x="2343" y="4752"/>
                  <a:pt x="2345" y="4752"/>
                  <a:pt x="2348" y="4752"/>
                </a:cubicBezTo>
                <a:cubicBezTo>
                  <a:pt x="2351" y="4742"/>
                  <a:pt x="2354" y="4732"/>
                  <a:pt x="2357" y="4721"/>
                </a:cubicBezTo>
                <a:cubicBezTo>
                  <a:pt x="2348" y="4720"/>
                  <a:pt x="2341" y="4719"/>
                  <a:pt x="2328" y="4718"/>
                </a:cubicBezTo>
                <a:close/>
                <a:moveTo>
                  <a:pt x="2772" y="4490"/>
                </a:moveTo>
                <a:cubicBezTo>
                  <a:pt x="2764" y="4488"/>
                  <a:pt x="2756" y="4486"/>
                  <a:pt x="2748" y="4484"/>
                </a:cubicBezTo>
                <a:cubicBezTo>
                  <a:pt x="2745" y="4484"/>
                  <a:pt x="2742" y="4486"/>
                  <a:pt x="2739" y="4488"/>
                </a:cubicBezTo>
                <a:cubicBezTo>
                  <a:pt x="2738" y="4489"/>
                  <a:pt x="2739" y="4494"/>
                  <a:pt x="2740" y="4494"/>
                </a:cubicBezTo>
                <a:cubicBezTo>
                  <a:pt x="2749" y="4497"/>
                  <a:pt x="2758" y="4500"/>
                  <a:pt x="2768" y="4501"/>
                </a:cubicBezTo>
                <a:cubicBezTo>
                  <a:pt x="2771" y="4502"/>
                  <a:pt x="2777" y="4496"/>
                  <a:pt x="2778" y="4492"/>
                </a:cubicBezTo>
                <a:cubicBezTo>
                  <a:pt x="2779" y="4489"/>
                  <a:pt x="2775" y="4484"/>
                  <a:pt x="2774" y="4480"/>
                </a:cubicBezTo>
                <a:cubicBezTo>
                  <a:pt x="2772" y="4480"/>
                  <a:pt x="2771" y="4481"/>
                  <a:pt x="2769" y="4482"/>
                </a:cubicBezTo>
                <a:cubicBezTo>
                  <a:pt x="2770" y="4484"/>
                  <a:pt x="2771" y="4487"/>
                  <a:pt x="2772" y="4490"/>
                </a:cubicBezTo>
                <a:close/>
                <a:moveTo>
                  <a:pt x="286" y="3862"/>
                </a:moveTo>
                <a:cubicBezTo>
                  <a:pt x="289" y="3862"/>
                  <a:pt x="292" y="3862"/>
                  <a:pt x="295" y="3861"/>
                </a:cubicBezTo>
                <a:cubicBezTo>
                  <a:pt x="293" y="3842"/>
                  <a:pt x="292" y="3824"/>
                  <a:pt x="290" y="3805"/>
                </a:cubicBezTo>
                <a:cubicBezTo>
                  <a:pt x="288" y="3805"/>
                  <a:pt x="286" y="3805"/>
                  <a:pt x="284" y="3805"/>
                </a:cubicBezTo>
                <a:cubicBezTo>
                  <a:pt x="284" y="3824"/>
                  <a:pt x="285" y="3843"/>
                  <a:pt x="286" y="3862"/>
                </a:cubicBezTo>
                <a:close/>
                <a:moveTo>
                  <a:pt x="863" y="244"/>
                </a:moveTo>
                <a:cubicBezTo>
                  <a:pt x="856" y="256"/>
                  <a:pt x="850" y="264"/>
                  <a:pt x="845" y="271"/>
                </a:cubicBezTo>
                <a:cubicBezTo>
                  <a:pt x="848" y="273"/>
                  <a:pt x="852" y="276"/>
                  <a:pt x="854" y="275"/>
                </a:cubicBezTo>
                <a:cubicBezTo>
                  <a:pt x="865" y="271"/>
                  <a:pt x="872" y="264"/>
                  <a:pt x="863" y="244"/>
                </a:cubicBezTo>
                <a:close/>
                <a:moveTo>
                  <a:pt x="3340" y="257"/>
                </a:moveTo>
                <a:cubicBezTo>
                  <a:pt x="3331" y="268"/>
                  <a:pt x="3325" y="276"/>
                  <a:pt x="3319" y="284"/>
                </a:cubicBezTo>
                <a:cubicBezTo>
                  <a:pt x="3321" y="286"/>
                  <a:pt x="3322" y="287"/>
                  <a:pt x="3324" y="288"/>
                </a:cubicBezTo>
                <a:cubicBezTo>
                  <a:pt x="3337" y="285"/>
                  <a:pt x="3348" y="280"/>
                  <a:pt x="3340" y="2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79" name="TextBox 178"/>
          <p:cNvSpPr txBox="1"/>
          <p:nvPr/>
        </p:nvSpPr>
        <p:spPr>
          <a:xfrm>
            <a:off x="1381923" y="1525278"/>
            <a:ext cx="1603578" cy="400110"/>
          </a:xfrm>
          <a:prstGeom prst="rect">
            <a:avLst/>
          </a:prstGeom>
          <a:noFill/>
        </p:spPr>
        <p:txBody>
          <a:bodyPr wrap="square" rtlCol="0">
            <a:spAutoFit/>
          </a:bodyPr>
          <a:lstStyle/>
          <a:p>
            <a:r>
              <a:rPr lang="en-US" sz="2000" dirty="0">
                <a:latin typeface="+mj-lt"/>
              </a:rPr>
              <a:t>Step</a:t>
            </a:r>
          </a:p>
        </p:txBody>
      </p:sp>
      <p:graphicFrame>
        <p:nvGraphicFramePr>
          <p:cNvPr id="182" name="Table 181"/>
          <p:cNvGraphicFramePr>
            <a:graphicFrameLocks noGrp="1"/>
          </p:cNvGraphicFramePr>
          <p:nvPr>
            <p:extLst>
              <p:ext uri="{D42A27DB-BD31-4B8C-83A1-F6EECF244321}">
                <p14:modId xmlns:p14="http://schemas.microsoft.com/office/powerpoint/2010/main" val="3724644889"/>
              </p:ext>
            </p:extLst>
          </p:nvPr>
        </p:nvGraphicFramePr>
        <p:xfrm>
          <a:off x="2985501" y="1476413"/>
          <a:ext cx="5475620" cy="4844798"/>
        </p:xfrm>
        <a:graphic>
          <a:graphicData uri="http://schemas.openxmlformats.org/drawingml/2006/table">
            <a:tbl>
              <a:tblPr firstRow="1" bandRow="1">
                <a:tableStyleId>{5C22544A-7EE6-4342-B048-85BDC9FD1C3A}</a:tableStyleId>
              </a:tblPr>
              <a:tblGrid>
                <a:gridCol w="2019901">
                  <a:extLst>
                    <a:ext uri="{9D8B030D-6E8A-4147-A177-3AD203B41FA5}">
                      <a16:colId xmlns:a16="http://schemas.microsoft.com/office/drawing/2014/main" val="20000"/>
                    </a:ext>
                  </a:extLst>
                </a:gridCol>
                <a:gridCol w="3455719">
                  <a:extLst>
                    <a:ext uri="{9D8B030D-6E8A-4147-A177-3AD203B41FA5}">
                      <a16:colId xmlns:a16="http://schemas.microsoft.com/office/drawing/2014/main" val="20002"/>
                    </a:ext>
                  </a:extLst>
                </a:gridCol>
              </a:tblGrid>
              <a:tr h="436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mn-lt"/>
                        </a:rPr>
                        <a:t>Key Persona</a:t>
                      </a:r>
                      <a:endParaRPr kumimoji="0" lang="en-US" sz="1200" b="0" i="0" u="none" strike="noStrike" kern="1200" cap="none" spc="0" normalizeH="0" baseline="0" noProof="0" dirty="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algn="ctr"/>
                      <a:r>
                        <a:rPr lang="en-US" sz="1600" b="0" dirty="0">
                          <a:latin typeface="+mn-lt"/>
                        </a:rPr>
                        <a:t>Content</a:t>
                      </a:r>
                      <a:endParaRPr lang="en-US" sz="1200" b="0" kern="1200" dirty="0">
                        <a:solidFill>
                          <a:schemeClr val="bg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extLst>
                  <a:ext uri="{0D108BD9-81ED-4DB2-BD59-A6C34878D82A}">
                    <a16:rowId xmlns:a16="http://schemas.microsoft.com/office/drawing/2014/main" val="10000"/>
                  </a:ext>
                </a:extLst>
              </a:tr>
              <a:tr h="793350">
                <a:tc>
                  <a:txBody>
                    <a:bodyPr/>
                    <a:lstStyle/>
                    <a:p>
                      <a:pPr algn="ctr"/>
                      <a:endParaRPr lang="en-US" sz="1600" b="0" dirty="0">
                        <a:solidFill>
                          <a:schemeClr val="bg1"/>
                        </a:solidFill>
                        <a:latin typeface="+mn-lt"/>
                      </a:endParaRPr>
                    </a:p>
                    <a:p>
                      <a:pPr algn="ctr"/>
                      <a:r>
                        <a:rPr lang="en-US" sz="1600" b="0" dirty="0">
                          <a:solidFill>
                            <a:schemeClr val="bg1"/>
                          </a:solidFill>
                          <a:latin typeface="+mn-lt"/>
                        </a:rPr>
                        <a:t>CFO</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Whitepapers, Infographics, Webinars, Testimonials</a:t>
                      </a:r>
                    </a:p>
                  </a:txBody>
                  <a:tcPr>
                    <a:lnT w="12700" cap="flat" cmpd="sng" algn="ctr">
                      <a:solidFill>
                        <a:schemeClr val="bg1"/>
                      </a:solidFill>
                      <a:prstDash val="solid"/>
                      <a:round/>
                      <a:headEnd type="none" w="med" len="med"/>
                      <a:tailEnd type="none" w="med" len="med"/>
                    </a:lnT>
                    <a:solidFill>
                      <a:srgbClr val="1C77A1"/>
                    </a:solidFill>
                  </a:tcPr>
                </a:tc>
                <a:extLst>
                  <a:ext uri="{0D108BD9-81ED-4DB2-BD59-A6C34878D82A}">
                    <a16:rowId xmlns:a16="http://schemas.microsoft.com/office/drawing/2014/main" val="10001"/>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Rev Cycle</a:t>
                      </a: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bg1"/>
                          </a:solidFill>
                          <a:latin typeface="+mn-lt"/>
                        </a:rPr>
                        <a:t>Whitepapers, Infographics, Webinars, comparison charts, 3</a:t>
                      </a:r>
                      <a:r>
                        <a:rPr lang="en-US" sz="1600" b="0" baseline="30000" dirty="0">
                          <a:solidFill>
                            <a:schemeClr val="bg1"/>
                          </a:solidFill>
                          <a:latin typeface="+mn-lt"/>
                        </a:rPr>
                        <a:t>rd</a:t>
                      </a:r>
                      <a:r>
                        <a:rPr lang="en-US" sz="1600" b="0" dirty="0">
                          <a:solidFill>
                            <a:schemeClr val="bg1"/>
                          </a:solidFill>
                          <a:latin typeface="+mn-lt"/>
                        </a:rPr>
                        <a:t> party evaluators (ex. Gartner Group)</a:t>
                      </a:r>
                    </a:p>
                  </a:txBody>
                  <a:tcPr>
                    <a:solidFill>
                      <a:srgbClr val="1C77A1"/>
                    </a:solidFill>
                  </a:tcPr>
                </a:tc>
                <a:extLst>
                  <a:ext uri="{0D108BD9-81ED-4DB2-BD59-A6C34878D82A}">
                    <a16:rowId xmlns:a16="http://schemas.microsoft.com/office/drawing/2014/main" val="10002"/>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Rev Cycle</a:t>
                      </a: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Templates to assess RFP criteria</a:t>
                      </a:r>
                    </a:p>
                    <a:p>
                      <a:pPr algn="ctr"/>
                      <a:r>
                        <a:rPr lang="en-US" sz="1600" b="0" dirty="0">
                          <a:solidFill>
                            <a:schemeClr val="bg1"/>
                          </a:solidFill>
                          <a:latin typeface="+mn-lt"/>
                        </a:rPr>
                        <a:t>Financial models, project plans</a:t>
                      </a:r>
                    </a:p>
                  </a:txBody>
                  <a:tcPr>
                    <a:solidFill>
                      <a:srgbClr val="1C77A1"/>
                    </a:solidFill>
                  </a:tcPr>
                </a:tc>
                <a:extLst>
                  <a:ext uri="{0D108BD9-81ED-4DB2-BD59-A6C34878D82A}">
                    <a16:rowId xmlns:a16="http://schemas.microsoft.com/office/drawing/2014/main" val="10003"/>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Purchasing</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Special offers</a:t>
                      </a:r>
                    </a:p>
                  </a:txBody>
                  <a:tcPr>
                    <a:solidFill>
                      <a:srgbClr val="1C77A1"/>
                    </a:solidFill>
                  </a:tcPr>
                </a:tc>
                <a:extLst>
                  <a:ext uri="{0D108BD9-81ED-4DB2-BD59-A6C34878D82A}">
                    <a16:rowId xmlns:a16="http://schemas.microsoft.com/office/drawing/2014/main" val="342923061"/>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User community, knowledge base, manuals, training (on &amp; off-site)</a:t>
                      </a:r>
                    </a:p>
                  </a:txBody>
                  <a:tcPr>
                    <a:solidFill>
                      <a:srgbClr val="1C77A1"/>
                    </a:solidFill>
                  </a:tcPr>
                </a:tc>
                <a:extLst>
                  <a:ext uri="{0D108BD9-81ED-4DB2-BD59-A6C34878D82A}">
                    <a16:rowId xmlns:a16="http://schemas.microsoft.com/office/drawing/2014/main" val="2691657180"/>
                  </a:ext>
                </a:extLst>
              </a:tr>
            </a:tbl>
          </a:graphicData>
        </a:graphic>
      </p:graphicFrame>
      <p:sp>
        <p:nvSpPr>
          <p:cNvPr id="264" name="TextBox 263"/>
          <p:cNvSpPr txBox="1"/>
          <p:nvPr/>
        </p:nvSpPr>
        <p:spPr>
          <a:xfrm>
            <a:off x="1381923" y="2249436"/>
            <a:ext cx="1603578" cy="400110"/>
          </a:xfrm>
          <a:prstGeom prst="rect">
            <a:avLst/>
          </a:prstGeom>
          <a:noFill/>
        </p:spPr>
        <p:txBody>
          <a:bodyPr wrap="square" rtlCol="0">
            <a:spAutoFit/>
          </a:bodyPr>
          <a:lstStyle/>
          <a:p>
            <a:r>
              <a:rPr lang="en-US" sz="2000" dirty="0">
                <a:latin typeface="+mj-lt"/>
              </a:rPr>
              <a:t>Trigger</a:t>
            </a:r>
          </a:p>
        </p:txBody>
      </p:sp>
      <p:sp>
        <p:nvSpPr>
          <p:cNvPr id="265" name="TextBox 264"/>
          <p:cNvSpPr txBox="1"/>
          <p:nvPr/>
        </p:nvSpPr>
        <p:spPr>
          <a:xfrm>
            <a:off x="1381923" y="3186838"/>
            <a:ext cx="1603578" cy="400110"/>
          </a:xfrm>
          <a:prstGeom prst="rect">
            <a:avLst/>
          </a:prstGeom>
          <a:noFill/>
        </p:spPr>
        <p:txBody>
          <a:bodyPr wrap="square" rtlCol="0">
            <a:spAutoFit/>
          </a:bodyPr>
          <a:lstStyle/>
          <a:p>
            <a:r>
              <a:rPr lang="en-US" sz="2000" dirty="0">
                <a:latin typeface="+mj-lt"/>
              </a:rPr>
              <a:t>Consider </a:t>
            </a:r>
          </a:p>
        </p:txBody>
      </p:sp>
      <p:sp>
        <p:nvSpPr>
          <p:cNvPr id="54" name="Text Placeholder 7">
            <a:extLst>
              <a:ext uri="{FF2B5EF4-FFF2-40B4-BE49-F238E27FC236}">
                <a16:creationId xmlns:a16="http://schemas.microsoft.com/office/drawing/2014/main" id="{0076765C-8585-604B-86E4-DEEE85FD8E73}"/>
              </a:ext>
            </a:extLst>
          </p:cNvPr>
          <p:cNvSpPr txBox="1">
            <a:spLocks/>
          </p:cNvSpPr>
          <p:nvPr/>
        </p:nvSpPr>
        <p:spPr>
          <a:xfrm>
            <a:off x="142996" y="827227"/>
            <a:ext cx="80991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CONTENT MAPPING</a:t>
            </a:r>
          </a:p>
        </p:txBody>
      </p:sp>
      <p:sp>
        <p:nvSpPr>
          <p:cNvPr id="55" name="TextBox 54">
            <a:extLst>
              <a:ext uri="{FF2B5EF4-FFF2-40B4-BE49-F238E27FC236}">
                <a16:creationId xmlns:a16="http://schemas.microsoft.com/office/drawing/2014/main" id="{043A637F-7278-D644-9FD5-36B7DA26C914}"/>
              </a:ext>
            </a:extLst>
          </p:cNvPr>
          <p:cNvSpPr txBox="1"/>
          <p:nvPr/>
        </p:nvSpPr>
        <p:spPr>
          <a:xfrm>
            <a:off x="1381923" y="4008505"/>
            <a:ext cx="1603578" cy="400110"/>
          </a:xfrm>
          <a:prstGeom prst="rect">
            <a:avLst/>
          </a:prstGeom>
          <a:noFill/>
        </p:spPr>
        <p:txBody>
          <a:bodyPr wrap="square" rtlCol="0">
            <a:spAutoFit/>
          </a:bodyPr>
          <a:lstStyle/>
          <a:p>
            <a:r>
              <a:rPr lang="en-US" sz="2000" dirty="0">
                <a:latin typeface="+mj-lt"/>
              </a:rPr>
              <a:t>Evaluate </a:t>
            </a:r>
          </a:p>
        </p:txBody>
      </p:sp>
      <p:sp>
        <p:nvSpPr>
          <p:cNvPr id="56" name="TextBox 55">
            <a:extLst>
              <a:ext uri="{FF2B5EF4-FFF2-40B4-BE49-F238E27FC236}">
                <a16:creationId xmlns:a16="http://schemas.microsoft.com/office/drawing/2014/main" id="{AFC73BEE-9FC9-BF41-859F-03223A5FFDC5}"/>
              </a:ext>
            </a:extLst>
          </p:cNvPr>
          <p:cNvSpPr txBox="1"/>
          <p:nvPr/>
        </p:nvSpPr>
        <p:spPr>
          <a:xfrm>
            <a:off x="1381923" y="4854404"/>
            <a:ext cx="1603578" cy="400110"/>
          </a:xfrm>
          <a:prstGeom prst="rect">
            <a:avLst/>
          </a:prstGeom>
          <a:noFill/>
        </p:spPr>
        <p:txBody>
          <a:bodyPr wrap="square" rtlCol="0">
            <a:spAutoFit/>
          </a:bodyPr>
          <a:lstStyle/>
          <a:p>
            <a:r>
              <a:rPr lang="en-US" sz="2000" dirty="0">
                <a:latin typeface="+mj-lt"/>
              </a:rPr>
              <a:t>Buy</a:t>
            </a:r>
          </a:p>
        </p:txBody>
      </p:sp>
      <p:sp>
        <p:nvSpPr>
          <p:cNvPr id="57" name="TextBox 56">
            <a:extLst>
              <a:ext uri="{FF2B5EF4-FFF2-40B4-BE49-F238E27FC236}">
                <a16:creationId xmlns:a16="http://schemas.microsoft.com/office/drawing/2014/main" id="{9E12D2B0-8FDE-0047-89DC-0B5ACA0323CD}"/>
              </a:ext>
            </a:extLst>
          </p:cNvPr>
          <p:cNvSpPr txBox="1"/>
          <p:nvPr/>
        </p:nvSpPr>
        <p:spPr>
          <a:xfrm>
            <a:off x="1381923" y="5783626"/>
            <a:ext cx="1603578" cy="400110"/>
          </a:xfrm>
          <a:prstGeom prst="rect">
            <a:avLst/>
          </a:prstGeom>
          <a:noFill/>
        </p:spPr>
        <p:txBody>
          <a:bodyPr wrap="square" rtlCol="0">
            <a:spAutoFit/>
          </a:bodyPr>
          <a:lstStyle/>
          <a:p>
            <a:r>
              <a:rPr lang="en-US" sz="2000" dirty="0">
                <a:latin typeface="+mj-lt"/>
              </a:rPr>
              <a:t>Implement</a:t>
            </a:r>
          </a:p>
        </p:txBody>
      </p:sp>
    </p:spTree>
    <p:extLst>
      <p:ext uri="{BB962C8B-B14F-4D97-AF65-F5344CB8AC3E}">
        <p14:creationId xmlns:p14="http://schemas.microsoft.com/office/powerpoint/2010/main" val="3569038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4:</a:t>
            </a:r>
          </a:p>
          <a:p>
            <a:pPr algn="r">
              <a:lnSpc>
                <a:spcPct val="100000"/>
              </a:lnSpc>
            </a:pPr>
            <a:r>
              <a:rPr lang="en-GB" sz="6000" dirty="0">
                <a:solidFill>
                  <a:schemeClr val="bg1"/>
                </a:solidFill>
                <a:latin typeface="Lato Black" panose="020F0A02020204030203" pitchFamily="34" charset="0"/>
              </a:rPr>
              <a:t>Map content to marketing channels</a:t>
            </a:r>
          </a:p>
        </p:txBody>
      </p:sp>
      <p:sp>
        <p:nvSpPr>
          <p:cNvPr id="19" name="TextBox 18"/>
          <p:cNvSpPr txBox="1"/>
          <p:nvPr/>
        </p:nvSpPr>
        <p:spPr>
          <a:xfrm>
            <a:off x="6044541" y="1459230"/>
            <a:ext cx="6033965" cy="3939540"/>
          </a:xfrm>
          <a:prstGeom prst="rect">
            <a:avLst/>
          </a:prstGeom>
          <a:noFill/>
          <a:ln>
            <a:noFill/>
          </a:ln>
        </p:spPr>
        <p:txBody>
          <a:bodyPr wrap="square" rtlCol="0">
            <a:spAutoFit/>
          </a:bodyPr>
          <a:lstStyle/>
          <a:p>
            <a:pPr>
              <a:lnSpc>
                <a:spcPts val="3000"/>
              </a:lnSpc>
              <a:spcBef>
                <a:spcPts val="1000"/>
              </a:spcBef>
              <a:spcAft>
                <a:spcPts val="1000"/>
              </a:spcAft>
            </a:pPr>
            <a:r>
              <a:rPr lang="en-US" sz="3200" b="1" dirty="0">
                <a:solidFill>
                  <a:srgbClr val="1C77A1"/>
                </a:solidFill>
                <a:latin typeface="Lato Semibold" panose="020F0502020204030203" pitchFamily="34" charset="0"/>
                <a:ea typeface="Lato Semibold" panose="020F0502020204030203" pitchFamily="34" charset="0"/>
                <a:cs typeface="Lato Semibold" panose="020F0502020204030203" pitchFamily="34" charset="0"/>
              </a:rPr>
              <a:t>You know what kind of content you need and the questions and challenges it needs to address – where should it be marketed to reach your key buyer personas? Map your content to the most appropriate marketing channels base on the types of resources your buyers typically consult through the buying process. </a:t>
            </a:r>
            <a:endParaRPr lang="en-GB" sz="3200" b="1" dirty="0">
              <a:solidFill>
                <a:srgbClr val="1C77A1"/>
              </a:solidFill>
              <a:latin typeface="Lato Semibold" panose="020F0502020204030203" pitchFamily="34" charset="0"/>
              <a:ea typeface="Lato Semibold" panose="020F0502020204030203" pitchFamily="34" charset="0"/>
              <a:cs typeface="Lato Semibold" panose="020F0502020204030203" pitchFamily="34" charset="0"/>
            </a:endParaRPr>
          </a:p>
        </p:txBody>
      </p:sp>
    </p:spTree>
    <p:extLst>
      <p:ext uri="{BB962C8B-B14F-4D97-AF65-F5344CB8AC3E}">
        <p14:creationId xmlns:p14="http://schemas.microsoft.com/office/powerpoint/2010/main" val="3041513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FAB014"/>
        </a:solidFill>
        <a:effectLst/>
      </p:bgPr>
    </p:bg>
    <p:spTree>
      <p:nvGrpSpPr>
        <p:cNvPr id="1" name=""/>
        <p:cNvGrpSpPr/>
        <p:nvPr/>
      </p:nvGrpSpPr>
      <p:grpSpPr>
        <a:xfrm>
          <a:off x="0" y="0"/>
          <a:ext cx="0" cy="0"/>
          <a:chOff x="0" y="0"/>
          <a:chExt cx="0" cy="0"/>
        </a:xfrm>
      </p:grpSpPr>
      <p:sp>
        <p:nvSpPr>
          <p:cNvPr id="62" name="Freeform 61">
            <a:extLst>
              <a:ext uri="{FF2B5EF4-FFF2-40B4-BE49-F238E27FC236}">
                <a16:creationId xmlns:a16="http://schemas.microsoft.com/office/drawing/2014/main" id="{ADA572D2-2A2D-4941-9FBE-B195F73E8FD0}"/>
              </a:ext>
            </a:extLst>
          </p:cNvPr>
          <p:cNvSpPr>
            <a:spLocks noEditPoints="1"/>
          </p:cNvSpPr>
          <p:nvPr/>
        </p:nvSpPr>
        <p:spPr bwMode="auto">
          <a:xfrm rot="5400000">
            <a:off x="2775859" y="-2775858"/>
            <a:ext cx="6858000" cy="12409715"/>
          </a:xfrm>
          <a:custGeom>
            <a:avLst/>
            <a:gdLst>
              <a:gd name="T0" fmla="*/ 2836 w 4019"/>
              <a:gd name="T1" fmla="*/ 4319 h 4803"/>
              <a:gd name="T2" fmla="*/ 2914 w 4019"/>
              <a:gd name="T3" fmla="*/ 4250 h 4803"/>
              <a:gd name="T4" fmla="*/ 2989 w 4019"/>
              <a:gd name="T5" fmla="*/ 4501 h 4803"/>
              <a:gd name="T6" fmla="*/ 3117 w 4019"/>
              <a:gd name="T7" fmla="*/ 4494 h 4803"/>
              <a:gd name="T8" fmla="*/ 3171 w 4019"/>
              <a:gd name="T9" fmla="*/ 4389 h 4803"/>
              <a:gd name="T10" fmla="*/ 3272 w 4019"/>
              <a:gd name="T11" fmla="*/ 4510 h 4803"/>
              <a:gd name="T12" fmla="*/ 3414 w 4019"/>
              <a:gd name="T13" fmla="*/ 4476 h 4803"/>
              <a:gd name="T14" fmla="*/ 3532 w 4019"/>
              <a:gd name="T15" fmla="*/ 4441 h 4803"/>
              <a:gd name="T16" fmla="*/ 3672 w 4019"/>
              <a:gd name="T17" fmla="*/ 4491 h 4803"/>
              <a:gd name="T18" fmla="*/ 3828 w 4019"/>
              <a:gd name="T19" fmla="*/ 4282 h 4803"/>
              <a:gd name="T20" fmla="*/ 3769 w 4019"/>
              <a:gd name="T21" fmla="*/ 2766 h 4803"/>
              <a:gd name="T22" fmla="*/ 3845 w 4019"/>
              <a:gd name="T23" fmla="*/ 2703 h 4803"/>
              <a:gd name="T24" fmla="*/ 3868 w 4019"/>
              <a:gd name="T25" fmla="*/ 2628 h 4803"/>
              <a:gd name="T26" fmla="*/ 3927 w 4019"/>
              <a:gd name="T27" fmla="*/ 2575 h 4803"/>
              <a:gd name="T28" fmla="*/ 3586 w 4019"/>
              <a:gd name="T29" fmla="*/ 602 h 4803"/>
              <a:gd name="T30" fmla="*/ 3429 w 4019"/>
              <a:gd name="T31" fmla="*/ 239 h 4803"/>
              <a:gd name="T32" fmla="*/ 3261 w 4019"/>
              <a:gd name="T33" fmla="*/ 398 h 4803"/>
              <a:gd name="T34" fmla="*/ 3096 w 4019"/>
              <a:gd name="T35" fmla="*/ 341 h 4803"/>
              <a:gd name="T36" fmla="*/ 3030 w 4019"/>
              <a:gd name="T37" fmla="*/ 403 h 4803"/>
              <a:gd name="T38" fmla="*/ 2955 w 4019"/>
              <a:gd name="T39" fmla="*/ 585 h 4803"/>
              <a:gd name="T40" fmla="*/ 2891 w 4019"/>
              <a:gd name="T41" fmla="*/ 408 h 4803"/>
              <a:gd name="T42" fmla="*/ 2810 w 4019"/>
              <a:gd name="T43" fmla="*/ 426 h 4803"/>
              <a:gd name="T44" fmla="*/ 2703 w 4019"/>
              <a:gd name="T45" fmla="*/ 469 h 4803"/>
              <a:gd name="T46" fmla="*/ 1885 w 4019"/>
              <a:gd name="T47" fmla="*/ 403 h 4803"/>
              <a:gd name="T48" fmla="*/ 1569 w 4019"/>
              <a:gd name="T49" fmla="*/ 521 h 4803"/>
              <a:gd name="T50" fmla="*/ 1139 w 4019"/>
              <a:gd name="T51" fmla="*/ 647 h 4803"/>
              <a:gd name="T52" fmla="*/ 1002 w 4019"/>
              <a:gd name="T53" fmla="*/ 254 h 4803"/>
              <a:gd name="T54" fmla="*/ 782 w 4019"/>
              <a:gd name="T55" fmla="*/ 303 h 4803"/>
              <a:gd name="T56" fmla="*/ 675 w 4019"/>
              <a:gd name="T57" fmla="*/ 310 h 4803"/>
              <a:gd name="T58" fmla="*/ 575 w 4019"/>
              <a:gd name="T59" fmla="*/ 368 h 4803"/>
              <a:gd name="T60" fmla="*/ 502 w 4019"/>
              <a:gd name="T61" fmla="*/ 352 h 4803"/>
              <a:gd name="T62" fmla="*/ 461 w 4019"/>
              <a:gd name="T63" fmla="*/ 411 h 4803"/>
              <a:gd name="T64" fmla="*/ 307 w 4019"/>
              <a:gd name="T65" fmla="*/ 412 h 4803"/>
              <a:gd name="T66" fmla="*/ 289 w 4019"/>
              <a:gd name="T67" fmla="*/ 2064 h 4803"/>
              <a:gd name="T68" fmla="*/ 448 w 4019"/>
              <a:gd name="T69" fmla="*/ 4300 h 4803"/>
              <a:gd name="T70" fmla="*/ 516 w 4019"/>
              <a:gd name="T71" fmla="*/ 4494 h 4803"/>
              <a:gd name="T72" fmla="*/ 642 w 4019"/>
              <a:gd name="T73" fmla="*/ 4482 h 4803"/>
              <a:gd name="T74" fmla="*/ 698 w 4019"/>
              <a:gd name="T75" fmla="*/ 4353 h 4803"/>
              <a:gd name="T76" fmla="*/ 789 w 4019"/>
              <a:gd name="T77" fmla="*/ 4485 h 4803"/>
              <a:gd name="T78" fmla="*/ 881 w 4019"/>
              <a:gd name="T79" fmla="*/ 4565 h 4803"/>
              <a:gd name="T80" fmla="*/ 1011 w 4019"/>
              <a:gd name="T81" fmla="*/ 4398 h 4803"/>
              <a:gd name="T82" fmla="*/ 1137 w 4019"/>
              <a:gd name="T83" fmla="*/ 4455 h 4803"/>
              <a:gd name="T84" fmla="*/ 1292 w 4019"/>
              <a:gd name="T85" fmla="*/ 4300 h 4803"/>
              <a:gd name="T86" fmla="*/ 1428 w 4019"/>
              <a:gd name="T87" fmla="*/ 4308 h 4803"/>
              <a:gd name="T88" fmla="*/ 1547 w 4019"/>
              <a:gd name="T89" fmla="*/ 4591 h 4803"/>
              <a:gd name="T90" fmla="*/ 1831 w 4019"/>
              <a:gd name="T91" fmla="*/ 4604 h 4803"/>
              <a:gd name="T92" fmla="*/ 1986 w 4019"/>
              <a:gd name="T93" fmla="*/ 4572 h 4803"/>
              <a:gd name="T94" fmla="*/ 2247 w 4019"/>
              <a:gd name="T95" fmla="*/ 4674 h 4803"/>
              <a:gd name="T96" fmla="*/ 2385 w 4019"/>
              <a:gd name="T97" fmla="*/ 4510 h 4803"/>
              <a:gd name="T98" fmla="*/ 2452 w 4019"/>
              <a:gd name="T99" fmla="*/ 4670 h 4803"/>
              <a:gd name="T100" fmla="*/ 2632 w 4019"/>
              <a:gd name="T101" fmla="*/ 4368 h 4803"/>
              <a:gd name="T102" fmla="*/ 2711 w 4019"/>
              <a:gd name="T103" fmla="*/ 4441 h 4803"/>
              <a:gd name="T104" fmla="*/ 318 w 4019"/>
              <a:gd name="T105" fmla="*/ 4250 h 4803"/>
              <a:gd name="T106" fmla="*/ 324 w 4019"/>
              <a:gd name="T107" fmla="*/ 4232 h 4803"/>
              <a:gd name="T108" fmla="*/ 248 w 4019"/>
              <a:gd name="T109" fmla="*/ 503 h 4803"/>
              <a:gd name="T110" fmla="*/ 1243 w 4019"/>
              <a:gd name="T111" fmla="*/ 536 h 4803"/>
              <a:gd name="T112" fmla="*/ 306 w 4019"/>
              <a:gd name="T113" fmla="*/ 445 h 4803"/>
              <a:gd name="T114" fmla="*/ 3231 w 4019"/>
              <a:gd name="T115" fmla="*/ 181 h 4803"/>
              <a:gd name="T116" fmla="*/ 2855 w 4019"/>
              <a:gd name="T117" fmla="*/ 4269 h 4803"/>
              <a:gd name="T118" fmla="*/ 2357 w 4019"/>
              <a:gd name="T119" fmla="*/ 4721 h 4803"/>
              <a:gd name="T120" fmla="*/ 2772 w 4019"/>
              <a:gd name="T121" fmla="*/ 4490 h 4803"/>
              <a:gd name="T122" fmla="*/ 3340 w 4019"/>
              <a:gd name="T123" fmla="*/ 257 h 4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19" h="4803">
                <a:moveTo>
                  <a:pt x="4019" y="4803"/>
                </a:moveTo>
                <a:cubicBezTo>
                  <a:pt x="2679" y="4803"/>
                  <a:pt x="1340" y="4803"/>
                  <a:pt x="0" y="4803"/>
                </a:cubicBezTo>
                <a:cubicBezTo>
                  <a:pt x="0" y="3202"/>
                  <a:pt x="0" y="1601"/>
                  <a:pt x="0" y="0"/>
                </a:cubicBezTo>
                <a:cubicBezTo>
                  <a:pt x="1340" y="0"/>
                  <a:pt x="2680" y="0"/>
                  <a:pt x="4019" y="0"/>
                </a:cubicBezTo>
                <a:cubicBezTo>
                  <a:pt x="4019" y="1601"/>
                  <a:pt x="4019" y="3202"/>
                  <a:pt x="4019" y="4803"/>
                </a:cubicBezTo>
                <a:close/>
                <a:moveTo>
                  <a:pt x="2969" y="4558"/>
                </a:moveTo>
                <a:cubicBezTo>
                  <a:pt x="2979" y="4537"/>
                  <a:pt x="2971" y="4524"/>
                  <a:pt x="2963" y="4510"/>
                </a:cubicBezTo>
                <a:cubicBezTo>
                  <a:pt x="2947" y="4480"/>
                  <a:pt x="2934" y="4448"/>
                  <a:pt x="2919" y="4417"/>
                </a:cubicBezTo>
                <a:cubicBezTo>
                  <a:pt x="2905" y="4385"/>
                  <a:pt x="2892" y="4353"/>
                  <a:pt x="2857" y="4337"/>
                </a:cubicBezTo>
                <a:cubicBezTo>
                  <a:pt x="2849" y="4334"/>
                  <a:pt x="2839" y="4327"/>
                  <a:pt x="2836" y="4319"/>
                </a:cubicBezTo>
                <a:cubicBezTo>
                  <a:pt x="2826" y="4283"/>
                  <a:pt x="2817" y="4247"/>
                  <a:pt x="2809" y="4211"/>
                </a:cubicBezTo>
                <a:cubicBezTo>
                  <a:pt x="2806" y="4199"/>
                  <a:pt x="2805" y="4185"/>
                  <a:pt x="2803" y="4167"/>
                </a:cubicBezTo>
                <a:cubicBezTo>
                  <a:pt x="2815" y="4175"/>
                  <a:pt x="2821" y="4179"/>
                  <a:pt x="2828" y="4183"/>
                </a:cubicBezTo>
                <a:cubicBezTo>
                  <a:pt x="2828" y="4177"/>
                  <a:pt x="2828" y="4174"/>
                  <a:pt x="2828" y="4169"/>
                </a:cubicBezTo>
                <a:cubicBezTo>
                  <a:pt x="2835" y="4175"/>
                  <a:pt x="2840" y="4180"/>
                  <a:pt x="2848" y="4188"/>
                </a:cubicBezTo>
                <a:cubicBezTo>
                  <a:pt x="2847" y="4164"/>
                  <a:pt x="2820" y="4151"/>
                  <a:pt x="2834" y="4125"/>
                </a:cubicBezTo>
                <a:cubicBezTo>
                  <a:pt x="2841" y="4134"/>
                  <a:pt x="2847" y="4141"/>
                  <a:pt x="2853" y="4149"/>
                </a:cubicBezTo>
                <a:cubicBezTo>
                  <a:pt x="2861" y="4158"/>
                  <a:pt x="2868" y="4172"/>
                  <a:pt x="2878" y="4176"/>
                </a:cubicBezTo>
                <a:cubicBezTo>
                  <a:pt x="2899" y="4185"/>
                  <a:pt x="2909" y="4198"/>
                  <a:pt x="2909" y="4221"/>
                </a:cubicBezTo>
                <a:cubicBezTo>
                  <a:pt x="2909" y="4230"/>
                  <a:pt x="2913" y="4240"/>
                  <a:pt x="2914" y="4250"/>
                </a:cubicBezTo>
                <a:cubicBezTo>
                  <a:pt x="2918" y="4271"/>
                  <a:pt x="2921" y="4293"/>
                  <a:pt x="2924" y="4314"/>
                </a:cubicBezTo>
                <a:cubicBezTo>
                  <a:pt x="2922" y="4314"/>
                  <a:pt x="2921" y="4315"/>
                  <a:pt x="2920" y="4315"/>
                </a:cubicBezTo>
                <a:cubicBezTo>
                  <a:pt x="2913" y="4292"/>
                  <a:pt x="2906" y="4270"/>
                  <a:pt x="2900" y="4247"/>
                </a:cubicBezTo>
                <a:cubicBezTo>
                  <a:pt x="2898" y="4247"/>
                  <a:pt x="2896" y="4248"/>
                  <a:pt x="2895" y="4248"/>
                </a:cubicBezTo>
                <a:cubicBezTo>
                  <a:pt x="2899" y="4277"/>
                  <a:pt x="2903" y="4306"/>
                  <a:pt x="2906" y="4335"/>
                </a:cubicBezTo>
                <a:cubicBezTo>
                  <a:pt x="2906" y="4335"/>
                  <a:pt x="2905" y="4335"/>
                  <a:pt x="2904" y="4336"/>
                </a:cubicBezTo>
                <a:cubicBezTo>
                  <a:pt x="2896" y="4323"/>
                  <a:pt x="2889" y="4311"/>
                  <a:pt x="2879" y="4295"/>
                </a:cubicBezTo>
                <a:cubicBezTo>
                  <a:pt x="2876" y="4302"/>
                  <a:pt x="2873" y="4306"/>
                  <a:pt x="2874" y="4308"/>
                </a:cubicBezTo>
                <a:cubicBezTo>
                  <a:pt x="2884" y="4326"/>
                  <a:pt x="2891" y="4346"/>
                  <a:pt x="2904" y="4362"/>
                </a:cubicBezTo>
                <a:cubicBezTo>
                  <a:pt x="2939" y="4405"/>
                  <a:pt x="2973" y="4447"/>
                  <a:pt x="2989" y="4501"/>
                </a:cubicBezTo>
                <a:cubicBezTo>
                  <a:pt x="2990" y="4507"/>
                  <a:pt x="2994" y="4511"/>
                  <a:pt x="2998" y="4519"/>
                </a:cubicBezTo>
                <a:cubicBezTo>
                  <a:pt x="3003" y="4511"/>
                  <a:pt x="3005" y="4507"/>
                  <a:pt x="3009" y="4501"/>
                </a:cubicBezTo>
                <a:cubicBezTo>
                  <a:pt x="3014" y="4509"/>
                  <a:pt x="3017" y="4515"/>
                  <a:pt x="3018" y="4517"/>
                </a:cubicBezTo>
                <a:cubicBezTo>
                  <a:pt x="3027" y="4516"/>
                  <a:pt x="3031" y="4516"/>
                  <a:pt x="3037" y="4516"/>
                </a:cubicBezTo>
                <a:cubicBezTo>
                  <a:pt x="3031" y="4497"/>
                  <a:pt x="3025" y="4480"/>
                  <a:pt x="3019" y="4463"/>
                </a:cubicBezTo>
                <a:cubicBezTo>
                  <a:pt x="3025" y="4465"/>
                  <a:pt x="3030" y="4466"/>
                  <a:pt x="3037" y="4469"/>
                </a:cubicBezTo>
                <a:cubicBezTo>
                  <a:pt x="3037" y="4459"/>
                  <a:pt x="3037" y="4453"/>
                  <a:pt x="3037" y="4441"/>
                </a:cubicBezTo>
                <a:cubicBezTo>
                  <a:pt x="3067" y="4478"/>
                  <a:pt x="3061" y="4528"/>
                  <a:pt x="3094" y="4557"/>
                </a:cubicBezTo>
                <a:cubicBezTo>
                  <a:pt x="3094" y="4548"/>
                  <a:pt x="3094" y="4539"/>
                  <a:pt x="3091" y="4530"/>
                </a:cubicBezTo>
                <a:cubicBezTo>
                  <a:pt x="3085" y="4504"/>
                  <a:pt x="3092" y="4494"/>
                  <a:pt x="3117" y="4494"/>
                </a:cubicBezTo>
                <a:cubicBezTo>
                  <a:pt x="3116" y="4470"/>
                  <a:pt x="3115" y="4445"/>
                  <a:pt x="3114" y="4420"/>
                </a:cubicBezTo>
                <a:cubicBezTo>
                  <a:pt x="3116" y="4420"/>
                  <a:pt x="3119" y="4420"/>
                  <a:pt x="3122" y="4419"/>
                </a:cubicBezTo>
                <a:cubicBezTo>
                  <a:pt x="3124" y="4429"/>
                  <a:pt x="3128" y="4438"/>
                  <a:pt x="3129" y="4448"/>
                </a:cubicBezTo>
                <a:cubicBezTo>
                  <a:pt x="3133" y="4477"/>
                  <a:pt x="3136" y="4506"/>
                  <a:pt x="3140" y="4535"/>
                </a:cubicBezTo>
                <a:cubicBezTo>
                  <a:pt x="3140" y="4542"/>
                  <a:pt x="3143" y="4548"/>
                  <a:pt x="3145" y="4555"/>
                </a:cubicBezTo>
                <a:cubicBezTo>
                  <a:pt x="3147" y="4554"/>
                  <a:pt x="3149" y="4554"/>
                  <a:pt x="3151" y="4553"/>
                </a:cubicBezTo>
                <a:cubicBezTo>
                  <a:pt x="3151" y="4516"/>
                  <a:pt x="3151" y="4479"/>
                  <a:pt x="3151" y="4442"/>
                </a:cubicBezTo>
                <a:cubicBezTo>
                  <a:pt x="3163" y="4477"/>
                  <a:pt x="3155" y="4515"/>
                  <a:pt x="3172" y="4550"/>
                </a:cubicBezTo>
                <a:cubicBezTo>
                  <a:pt x="3178" y="4521"/>
                  <a:pt x="3183" y="4491"/>
                  <a:pt x="3182" y="4461"/>
                </a:cubicBezTo>
                <a:cubicBezTo>
                  <a:pt x="3182" y="4437"/>
                  <a:pt x="3178" y="4412"/>
                  <a:pt x="3171" y="4389"/>
                </a:cubicBezTo>
                <a:cubicBezTo>
                  <a:pt x="3164" y="4368"/>
                  <a:pt x="3183" y="4357"/>
                  <a:pt x="3179" y="4338"/>
                </a:cubicBezTo>
                <a:cubicBezTo>
                  <a:pt x="3181" y="4338"/>
                  <a:pt x="3184" y="4339"/>
                  <a:pt x="3186" y="4339"/>
                </a:cubicBezTo>
                <a:cubicBezTo>
                  <a:pt x="3190" y="4363"/>
                  <a:pt x="3194" y="4388"/>
                  <a:pt x="3198" y="4416"/>
                </a:cubicBezTo>
                <a:cubicBezTo>
                  <a:pt x="3205" y="4410"/>
                  <a:pt x="3208" y="4407"/>
                  <a:pt x="3214" y="4402"/>
                </a:cubicBezTo>
                <a:cubicBezTo>
                  <a:pt x="3216" y="4419"/>
                  <a:pt x="3218" y="4433"/>
                  <a:pt x="3221" y="4448"/>
                </a:cubicBezTo>
                <a:cubicBezTo>
                  <a:pt x="3222" y="4456"/>
                  <a:pt x="3223" y="4468"/>
                  <a:pt x="3228" y="4472"/>
                </a:cubicBezTo>
                <a:cubicBezTo>
                  <a:pt x="3242" y="4480"/>
                  <a:pt x="3240" y="4492"/>
                  <a:pt x="3241" y="4504"/>
                </a:cubicBezTo>
                <a:cubicBezTo>
                  <a:pt x="3242" y="4515"/>
                  <a:pt x="3243" y="4526"/>
                  <a:pt x="3244" y="4540"/>
                </a:cubicBezTo>
                <a:cubicBezTo>
                  <a:pt x="3279" y="4512"/>
                  <a:pt x="3256" y="4477"/>
                  <a:pt x="3269" y="4448"/>
                </a:cubicBezTo>
                <a:cubicBezTo>
                  <a:pt x="3272" y="4468"/>
                  <a:pt x="3271" y="4489"/>
                  <a:pt x="3272" y="4510"/>
                </a:cubicBezTo>
                <a:cubicBezTo>
                  <a:pt x="3272" y="4530"/>
                  <a:pt x="3273" y="4550"/>
                  <a:pt x="3274" y="4570"/>
                </a:cubicBezTo>
                <a:cubicBezTo>
                  <a:pt x="3277" y="4570"/>
                  <a:pt x="3279" y="4570"/>
                  <a:pt x="3282" y="4570"/>
                </a:cubicBezTo>
                <a:cubicBezTo>
                  <a:pt x="3283" y="4562"/>
                  <a:pt x="3284" y="4554"/>
                  <a:pt x="3285" y="4546"/>
                </a:cubicBezTo>
                <a:cubicBezTo>
                  <a:pt x="3304" y="4549"/>
                  <a:pt x="3332" y="4529"/>
                  <a:pt x="3336" y="4510"/>
                </a:cubicBezTo>
                <a:cubicBezTo>
                  <a:pt x="3340" y="4480"/>
                  <a:pt x="3346" y="4449"/>
                  <a:pt x="3351" y="4419"/>
                </a:cubicBezTo>
                <a:cubicBezTo>
                  <a:pt x="3358" y="4422"/>
                  <a:pt x="3363" y="4424"/>
                  <a:pt x="3369" y="4427"/>
                </a:cubicBezTo>
                <a:cubicBezTo>
                  <a:pt x="3365" y="4477"/>
                  <a:pt x="3361" y="4527"/>
                  <a:pt x="3356" y="4577"/>
                </a:cubicBezTo>
                <a:cubicBezTo>
                  <a:pt x="3385" y="4527"/>
                  <a:pt x="3378" y="4468"/>
                  <a:pt x="3401" y="4419"/>
                </a:cubicBezTo>
                <a:cubicBezTo>
                  <a:pt x="3403" y="4437"/>
                  <a:pt x="3405" y="4456"/>
                  <a:pt x="3408" y="4476"/>
                </a:cubicBezTo>
                <a:cubicBezTo>
                  <a:pt x="3410" y="4476"/>
                  <a:pt x="3412" y="4476"/>
                  <a:pt x="3414" y="4476"/>
                </a:cubicBezTo>
                <a:cubicBezTo>
                  <a:pt x="3419" y="4464"/>
                  <a:pt x="3425" y="4451"/>
                  <a:pt x="3430" y="4439"/>
                </a:cubicBezTo>
                <a:cubicBezTo>
                  <a:pt x="3431" y="4439"/>
                  <a:pt x="3432" y="4440"/>
                  <a:pt x="3433" y="4440"/>
                </a:cubicBezTo>
                <a:cubicBezTo>
                  <a:pt x="3430" y="4462"/>
                  <a:pt x="3427" y="4485"/>
                  <a:pt x="3424" y="4507"/>
                </a:cubicBezTo>
                <a:cubicBezTo>
                  <a:pt x="3426" y="4508"/>
                  <a:pt x="3429" y="4509"/>
                  <a:pt x="3432" y="4510"/>
                </a:cubicBezTo>
                <a:cubicBezTo>
                  <a:pt x="3437" y="4497"/>
                  <a:pt x="3441" y="4483"/>
                  <a:pt x="3447" y="4471"/>
                </a:cubicBezTo>
                <a:cubicBezTo>
                  <a:pt x="3456" y="4452"/>
                  <a:pt x="3464" y="4433"/>
                  <a:pt x="3475" y="4416"/>
                </a:cubicBezTo>
                <a:cubicBezTo>
                  <a:pt x="3479" y="4410"/>
                  <a:pt x="3489" y="4409"/>
                  <a:pt x="3500" y="4405"/>
                </a:cubicBezTo>
                <a:cubicBezTo>
                  <a:pt x="3503" y="4406"/>
                  <a:pt x="3509" y="4409"/>
                  <a:pt x="3515" y="4412"/>
                </a:cubicBezTo>
                <a:cubicBezTo>
                  <a:pt x="3514" y="4425"/>
                  <a:pt x="3513" y="4436"/>
                  <a:pt x="3511" y="4452"/>
                </a:cubicBezTo>
                <a:cubicBezTo>
                  <a:pt x="3520" y="4447"/>
                  <a:pt x="3524" y="4445"/>
                  <a:pt x="3532" y="4441"/>
                </a:cubicBezTo>
                <a:cubicBezTo>
                  <a:pt x="3530" y="4471"/>
                  <a:pt x="3529" y="4498"/>
                  <a:pt x="3528" y="4526"/>
                </a:cubicBezTo>
                <a:cubicBezTo>
                  <a:pt x="3532" y="4516"/>
                  <a:pt x="3537" y="4505"/>
                  <a:pt x="3542" y="4495"/>
                </a:cubicBezTo>
                <a:cubicBezTo>
                  <a:pt x="3544" y="4496"/>
                  <a:pt x="3546" y="4497"/>
                  <a:pt x="3548" y="4497"/>
                </a:cubicBezTo>
                <a:cubicBezTo>
                  <a:pt x="3546" y="4513"/>
                  <a:pt x="3545" y="4528"/>
                  <a:pt x="3544" y="4543"/>
                </a:cubicBezTo>
                <a:cubicBezTo>
                  <a:pt x="3551" y="4539"/>
                  <a:pt x="3554" y="4533"/>
                  <a:pt x="3559" y="4527"/>
                </a:cubicBezTo>
                <a:cubicBezTo>
                  <a:pt x="3578" y="4505"/>
                  <a:pt x="3595" y="4478"/>
                  <a:pt x="3619" y="4461"/>
                </a:cubicBezTo>
                <a:cubicBezTo>
                  <a:pt x="3641" y="4446"/>
                  <a:pt x="3646" y="4427"/>
                  <a:pt x="3651" y="4406"/>
                </a:cubicBezTo>
                <a:cubicBezTo>
                  <a:pt x="3658" y="4380"/>
                  <a:pt x="3663" y="4352"/>
                  <a:pt x="3696" y="4335"/>
                </a:cubicBezTo>
                <a:cubicBezTo>
                  <a:pt x="3696" y="4351"/>
                  <a:pt x="3698" y="4365"/>
                  <a:pt x="3695" y="4376"/>
                </a:cubicBezTo>
                <a:cubicBezTo>
                  <a:pt x="3686" y="4415"/>
                  <a:pt x="3695" y="4456"/>
                  <a:pt x="3672" y="4491"/>
                </a:cubicBezTo>
                <a:cubicBezTo>
                  <a:pt x="3666" y="4499"/>
                  <a:pt x="3663" y="4509"/>
                  <a:pt x="3657" y="4520"/>
                </a:cubicBezTo>
                <a:cubicBezTo>
                  <a:pt x="3685" y="4518"/>
                  <a:pt x="3692" y="4500"/>
                  <a:pt x="3699" y="4482"/>
                </a:cubicBezTo>
                <a:cubicBezTo>
                  <a:pt x="3705" y="4463"/>
                  <a:pt x="3709" y="4443"/>
                  <a:pt x="3715" y="4424"/>
                </a:cubicBezTo>
                <a:cubicBezTo>
                  <a:pt x="3721" y="4406"/>
                  <a:pt x="3725" y="4379"/>
                  <a:pt x="3738" y="4373"/>
                </a:cubicBezTo>
                <a:cubicBezTo>
                  <a:pt x="3767" y="4359"/>
                  <a:pt x="3763" y="4336"/>
                  <a:pt x="3767" y="4313"/>
                </a:cubicBezTo>
                <a:cubicBezTo>
                  <a:pt x="3768" y="4307"/>
                  <a:pt x="3772" y="4301"/>
                  <a:pt x="3774" y="4295"/>
                </a:cubicBezTo>
                <a:cubicBezTo>
                  <a:pt x="3777" y="4296"/>
                  <a:pt x="3779" y="4297"/>
                  <a:pt x="3781" y="4297"/>
                </a:cubicBezTo>
                <a:cubicBezTo>
                  <a:pt x="3778" y="4313"/>
                  <a:pt x="3774" y="4329"/>
                  <a:pt x="3770" y="4350"/>
                </a:cubicBezTo>
                <a:cubicBezTo>
                  <a:pt x="3785" y="4328"/>
                  <a:pt x="3796" y="4309"/>
                  <a:pt x="3808" y="4293"/>
                </a:cubicBezTo>
                <a:cubicBezTo>
                  <a:pt x="3813" y="4287"/>
                  <a:pt x="3821" y="4282"/>
                  <a:pt x="3828" y="4282"/>
                </a:cubicBezTo>
                <a:cubicBezTo>
                  <a:pt x="3853" y="4280"/>
                  <a:pt x="3858" y="4276"/>
                  <a:pt x="3859" y="4251"/>
                </a:cubicBezTo>
                <a:cubicBezTo>
                  <a:pt x="3860" y="4244"/>
                  <a:pt x="3860" y="4236"/>
                  <a:pt x="3861" y="4229"/>
                </a:cubicBezTo>
                <a:cubicBezTo>
                  <a:pt x="3865" y="4196"/>
                  <a:pt x="3873" y="4162"/>
                  <a:pt x="3870" y="4128"/>
                </a:cubicBezTo>
                <a:cubicBezTo>
                  <a:pt x="3864" y="4057"/>
                  <a:pt x="3851" y="3986"/>
                  <a:pt x="3844" y="3915"/>
                </a:cubicBezTo>
                <a:cubicBezTo>
                  <a:pt x="3828" y="3757"/>
                  <a:pt x="3815" y="3599"/>
                  <a:pt x="3800" y="3442"/>
                </a:cubicBezTo>
                <a:cubicBezTo>
                  <a:pt x="3790" y="3341"/>
                  <a:pt x="3778" y="3241"/>
                  <a:pt x="3769" y="3140"/>
                </a:cubicBezTo>
                <a:cubicBezTo>
                  <a:pt x="3761" y="3060"/>
                  <a:pt x="3754" y="2981"/>
                  <a:pt x="3748" y="2901"/>
                </a:cubicBezTo>
                <a:cubicBezTo>
                  <a:pt x="3746" y="2873"/>
                  <a:pt x="3749" y="2845"/>
                  <a:pt x="3748" y="2816"/>
                </a:cubicBezTo>
                <a:cubicBezTo>
                  <a:pt x="3747" y="2800"/>
                  <a:pt x="3743" y="2783"/>
                  <a:pt x="3741" y="2768"/>
                </a:cubicBezTo>
                <a:cubicBezTo>
                  <a:pt x="3752" y="2767"/>
                  <a:pt x="3760" y="2767"/>
                  <a:pt x="3769" y="2766"/>
                </a:cubicBezTo>
                <a:cubicBezTo>
                  <a:pt x="3776" y="2769"/>
                  <a:pt x="3786" y="2773"/>
                  <a:pt x="3797" y="2776"/>
                </a:cubicBezTo>
                <a:cubicBezTo>
                  <a:pt x="3798" y="2775"/>
                  <a:pt x="3798" y="2774"/>
                  <a:pt x="3799" y="2772"/>
                </a:cubicBezTo>
                <a:cubicBezTo>
                  <a:pt x="3782" y="2759"/>
                  <a:pt x="3765" y="2745"/>
                  <a:pt x="3748" y="2731"/>
                </a:cubicBezTo>
                <a:cubicBezTo>
                  <a:pt x="3749" y="2729"/>
                  <a:pt x="3751" y="2727"/>
                  <a:pt x="3752" y="2726"/>
                </a:cubicBezTo>
                <a:cubicBezTo>
                  <a:pt x="3773" y="2740"/>
                  <a:pt x="3795" y="2756"/>
                  <a:pt x="3817" y="2770"/>
                </a:cubicBezTo>
                <a:cubicBezTo>
                  <a:pt x="3821" y="2773"/>
                  <a:pt x="3828" y="2772"/>
                  <a:pt x="3834" y="2773"/>
                </a:cubicBezTo>
                <a:cubicBezTo>
                  <a:pt x="3833" y="2768"/>
                  <a:pt x="3832" y="2762"/>
                  <a:pt x="3829" y="2757"/>
                </a:cubicBezTo>
                <a:cubicBezTo>
                  <a:pt x="3816" y="2737"/>
                  <a:pt x="3803" y="2718"/>
                  <a:pt x="3789" y="2698"/>
                </a:cubicBezTo>
                <a:cubicBezTo>
                  <a:pt x="3818" y="2720"/>
                  <a:pt x="3845" y="2742"/>
                  <a:pt x="3883" y="2749"/>
                </a:cubicBezTo>
                <a:cubicBezTo>
                  <a:pt x="3870" y="2734"/>
                  <a:pt x="3858" y="2718"/>
                  <a:pt x="3845" y="2703"/>
                </a:cubicBezTo>
                <a:cubicBezTo>
                  <a:pt x="3846" y="2702"/>
                  <a:pt x="3847" y="2702"/>
                  <a:pt x="3848" y="2701"/>
                </a:cubicBezTo>
                <a:cubicBezTo>
                  <a:pt x="3857" y="2706"/>
                  <a:pt x="3867" y="2711"/>
                  <a:pt x="3876" y="2716"/>
                </a:cubicBezTo>
                <a:cubicBezTo>
                  <a:pt x="3877" y="2714"/>
                  <a:pt x="3878" y="2713"/>
                  <a:pt x="3879" y="2711"/>
                </a:cubicBezTo>
                <a:cubicBezTo>
                  <a:pt x="3865" y="2700"/>
                  <a:pt x="3850" y="2690"/>
                  <a:pt x="3837" y="2678"/>
                </a:cubicBezTo>
                <a:cubicBezTo>
                  <a:pt x="3824" y="2667"/>
                  <a:pt x="3812" y="2654"/>
                  <a:pt x="3800" y="2642"/>
                </a:cubicBezTo>
                <a:cubicBezTo>
                  <a:pt x="3788" y="2630"/>
                  <a:pt x="3777" y="2615"/>
                  <a:pt x="3764" y="2605"/>
                </a:cubicBezTo>
                <a:cubicBezTo>
                  <a:pt x="3732" y="2579"/>
                  <a:pt x="3731" y="2580"/>
                  <a:pt x="3732" y="2568"/>
                </a:cubicBezTo>
                <a:cubicBezTo>
                  <a:pt x="3745" y="2577"/>
                  <a:pt x="3757" y="2585"/>
                  <a:pt x="3771" y="2595"/>
                </a:cubicBezTo>
                <a:cubicBezTo>
                  <a:pt x="3773" y="2586"/>
                  <a:pt x="3775" y="2580"/>
                  <a:pt x="3778" y="2571"/>
                </a:cubicBezTo>
                <a:cubicBezTo>
                  <a:pt x="3809" y="2591"/>
                  <a:pt x="3839" y="2609"/>
                  <a:pt x="3868" y="2628"/>
                </a:cubicBezTo>
                <a:cubicBezTo>
                  <a:pt x="3870" y="2626"/>
                  <a:pt x="3872" y="2624"/>
                  <a:pt x="3875" y="2621"/>
                </a:cubicBezTo>
                <a:cubicBezTo>
                  <a:pt x="3864" y="2610"/>
                  <a:pt x="3856" y="2596"/>
                  <a:pt x="3844" y="2589"/>
                </a:cubicBezTo>
                <a:cubicBezTo>
                  <a:pt x="3815" y="2570"/>
                  <a:pt x="3794" y="2543"/>
                  <a:pt x="3775" y="2515"/>
                </a:cubicBezTo>
                <a:cubicBezTo>
                  <a:pt x="3774" y="2514"/>
                  <a:pt x="3775" y="2512"/>
                  <a:pt x="3775" y="2511"/>
                </a:cubicBezTo>
                <a:cubicBezTo>
                  <a:pt x="3803" y="2528"/>
                  <a:pt x="3831" y="2544"/>
                  <a:pt x="3858" y="2560"/>
                </a:cubicBezTo>
                <a:cubicBezTo>
                  <a:pt x="3861" y="2561"/>
                  <a:pt x="3864" y="2564"/>
                  <a:pt x="3865" y="2563"/>
                </a:cubicBezTo>
                <a:cubicBezTo>
                  <a:pt x="3885" y="2555"/>
                  <a:pt x="3896" y="2570"/>
                  <a:pt x="3910" y="2578"/>
                </a:cubicBezTo>
                <a:cubicBezTo>
                  <a:pt x="3922" y="2585"/>
                  <a:pt x="3935" y="2591"/>
                  <a:pt x="3947" y="2598"/>
                </a:cubicBezTo>
                <a:cubicBezTo>
                  <a:pt x="3948" y="2597"/>
                  <a:pt x="3949" y="2595"/>
                  <a:pt x="3950" y="2593"/>
                </a:cubicBezTo>
                <a:cubicBezTo>
                  <a:pt x="3943" y="2587"/>
                  <a:pt x="3935" y="2581"/>
                  <a:pt x="3927" y="2575"/>
                </a:cubicBezTo>
                <a:cubicBezTo>
                  <a:pt x="3861" y="2526"/>
                  <a:pt x="3795" y="2477"/>
                  <a:pt x="3729" y="2427"/>
                </a:cubicBezTo>
                <a:cubicBezTo>
                  <a:pt x="3722" y="2421"/>
                  <a:pt x="3714" y="2413"/>
                  <a:pt x="3713" y="2405"/>
                </a:cubicBezTo>
                <a:cubicBezTo>
                  <a:pt x="3704" y="2303"/>
                  <a:pt x="3694" y="2200"/>
                  <a:pt x="3689" y="2097"/>
                </a:cubicBezTo>
                <a:cubicBezTo>
                  <a:pt x="3684" y="2011"/>
                  <a:pt x="3687" y="1925"/>
                  <a:pt x="3685" y="1840"/>
                </a:cubicBezTo>
                <a:cubicBezTo>
                  <a:pt x="3681" y="1659"/>
                  <a:pt x="3677" y="1479"/>
                  <a:pt x="3671" y="1298"/>
                </a:cubicBezTo>
                <a:cubicBezTo>
                  <a:pt x="3667" y="1205"/>
                  <a:pt x="3658" y="1111"/>
                  <a:pt x="3652" y="1018"/>
                </a:cubicBezTo>
                <a:cubicBezTo>
                  <a:pt x="3647" y="930"/>
                  <a:pt x="3642" y="842"/>
                  <a:pt x="3636" y="755"/>
                </a:cubicBezTo>
                <a:cubicBezTo>
                  <a:pt x="3633" y="714"/>
                  <a:pt x="3625" y="674"/>
                  <a:pt x="3585" y="650"/>
                </a:cubicBezTo>
                <a:cubicBezTo>
                  <a:pt x="3576" y="645"/>
                  <a:pt x="3571" y="635"/>
                  <a:pt x="3582" y="623"/>
                </a:cubicBezTo>
                <a:cubicBezTo>
                  <a:pt x="3586" y="619"/>
                  <a:pt x="3586" y="609"/>
                  <a:pt x="3586" y="602"/>
                </a:cubicBezTo>
                <a:cubicBezTo>
                  <a:pt x="3586" y="592"/>
                  <a:pt x="3584" y="582"/>
                  <a:pt x="3583" y="572"/>
                </a:cubicBezTo>
                <a:cubicBezTo>
                  <a:pt x="3582" y="540"/>
                  <a:pt x="3584" y="508"/>
                  <a:pt x="3580" y="476"/>
                </a:cubicBezTo>
                <a:cubicBezTo>
                  <a:pt x="3578" y="459"/>
                  <a:pt x="3568" y="443"/>
                  <a:pt x="3563" y="426"/>
                </a:cubicBezTo>
                <a:cubicBezTo>
                  <a:pt x="3561" y="418"/>
                  <a:pt x="3564" y="408"/>
                  <a:pt x="3561" y="401"/>
                </a:cubicBezTo>
                <a:cubicBezTo>
                  <a:pt x="3548" y="373"/>
                  <a:pt x="3533" y="345"/>
                  <a:pt x="3517" y="314"/>
                </a:cubicBezTo>
                <a:cubicBezTo>
                  <a:pt x="3517" y="314"/>
                  <a:pt x="3510" y="314"/>
                  <a:pt x="3507" y="310"/>
                </a:cubicBezTo>
                <a:cubicBezTo>
                  <a:pt x="3501" y="302"/>
                  <a:pt x="3496" y="292"/>
                  <a:pt x="3490" y="283"/>
                </a:cubicBezTo>
                <a:cubicBezTo>
                  <a:pt x="3482" y="271"/>
                  <a:pt x="3470" y="260"/>
                  <a:pt x="3465" y="247"/>
                </a:cubicBezTo>
                <a:cubicBezTo>
                  <a:pt x="3459" y="230"/>
                  <a:pt x="3452" y="228"/>
                  <a:pt x="3439" y="238"/>
                </a:cubicBezTo>
                <a:cubicBezTo>
                  <a:pt x="3437" y="240"/>
                  <a:pt x="3433" y="239"/>
                  <a:pt x="3429" y="239"/>
                </a:cubicBezTo>
                <a:cubicBezTo>
                  <a:pt x="3425" y="230"/>
                  <a:pt x="3422" y="221"/>
                  <a:pt x="3417" y="209"/>
                </a:cubicBezTo>
                <a:cubicBezTo>
                  <a:pt x="3407" y="226"/>
                  <a:pt x="3405" y="245"/>
                  <a:pt x="3382" y="242"/>
                </a:cubicBezTo>
                <a:cubicBezTo>
                  <a:pt x="3380" y="242"/>
                  <a:pt x="3374" y="250"/>
                  <a:pt x="3373" y="254"/>
                </a:cubicBezTo>
                <a:cubicBezTo>
                  <a:pt x="3371" y="277"/>
                  <a:pt x="3353" y="288"/>
                  <a:pt x="3340" y="303"/>
                </a:cubicBezTo>
                <a:cubicBezTo>
                  <a:pt x="3331" y="314"/>
                  <a:pt x="3323" y="319"/>
                  <a:pt x="3309" y="309"/>
                </a:cubicBezTo>
                <a:cubicBezTo>
                  <a:pt x="3296" y="299"/>
                  <a:pt x="3267" y="301"/>
                  <a:pt x="3257" y="315"/>
                </a:cubicBezTo>
                <a:cubicBezTo>
                  <a:pt x="3252" y="321"/>
                  <a:pt x="3259" y="335"/>
                  <a:pt x="3261" y="345"/>
                </a:cubicBezTo>
                <a:cubicBezTo>
                  <a:pt x="3261" y="349"/>
                  <a:pt x="3263" y="352"/>
                  <a:pt x="3263" y="355"/>
                </a:cubicBezTo>
                <a:cubicBezTo>
                  <a:pt x="3266" y="368"/>
                  <a:pt x="3268" y="381"/>
                  <a:pt x="3270" y="394"/>
                </a:cubicBezTo>
                <a:cubicBezTo>
                  <a:pt x="3267" y="395"/>
                  <a:pt x="3264" y="397"/>
                  <a:pt x="3261" y="398"/>
                </a:cubicBezTo>
                <a:cubicBezTo>
                  <a:pt x="3269" y="356"/>
                  <a:pt x="3228" y="346"/>
                  <a:pt x="3216" y="315"/>
                </a:cubicBezTo>
                <a:cubicBezTo>
                  <a:pt x="3213" y="324"/>
                  <a:pt x="3211" y="330"/>
                  <a:pt x="3209" y="337"/>
                </a:cubicBezTo>
                <a:cubicBezTo>
                  <a:pt x="3205" y="333"/>
                  <a:pt x="3202" y="331"/>
                  <a:pt x="3198" y="328"/>
                </a:cubicBezTo>
                <a:cubicBezTo>
                  <a:pt x="3196" y="339"/>
                  <a:pt x="3193" y="349"/>
                  <a:pt x="3191" y="358"/>
                </a:cubicBezTo>
                <a:cubicBezTo>
                  <a:pt x="3189" y="358"/>
                  <a:pt x="3187" y="358"/>
                  <a:pt x="3184" y="358"/>
                </a:cubicBezTo>
                <a:cubicBezTo>
                  <a:pt x="3181" y="347"/>
                  <a:pt x="3177" y="337"/>
                  <a:pt x="3174" y="326"/>
                </a:cubicBezTo>
                <a:cubicBezTo>
                  <a:pt x="3164" y="336"/>
                  <a:pt x="3157" y="332"/>
                  <a:pt x="3149" y="320"/>
                </a:cubicBezTo>
                <a:cubicBezTo>
                  <a:pt x="3142" y="308"/>
                  <a:pt x="3133" y="305"/>
                  <a:pt x="3122" y="316"/>
                </a:cubicBezTo>
                <a:cubicBezTo>
                  <a:pt x="3120" y="319"/>
                  <a:pt x="3116" y="320"/>
                  <a:pt x="3112" y="320"/>
                </a:cubicBezTo>
                <a:cubicBezTo>
                  <a:pt x="3098" y="320"/>
                  <a:pt x="3096" y="331"/>
                  <a:pt x="3096" y="341"/>
                </a:cubicBezTo>
                <a:cubicBezTo>
                  <a:pt x="3097" y="373"/>
                  <a:pt x="3098" y="373"/>
                  <a:pt x="3066" y="376"/>
                </a:cubicBezTo>
                <a:cubicBezTo>
                  <a:pt x="3062" y="369"/>
                  <a:pt x="3057" y="362"/>
                  <a:pt x="3051" y="353"/>
                </a:cubicBezTo>
                <a:cubicBezTo>
                  <a:pt x="3060" y="354"/>
                  <a:pt x="3066" y="354"/>
                  <a:pt x="3079" y="355"/>
                </a:cubicBezTo>
                <a:cubicBezTo>
                  <a:pt x="3075" y="345"/>
                  <a:pt x="3073" y="331"/>
                  <a:pt x="3070" y="331"/>
                </a:cubicBezTo>
                <a:cubicBezTo>
                  <a:pt x="3058" y="331"/>
                  <a:pt x="3045" y="335"/>
                  <a:pt x="3033" y="338"/>
                </a:cubicBezTo>
                <a:cubicBezTo>
                  <a:pt x="3032" y="338"/>
                  <a:pt x="3032" y="342"/>
                  <a:pt x="3032" y="343"/>
                </a:cubicBezTo>
                <a:cubicBezTo>
                  <a:pt x="3038" y="356"/>
                  <a:pt x="3046" y="369"/>
                  <a:pt x="3051" y="382"/>
                </a:cubicBezTo>
                <a:cubicBezTo>
                  <a:pt x="3053" y="388"/>
                  <a:pt x="3053" y="396"/>
                  <a:pt x="3051" y="403"/>
                </a:cubicBezTo>
                <a:cubicBezTo>
                  <a:pt x="3050" y="409"/>
                  <a:pt x="3045" y="415"/>
                  <a:pt x="3041" y="422"/>
                </a:cubicBezTo>
                <a:cubicBezTo>
                  <a:pt x="3028" y="418"/>
                  <a:pt x="3029" y="418"/>
                  <a:pt x="3030" y="403"/>
                </a:cubicBezTo>
                <a:cubicBezTo>
                  <a:pt x="3031" y="399"/>
                  <a:pt x="3027" y="394"/>
                  <a:pt x="3025" y="390"/>
                </a:cubicBezTo>
                <a:cubicBezTo>
                  <a:pt x="3021" y="392"/>
                  <a:pt x="3017" y="394"/>
                  <a:pt x="3014" y="397"/>
                </a:cubicBezTo>
                <a:cubicBezTo>
                  <a:pt x="3012" y="400"/>
                  <a:pt x="3011" y="404"/>
                  <a:pt x="3007" y="411"/>
                </a:cubicBezTo>
                <a:cubicBezTo>
                  <a:pt x="2998" y="399"/>
                  <a:pt x="2990" y="390"/>
                  <a:pt x="2981" y="380"/>
                </a:cubicBezTo>
                <a:cubicBezTo>
                  <a:pt x="2990" y="372"/>
                  <a:pt x="2997" y="367"/>
                  <a:pt x="3006" y="359"/>
                </a:cubicBezTo>
                <a:cubicBezTo>
                  <a:pt x="2997" y="352"/>
                  <a:pt x="2989" y="346"/>
                  <a:pt x="2981" y="340"/>
                </a:cubicBezTo>
                <a:cubicBezTo>
                  <a:pt x="2980" y="349"/>
                  <a:pt x="2978" y="359"/>
                  <a:pt x="2978" y="363"/>
                </a:cubicBezTo>
                <a:cubicBezTo>
                  <a:pt x="2968" y="371"/>
                  <a:pt x="2961" y="376"/>
                  <a:pt x="2954" y="382"/>
                </a:cubicBezTo>
                <a:cubicBezTo>
                  <a:pt x="2938" y="398"/>
                  <a:pt x="2942" y="419"/>
                  <a:pt x="2944" y="439"/>
                </a:cubicBezTo>
                <a:cubicBezTo>
                  <a:pt x="2946" y="488"/>
                  <a:pt x="2952" y="536"/>
                  <a:pt x="2955" y="585"/>
                </a:cubicBezTo>
                <a:cubicBezTo>
                  <a:pt x="2957" y="645"/>
                  <a:pt x="2958" y="705"/>
                  <a:pt x="2959" y="765"/>
                </a:cubicBezTo>
                <a:cubicBezTo>
                  <a:pt x="2959" y="767"/>
                  <a:pt x="2957" y="770"/>
                  <a:pt x="2955" y="778"/>
                </a:cubicBezTo>
                <a:cubicBezTo>
                  <a:pt x="2953" y="770"/>
                  <a:pt x="2952" y="768"/>
                  <a:pt x="2951" y="766"/>
                </a:cubicBezTo>
                <a:cubicBezTo>
                  <a:pt x="2950" y="722"/>
                  <a:pt x="2949" y="679"/>
                  <a:pt x="2947" y="636"/>
                </a:cubicBezTo>
                <a:cubicBezTo>
                  <a:pt x="2946" y="611"/>
                  <a:pt x="2943" y="586"/>
                  <a:pt x="2941" y="561"/>
                </a:cubicBezTo>
                <a:cubicBezTo>
                  <a:pt x="2939" y="523"/>
                  <a:pt x="2937" y="486"/>
                  <a:pt x="2935" y="449"/>
                </a:cubicBezTo>
                <a:cubicBezTo>
                  <a:pt x="2934" y="435"/>
                  <a:pt x="2934" y="421"/>
                  <a:pt x="2931" y="408"/>
                </a:cubicBezTo>
                <a:cubicBezTo>
                  <a:pt x="2929" y="400"/>
                  <a:pt x="2921" y="395"/>
                  <a:pt x="2916" y="388"/>
                </a:cubicBezTo>
                <a:cubicBezTo>
                  <a:pt x="2910" y="394"/>
                  <a:pt x="2904" y="401"/>
                  <a:pt x="2898" y="407"/>
                </a:cubicBezTo>
                <a:cubicBezTo>
                  <a:pt x="2897" y="407"/>
                  <a:pt x="2895" y="407"/>
                  <a:pt x="2891" y="408"/>
                </a:cubicBezTo>
                <a:cubicBezTo>
                  <a:pt x="2892" y="401"/>
                  <a:pt x="2894" y="395"/>
                  <a:pt x="2894" y="389"/>
                </a:cubicBezTo>
                <a:cubicBezTo>
                  <a:pt x="2893" y="381"/>
                  <a:pt x="2891" y="372"/>
                  <a:pt x="2889" y="364"/>
                </a:cubicBezTo>
                <a:cubicBezTo>
                  <a:pt x="2888" y="363"/>
                  <a:pt x="2878" y="363"/>
                  <a:pt x="2877" y="365"/>
                </a:cubicBezTo>
                <a:cubicBezTo>
                  <a:pt x="2873" y="372"/>
                  <a:pt x="2867" y="383"/>
                  <a:pt x="2870" y="389"/>
                </a:cubicBezTo>
                <a:cubicBezTo>
                  <a:pt x="2882" y="414"/>
                  <a:pt x="2863" y="434"/>
                  <a:pt x="2864" y="457"/>
                </a:cubicBezTo>
                <a:cubicBezTo>
                  <a:pt x="2861" y="455"/>
                  <a:pt x="2858" y="453"/>
                  <a:pt x="2858" y="451"/>
                </a:cubicBezTo>
                <a:cubicBezTo>
                  <a:pt x="2852" y="414"/>
                  <a:pt x="2821" y="416"/>
                  <a:pt x="2796" y="411"/>
                </a:cubicBezTo>
                <a:cubicBezTo>
                  <a:pt x="2792" y="411"/>
                  <a:pt x="2788" y="415"/>
                  <a:pt x="2783" y="417"/>
                </a:cubicBezTo>
                <a:cubicBezTo>
                  <a:pt x="2787" y="420"/>
                  <a:pt x="2791" y="423"/>
                  <a:pt x="2795" y="424"/>
                </a:cubicBezTo>
                <a:cubicBezTo>
                  <a:pt x="2798" y="426"/>
                  <a:pt x="2802" y="425"/>
                  <a:pt x="2810" y="426"/>
                </a:cubicBezTo>
                <a:cubicBezTo>
                  <a:pt x="2802" y="431"/>
                  <a:pt x="2798" y="433"/>
                  <a:pt x="2794" y="436"/>
                </a:cubicBezTo>
                <a:cubicBezTo>
                  <a:pt x="2799" y="442"/>
                  <a:pt x="2809" y="450"/>
                  <a:pt x="2807" y="453"/>
                </a:cubicBezTo>
                <a:cubicBezTo>
                  <a:pt x="2799" y="471"/>
                  <a:pt x="2815" y="484"/>
                  <a:pt x="2815" y="499"/>
                </a:cubicBezTo>
                <a:cubicBezTo>
                  <a:pt x="2813" y="560"/>
                  <a:pt x="2811" y="621"/>
                  <a:pt x="2809" y="682"/>
                </a:cubicBezTo>
                <a:cubicBezTo>
                  <a:pt x="2805" y="682"/>
                  <a:pt x="2803" y="683"/>
                  <a:pt x="2802" y="682"/>
                </a:cubicBezTo>
                <a:cubicBezTo>
                  <a:pt x="2785" y="673"/>
                  <a:pt x="2767" y="664"/>
                  <a:pt x="2749" y="654"/>
                </a:cubicBezTo>
                <a:cubicBezTo>
                  <a:pt x="2725" y="641"/>
                  <a:pt x="2720" y="627"/>
                  <a:pt x="2724" y="600"/>
                </a:cubicBezTo>
                <a:cubicBezTo>
                  <a:pt x="2729" y="564"/>
                  <a:pt x="2731" y="528"/>
                  <a:pt x="2718" y="493"/>
                </a:cubicBezTo>
                <a:cubicBezTo>
                  <a:pt x="2715" y="485"/>
                  <a:pt x="2713" y="477"/>
                  <a:pt x="2711" y="469"/>
                </a:cubicBezTo>
                <a:cubicBezTo>
                  <a:pt x="2709" y="469"/>
                  <a:pt x="2706" y="469"/>
                  <a:pt x="2703" y="469"/>
                </a:cubicBezTo>
                <a:cubicBezTo>
                  <a:pt x="2701" y="514"/>
                  <a:pt x="2699" y="559"/>
                  <a:pt x="2697" y="609"/>
                </a:cubicBezTo>
                <a:cubicBezTo>
                  <a:pt x="2678" y="601"/>
                  <a:pt x="2664" y="597"/>
                  <a:pt x="2652" y="590"/>
                </a:cubicBezTo>
                <a:cubicBezTo>
                  <a:pt x="2624" y="574"/>
                  <a:pt x="2594" y="566"/>
                  <a:pt x="2563" y="565"/>
                </a:cubicBezTo>
                <a:cubicBezTo>
                  <a:pt x="2476" y="562"/>
                  <a:pt x="2392" y="545"/>
                  <a:pt x="2308" y="527"/>
                </a:cubicBezTo>
                <a:cubicBezTo>
                  <a:pt x="2272" y="519"/>
                  <a:pt x="2235" y="515"/>
                  <a:pt x="2198" y="515"/>
                </a:cubicBezTo>
                <a:cubicBezTo>
                  <a:pt x="2157" y="515"/>
                  <a:pt x="2116" y="521"/>
                  <a:pt x="2075" y="523"/>
                </a:cubicBezTo>
                <a:cubicBezTo>
                  <a:pt x="2067" y="523"/>
                  <a:pt x="2058" y="520"/>
                  <a:pt x="2052" y="515"/>
                </a:cubicBezTo>
                <a:cubicBezTo>
                  <a:pt x="2036" y="499"/>
                  <a:pt x="2021" y="481"/>
                  <a:pt x="2006" y="463"/>
                </a:cubicBezTo>
                <a:cubicBezTo>
                  <a:pt x="1989" y="443"/>
                  <a:pt x="1973" y="423"/>
                  <a:pt x="1955" y="404"/>
                </a:cubicBezTo>
                <a:cubicBezTo>
                  <a:pt x="1937" y="386"/>
                  <a:pt x="1905" y="387"/>
                  <a:pt x="1885" y="403"/>
                </a:cubicBezTo>
                <a:cubicBezTo>
                  <a:pt x="1875" y="410"/>
                  <a:pt x="1865" y="411"/>
                  <a:pt x="1855" y="400"/>
                </a:cubicBezTo>
                <a:cubicBezTo>
                  <a:pt x="1847" y="389"/>
                  <a:pt x="1838" y="378"/>
                  <a:pt x="1827" y="369"/>
                </a:cubicBezTo>
                <a:cubicBezTo>
                  <a:pt x="1804" y="349"/>
                  <a:pt x="1782" y="352"/>
                  <a:pt x="1765" y="377"/>
                </a:cubicBezTo>
                <a:cubicBezTo>
                  <a:pt x="1758" y="386"/>
                  <a:pt x="1754" y="397"/>
                  <a:pt x="1748" y="408"/>
                </a:cubicBezTo>
                <a:cubicBezTo>
                  <a:pt x="1734" y="433"/>
                  <a:pt x="1735" y="468"/>
                  <a:pt x="1697" y="474"/>
                </a:cubicBezTo>
                <a:cubicBezTo>
                  <a:pt x="1695" y="474"/>
                  <a:pt x="1692" y="477"/>
                  <a:pt x="1691" y="479"/>
                </a:cubicBezTo>
                <a:cubicBezTo>
                  <a:pt x="1684" y="489"/>
                  <a:pt x="1676" y="489"/>
                  <a:pt x="1665" y="484"/>
                </a:cubicBezTo>
                <a:cubicBezTo>
                  <a:pt x="1660" y="481"/>
                  <a:pt x="1647" y="484"/>
                  <a:pt x="1646" y="488"/>
                </a:cubicBezTo>
                <a:cubicBezTo>
                  <a:pt x="1631" y="522"/>
                  <a:pt x="1593" y="514"/>
                  <a:pt x="1568" y="539"/>
                </a:cubicBezTo>
                <a:cubicBezTo>
                  <a:pt x="1569" y="528"/>
                  <a:pt x="1570" y="524"/>
                  <a:pt x="1569" y="521"/>
                </a:cubicBezTo>
                <a:cubicBezTo>
                  <a:pt x="1568" y="516"/>
                  <a:pt x="1566" y="510"/>
                  <a:pt x="1562" y="506"/>
                </a:cubicBezTo>
                <a:cubicBezTo>
                  <a:pt x="1560" y="505"/>
                  <a:pt x="1553" y="509"/>
                  <a:pt x="1549" y="512"/>
                </a:cubicBezTo>
                <a:cubicBezTo>
                  <a:pt x="1530" y="523"/>
                  <a:pt x="1511" y="535"/>
                  <a:pt x="1495" y="544"/>
                </a:cubicBezTo>
                <a:cubicBezTo>
                  <a:pt x="1485" y="538"/>
                  <a:pt x="1478" y="533"/>
                  <a:pt x="1469" y="529"/>
                </a:cubicBezTo>
                <a:cubicBezTo>
                  <a:pt x="1464" y="526"/>
                  <a:pt x="1456" y="523"/>
                  <a:pt x="1450" y="524"/>
                </a:cubicBezTo>
                <a:cubicBezTo>
                  <a:pt x="1441" y="526"/>
                  <a:pt x="1431" y="536"/>
                  <a:pt x="1425" y="534"/>
                </a:cubicBezTo>
                <a:cubicBezTo>
                  <a:pt x="1404" y="525"/>
                  <a:pt x="1388" y="537"/>
                  <a:pt x="1370" y="543"/>
                </a:cubicBezTo>
                <a:cubicBezTo>
                  <a:pt x="1355" y="548"/>
                  <a:pt x="1338" y="551"/>
                  <a:pt x="1322" y="556"/>
                </a:cubicBezTo>
                <a:cubicBezTo>
                  <a:pt x="1305" y="561"/>
                  <a:pt x="1284" y="561"/>
                  <a:pt x="1271" y="572"/>
                </a:cubicBezTo>
                <a:cubicBezTo>
                  <a:pt x="1230" y="604"/>
                  <a:pt x="1177" y="611"/>
                  <a:pt x="1139" y="647"/>
                </a:cubicBezTo>
                <a:cubicBezTo>
                  <a:pt x="1127" y="658"/>
                  <a:pt x="1116" y="644"/>
                  <a:pt x="1108" y="637"/>
                </a:cubicBezTo>
                <a:cubicBezTo>
                  <a:pt x="1101" y="630"/>
                  <a:pt x="1096" y="622"/>
                  <a:pt x="1106" y="611"/>
                </a:cubicBezTo>
                <a:cubicBezTo>
                  <a:pt x="1111" y="606"/>
                  <a:pt x="1110" y="596"/>
                  <a:pt x="1110" y="588"/>
                </a:cubicBezTo>
                <a:cubicBezTo>
                  <a:pt x="1110" y="578"/>
                  <a:pt x="1108" y="568"/>
                  <a:pt x="1108" y="558"/>
                </a:cubicBezTo>
                <a:cubicBezTo>
                  <a:pt x="1108" y="530"/>
                  <a:pt x="1113" y="501"/>
                  <a:pt x="1107" y="474"/>
                </a:cubicBezTo>
                <a:cubicBezTo>
                  <a:pt x="1097" y="434"/>
                  <a:pt x="1080" y="395"/>
                  <a:pt x="1066" y="356"/>
                </a:cubicBezTo>
                <a:cubicBezTo>
                  <a:pt x="1060" y="338"/>
                  <a:pt x="1053" y="321"/>
                  <a:pt x="1047" y="305"/>
                </a:cubicBezTo>
                <a:cubicBezTo>
                  <a:pt x="1041" y="302"/>
                  <a:pt x="1035" y="301"/>
                  <a:pt x="1032" y="297"/>
                </a:cubicBezTo>
                <a:cubicBezTo>
                  <a:pt x="1024" y="288"/>
                  <a:pt x="1019" y="278"/>
                  <a:pt x="1012" y="269"/>
                </a:cubicBezTo>
                <a:cubicBezTo>
                  <a:pt x="1009" y="264"/>
                  <a:pt x="1002" y="265"/>
                  <a:pt x="1002" y="254"/>
                </a:cubicBezTo>
                <a:cubicBezTo>
                  <a:pt x="1002" y="243"/>
                  <a:pt x="991" y="230"/>
                  <a:pt x="982" y="222"/>
                </a:cubicBezTo>
                <a:cubicBezTo>
                  <a:pt x="978" y="219"/>
                  <a:pt x="965" y="225"/>
                  <a:pt x="957" y="227"/>
                </a:cubicBezTo>
                <a:cubicBezTo>
                  <a:pt x="956" y="227"/>
                  <a:pt x="954" y="226"/>
                  <a:pt x="953" y="226"/>
                </a:cubicBezTo>
                <a:cubicBezTo>
                  <a:pt x="950" y="217"/>
                  <a:pt x="946" y="209"/>
                  <a:pt x="941" y="197"/>
                </a:cubicBezTo>
                <a:cubicBezTo>
                  <a:pt x="935" y="210"/>
                  <a:pt x="931" y="219"/>
                  <a:pt x="926" y="227"/>
                </a:cubicBezTo>
                <a:cubicBezTo>
                  <a:pt x="925" y="226"/>
                  <a:pt x="924" y="225"/>
                  <a:pt x="923" y="224"/>
                </a:cubicBezTo>
                <a:cubicBezTo>
                  <a:pt x="915" y="229"/>
                  <a:pt x="901" y="234"/>
                  <a:pt x="899" y="241"/>
                </a:cubicBezTo>
                <a:cubicBezTo>
                  <a:pt x="894" y="263"/>
                  <a:pt x="879" y="276"/>
                  <a:pt x="865" y="291"/>
                </a:cubicBezTo>
                <a:cubicBezTo>
                  <a:pt x="856" y="302"/>
                  <a:pt x="847" y="307"/>
                  <a:pt x="833" y="296"/>
                </a:cubicBezTo>
                <a:cubicBezTo>
                  <a:pt x="815" y="283"/>
                  <a:pt x="798" y="295"/>
                  <a:pt x="782" y="303"/>
                </a:cubicBezTo>
                <a:cubicBezTo>
                  <a:pt x="779" y="304"/>
                  <a:pt x="783" y="322"/>
                  <a:pt x="785" y="333"/>
                </a:cubicBezTo>
                <a:cubicBezTo>
                  <a:pt x="788" y="349"/>
                  <a:pt x="792" y="365"/>
                  <a:pt x="796" y="382"/>
                </a:cubicBezTo>
                <a:cubicBezTo>
                  <a:pt x="792" y="384"/>
                  <a:pt x="787" y="385"/>
                  <a:pt x="783" y="387"/>
                </a:cubicBezTo>
                <a:cubicBezTo>
                  <a:pt x="797" y="343"/>
                  <a:pt x="751" y="336"/>
                  <a:pt x="741" y="304"/>
                </a:cubicBezTo>
                <a:cubicBezTo>
                  <a:pt x="738" y="311"/>
                  <a:pt x="736" y="317"/>
                  <a:pt x="734" y="324"/>
                </a:cubicBezTo>
                <a:cubicBezTo>
                  <a:pt x="730" y="321"/>
                  <a:pt x="726" y="319"/>
                  <a:pt x="723" y="317"/>
                </a:cubicBezTo>
                <a:cubicBezTo>
                  <a:pt x="720" y="327"/>
                  <a:pt x="718" y="337"/>
                  <a:pt x="716" y="346"/>
                </a:cubicBezTo>
                <a:cubicBezTo>
                  <a:pt x="714" y="346"/>
                  <a:pt x="712" y="346"/>
                  <a:pt x="709" y="346"/>
                </a:cubicBezTo>
                <a:cubicBezTo>
                  <a:pt x="706" y="335"/>
                  <a:pt x="702" y="325"/>
                  <a:pt x="698" y="313"/>
                </a:cubicBezTo>
                <a:cubicBezTo>
                  <a:pt x="690" y="324"/>
                  <a:pt x="682" y="321"/>
                  <a:pt x="675" y="310"/>
                </a:cubicBezTo>
                <a:cubicBezTo>
                  <a:pt x="667" y="296"/>
                  <a:pt x="658" y="292"/>
                  <a:pt x="646" y="306"/>
                </a:cubicBezTo>
                <a:cubicBezTo>
                  <a:pt x="644" y="308"/>
                  <a:pt x="639" y="307"/>
                  <a:pt x="637" y="308"/>
                </a:cubicBezTo>
                <a:cubicBezTo>
                  <a:pt x="631" y="315"/>
                  <a:pt x="621" y="321"/>
                  <a:pt x="621" y="328"/>
                </a:cubicBezTo>
                <a:cubicBezTo>
                  <a:pt x="621" y="361"/>
                  <a:pt x="622" y="361"/>
                  <a:pt x="591" y="364"/>
                </a:cubicBezTo>
                <a:cubicBezTo>
                  <a:pt x="586" y="357"/>
                  <a:pt x="582" y="350"/>
                  <a:pt x="576" y="341"/>
                </a:cubicBezTo>
                <a:cubicBezTo>
                  <a:pt x="584" y="341"/>
                  <a:pt x="591" y="342"/>
                  <a:pt x="603" y="343"/>
                </a:cubicBezTo>
                <a:cubicBezTo>
                  <a:pt x="600" y="333"/>
                  <a:pt x="597" y="319"/>
                  <a:pt x="595" y="319"/>
                </a:cubicBezTo>
                <a:cubicBezTo>
                  <a:pt x="583" y="320"/>
                  <a:pt x="570" y="323"/>
                  <a:pt x="558" y="326"/>
                </a:cubicBezTo>
                <a:cubicBezTo>
                  <a:pt x="557" y="326"/>
                  <a:pt x="556" y="330"/>
                  <a:pt x="557" y="331"/>
                </a:cubicBezTo>
                <a:cubicBezTo>
                  <a:pt x="563" y="344"/>
                  <a:pt x="567" y="358"/>
                  <a:pt x="575" y="368"/>
                </a:cubicBezTo>
                <a:cubicBezTo>
                  <a:pt x="583" y="378"/>
                  <a:pt x="579" y="384"/>
                  <a:pt x="575" y="392"/>
                </a:cubicBezTo>
                <a:cubicBezTo>
                  <a:pt x="572" y="397"/>
                  <a:pt x="570" y="402"/>
                  <a:pt x="566" y="411"/>
                </a:cubicBezTo>
                <a:cubicBezTo>
                  <a:pt x="562" y="407"/>
                  <a:pt x="556" y="402"/>
                  <a:pt x="553" y="396"/>
                </a:cubicBezTo>
                <a:cubicBezTo>
                  <a:pt x="550" y="391"/>
                  <a:pt x="551" y="384"/>
                  <a:pt x="550" y="377"/>
                </a:cubicBezTo>
                <a:cubicBezTo>
                  <a:pt x="546" y="382"/>
                  <a:pt x="541" y="387"/>
                  <a:pt x="537" y="391"/>
                </a:cubicBezTo>
                <a:cubicBezTo>
                  <a:pt x="536" y="393"/>
                  <a:pt x="534" y="394"/>
                  <a:pt x="531" y="397"/>
                </a:cubicBezTo>
                <a:cubicBezTo>
                  <a:pt x="523" y="387"/>
                  <a:pt x="515" y="378"/>
                  <a:pt x="506" y="368"/>
                </a:cubicBezTo>
                <a:cubicBezTo>
                  <a:pt x="515" y="360"/>
                  <a:pt x="522" y="354"/>
                  <a:pt x="532" y="346"/>
                </a:cubicBezTo>
                <a:cubicBezTo>
                  <a:pt x="521" y="339"/>
                  <a:pt x="512" y="334"/>
                  <a:pt x="504" y="329"/>
                </a:cubicBezTo>
                <a:cubicBezTo>
                  <a:pt x="503" y="338"/>
                  <a:pt x="503" y="347"/>
                  <a:pt x="502" y="352"/>
                </a:cubicBezTo>
                <a:cubicBezTo>
                  <a:pt x="493" y="359"/>
                  <a:pt x="486" y="364"/>
                  <a:pt x="479" y="370"/>
                </a:cubicBezTo>
                <a:cubicBezTo>
                  <a:pt x="462" y="386"/>
                  <a:pt x="467" y="407"/>
                  <a:pt x="468" y="426"/>
                </a:cubicBezTo>
                <a:cubicBezTo>
                  <a:pt x="470" y="459"/>
                  <a:pt x="477" y="492"/>
                  <a:pt x="478" y="525"/>
                </a:cubicBezTo>
                <a:cubicBezTo>
                  <a:pt x="481" y="599"/>
                  <a:pt x="482" y="674"/>
                  <a:pt x="484" y="748"/>
                </a:cubicBezTo>
                <a:cubicBezTo>
                  <a:pt x="484" y="753"/>
                  <a:pt x="483" y="757"/>
                  <a:pt x="482" y="762"/>
                </a:cubicBezTo>
                <a:cubicBezTo>
                  <a:pt x="478" y="758"/>
                  <a:pt x="477" y="755"/>
                  <a:pt x="476" y="752"/>
                </a:cubicBezTo>
                <a:cubicBezTo>
                  <a:pt x="475" y="705"/>
                  <a:pt x="473" y="658"/>
                  <a:pt x="472" y="611"/>
                </a:cubicBezTo>
                <a:cubicBezTo>
                  <a:pt x="471" y="600"/>
                  <a:pt x="470" y="588"/>
                  <a:pt x="469" y="577"/>
                </a:cubicBezTo>
                <a:cubicBezTo>
                  <a:pt x="466" y="532"/>
                  <a:pt x="463" y="487"/>
                  <a:pt x="460" y="442"/>
                </a:cubicBezTo>
                <a:cubicBezTo>
                  <a:pt x="460" y="431"/>
                  <a:pt x="463" y="421"/>
                  <a:pt x="461" y="411"/>
                </a:cubicBezTo>
                <a:cubicBezTo>
                  <a:pt x="457" y="399"/>
                  <a:pt x="449" y="388"/>
                  <a:pt x="444" y="377"/>
                </a:cubicBezTo>
                <a:cubicBezTo>
                  <a:pt x="435" y="383"/>
                  <a:pt x="427" y="388"/>
                  <a:pt x="416" y="396"/>
                </a:cubicBezTo>
                <a:cubicBezTo>
                  <a:pt x="417" y="389"/>
                  <a:pt x="419" y="382"/>
                  <a:pt x="419" y="376"/>
                </a:cubicBezTo>
                <a:cubicBezTo>
                  <a:pt x="419" y="368"/>
                  <a:pt x="418" y="361"/>
                  <a:pt x="415" y="354"/>
                </a:cubicBezTo>
                <a:cubicBezTo>
                  <a:pt x="414" y="352"/>
                  <a:pt x="403" y="351"/>
                  <a:pt x="402" y="353"/>
                </a:cubicBezTo>
                <a:cubicBezTo>
                  <a:pt x="398" y="359"/>
                  <a:pt x="392" y="369"/>
                  <a:pt x="394" y="373"/>
                </a:cubicBezTo>
                <a:cubicBezTo>
                  <a:pt x="407" y="399"/>
                  <a:pt x="389" y="422"/>
                  <a:pt x="389" y="447"/>
                </a:cubicBezTo>
                <a:cubicBezTo>
                  <a:pt x="382" y="436"/>
                  <a:pt x="379" y="418"/>
                  <a:pt x="370" y="414"/>
                </a:cubicBezTo>
                <a:cubicBezTo>
                  <a:pt x="353" y="405"/>
                  <a:pt x="333" y="404"/>
                  <a:pt x="313" y="400"/>
                </a:cubicBezTo>
                <a:cubicBezTo>
                  <a:pt x="312" y="400"/>
                  <a:pt x="310" y="407"/>
                  <a:pt x="307" y="412"/>
                </a:cubicBezTo>
                <a:cubicBezTo>
                  <a:pt x="317" y="412"/>
                  <a:pt x="323" y="413"/>
                  <a:pt x="334" y="414"/>
                </a:cubicBezTo>
                <a:cubicBezTo>
                  <a:pt x="327" y="419"/>
                  <a:pt x="323" y="421"/>
                  <a:pt x="318" y="425"/>
                </a:cubicBezTo>
                <a:cubicBezTo>
                  <a:pt x="325" y="430"/>
                  <a:pt x="330" y="435"/>
                  <a:pt x="336" y="439"/>
                </a:cubicBezTo>
                <a:cubicBezTo>
                  <a:pt x="334" y="440"/>
                  <a:pt x="332" y="440"/>
                  <a:pt x="330" y="441"/>
                </a:cubicBezTo>
                <a:cubicBezTo>
                  <a:pt x="332" y="452"/>
                  <a:pt x="335" y="462"/>
                  <a:pt x="337" y="473"/>
                </a:cubicBezTo>
                <a:cubicBezTo>
                  <a:pt x="339" y="486"/>
                  <a:pt x="343" y="499"/>
                  <a:pt x="342" y="512"/>
                </a:cubicBezTo>
                <a:cubicBezTo>
                  <a:pt x="339" y="571"/>
                  <a:pt x="334" y="630"/>
                  <a:pt x="331" y="689"/>
                </a:cubicBezTo>
                <a:cubicBezTo>
                  <a:pt x="326" y="815"/>
                  <a:pt x="320" y="941"/>
                  <a:pt x="317" y="1067"/>
                </a:cubicBezTo>
                <a:cubicBezTo>
                  <a:pt x="312" y="1293"/>
                  <a:pt x="312" y="1519"/>
                  <a:pt x="307" y="1744"/>
                </a:cubicBezTo>
                <a:cubicBezTo>
                  <a:pt x="304" y="1851"/>
                  <a:pt x="293" y="1957"/>
                  <a:pt x="289" y="2064"/>
                </a:cubicBezTo>
                <a:cubicBezTo>
                  <a:pt x="287" y="2138"/>
                  <a:pt x="290" y="2213"/>
                  <a:pt x="292" y="2287"/>
                </a:cubicBezTo>
                <a:cubicBezTo>
                  <a:pt x="292" y="2335"/>
                  <a:pt x="294" y="2383"/>
                  <a:pt x="295" y="2431"/>
                </a:cubicBezTo>
                <a:cubicBezTo>
                  <a:pt x="295" y="2437"/>
                  <a:pt x="296" y="2443"/>
                  <a:pt x="299" y="2448"/>
                </a:cubicBezTo>
                <a:cubicBezTo>
                  <a:pt x="302" y="2457"/>
                  <a:pt x="311" y="2464"/>
                  <a:pt x="312" y="2473"/>
                </a:cubicBezTo>
                <a:cubicBezTo>
                  <a:pt x="320" y="2581"/>
                  <a:pt x="331" y="2688"/>
                  <a:pt x="334" y="2796"/>
                </a:cubicBezTo>
                <a:cubicBezTo>
                  <a:pt x="340" y="2971"/>
                  <a:pt x="345" y="3146"/>
                  <a:pt x="363" y="3320"/>
                </a:cubicBezTo>
                <a:cubicBezTo>
                  <a:pt x="375" y="3448"/>
                  <a:pt x="382" y="3575"/>
                  <a:pt x="391" y="3703"/>
                </a:cubicBezTo>
                <a:cubicBezTo>
                  <a:pt x="398" y="3801"/>
                  <a:pt x="403" y="3899"/>
                  <a:pt x="412" y="3998"/>
                </a:cubicBezTo>
                <a:cubicBezTo>
                  <a:pt x="419" y="4078"/>
                  <a:pt x="430" y="4159"/>
                  <a:pt x="439" y="4239"/>
                </a:cubicBezTo>
                <a:cubicBezTo>
                  <a:pt x="442" y="4260"/>
                  <a:pt x="445" y="4280"/>
                  <a:pt x="448" y="4300"/>
                </a:cubicBezTo>
                <a:cubicBezTo>
                  <a:pt x="446" y="4300"/>
                  <a:pt x="445" y="4300"/>
                  <a:pt x="444" y="4301"/>
                </a:cubicBezTo>
                <a:cubicBezTo>
                  <a:pt x="437" y="4279"/>
                  <a:pt x="431" y="4257"/>
                  <a:pt x="424" y="4235"/>
                </a:cubicBezTo>
                <a:cubicBezTo>
                  <a:pt x="423" y="4235"/>
                  <a:pt x="421" y="4236"/>
                  <a:pt x="419" y="4236"/>
                </a:cubicBezTo>
                <a:cubicBezTo>
                  <a:pt x="424" y="4266"/>
                  <a:pt x="428" y="4296"/>
                  <a:pt x="432" y="4326"/>
                </a:cubicBezTo>
                <a:cubicBezTo>
                  <a:pt x="431" y="4326"/>
                  <a:pt x="430" y="4327"/>
                  <a:pt x="429" y="4327"/>
                </a:cubicBezTo>
                <a:cubicBezTo>
                  <a:pt x="421" y="4313"/>
                  <a:pt x="414" y="4300"/>
                  <a:pt x="406" y="4286"/>
                </a:cubicBezTo>
                <a:cubicBezTo>
                  <a:pt x="403" y="4287"/>
                  <a:pt x="401" y="4288"/>
                  <a:pt x="399" y="4290"/>
                </a:cubicBezTo>
                <a:cubicBezTo>
                  <a:pt x="402" y="4296"/>
                  <a:pt x="403" y="4303"/>
                  <a:pt x="407" y="4308"/>
                </a:cubicBezTo>
                <a:cubicBezTo>
                  <a:pt x="426" y="4337"/>
                  <a:pt x="448" y="4366"/>
                  <a:pt x="465" y="4396"/>
                </a:cubicBezTo>
                <a:cubicBezTo>
                  <a:pt x="484" y="4428"/>
                  <a:pt x="510" y="4456"/>
                  <a:pt x="516" y="4494"/>
                </a:cubicBezTo>
                <a:cubicBezTo>
                  <a:pt x="516" y="4498"/>
                  <a:pt x="521" y="4501"/>
                  <a:pt x="525" y="4505"/>
                </a:cubicBezTo>
                <a:cubicBezTo>
                  <a:pt x="528" y="4499"/>
                  <a:pt x="531" y="4495"/>
                  <a:pt x="534" y="4490"/>
                </a:cubicBezTo>
                <a:cubicBezTo>
                  <a:pt x="538" y="4496"/>
                  <a:pt x="541" y="4502"/>
                  <a:pt x="541" y="4502"/>
                </a:cubicBezTo>
                <a:cubicBezTo>
                  <a:pt x="551" y="4503"/>
                  <a:pt x="555" y="4504"/>
                  <a:pt x="562" y="4505"/>
                </a:cubicBezTo>
                <a:cubicBezTo>
                  <a:pt x="556" y="4486"/>
                  <a:pt x="550" y="4469"/>
                  <a:pt x="544" y="4452"/>
                </a:cubicBezTo>
                <a:cubicBezTo>
                  <a:pt x="550" y="4453"/>
                  <a:pt x="556" y="4454"/>
                  <a:pt x="562" y="4455"/>
                </a:cubicBezTo>
                <a:cubicBezTo>
                  <a:pt x="562" y="4446"/>
                  <a:pt x="562" y="4440"/>
                  <a:pt x="562" y="4429"/>
                </a:cubicBezTo>
                <a:cubicBezTo>
                  <a:pt x="592" y="4466"/>
                  <a:pt x="585" y="4515"/>
                  <a:pt x="619" y="4545"/>
                </a:cubicBezTo>
                <a:cubicBezTo>
                  <a:pt x="619" y="4536"/>
                  <a:pt x="619" y="4528"/>
                  <a:pt x="617" y="4520"/>
                </a:cubicBezTo>
                <a:cubicBezTo>
                  <a:pt x="609" y="4492"/>
                  <a:pt x="616" y="4483"/>
                  <a:pt x="642" y="4482"/>
                </a:cubicBezTo>
                <a:cubicBezTo>
                  <a:pt x="641" y="4457"/>
                  <a:pt x="639" y="4433"/>
                  <a:pt x="638" y="4408"/>
                </a:cubicBezTo>
                <a:cubicBezTo>
                  <a:pt x="642" y="4407"/>
                  <a:pt x="646" y="4407"/>
                  <a:pt x="649" y="4406"/>
                </a:cubicBezTo>
                <a:cubicBezTo>
                  <a:pt x="656" y="4452"/>
                  <a:pt x="662" y="4497"/>
                  <a:pt x="668" y="4543"/>
                </a:cubicBezTo>
                <a:cubicBezTo>
                  <a:pt x="670" y="4542"/>
                  <a:pt x="673" y="4542"/>
                  <a:pt x="675" y="4542"/>
                </a:cubicBezTo>
                <a:cubicBezTo>
                  <a:pt x="675" y="4505"/>
                  <a:pt x="675" y="4468"/>
                  <a:pt x="675" y="4431"/>
                </a:cubicBezTo>
                <a:cubicBezTo>
                  <a:pt x="677" y="4431"/>
                  <a:pt x="678" y="4431"/>
                  <a:pt x="679" y="4431"/>
                </a:cubicBezTo>
                <a:cubicBezTo>
                  <a:pt x="684" y="4467"/>
                  <a:pt x="688" y="4503"/>
                  <a:pt x="692" y="4539"/>
                </a:cubicBezTo>
                <a:cubicBezTo>
                  <a:pt x="694" y="4538"/>
                  <a:pt x="697" y="4538"/>
                  <a:pt x="699" y="4538"/>
                </a:cubicBezTo>
                <a:cubicBezTo>
                  <a:pt x="713" y="4475"/>
                  <a:pt x="702" y="4414"/>
                  <a:pt x="691" y="4352"/>
                </a:cubicBezTo>
                <a:cubicBezTo>
                  <a:pt x="693" y="4352"/>
                  <a:pt x="696" y="4353"/>
                  <a:pt x="698" y="4353"/>
                </a:cubicBezTo>
                <a:cubicBezTo>
                  <a:pt x="701" y="4345"/>
                  <a:pt x="703" y="4336"/>
                  <a:pt x="706" y="4327"/>
                </a:cubicBezTo>
                <a:cubicBezTo>
                  <a:pt x="708" y="4327"/>
                  <a:pt x="710" y="4327"/>
                  <a:pt x="711" y="4327"/>
                </a:cubicBezTo>
                <a:cubicBezTo>
                  <a:pt x="715" y="4351"/>
                  <a:pt x="719" y="4375"/>
                  <a:pt x="723" y="4402"/>
                </a:cubicBezTo>
                <a:cubicBezTo>
                  <a:pt x="730" y="4398"/>
                  <a:pt x="733" y="4395"/>
                  <a:pt x="738" y="4391"/>
                </a:cubicBezTo>
                <a:cubicBezTo>
                  <a:pt x="740" y="4403"/>
                  <a:pt x="742" y="4412"/>
                  <a:pt x="744" y="4421"/>
                </a:cubicBezTo>
                <a:cubicBezTo>
                  <a:pt x="746" y="4434"/>
                  <a:pt x="745" y="4451"/>
                  <a:pt x="753" y="4459"/>
                </a:cubicBezTo>
                <a:cubicBezTo>
                  <a:pt x="766" y="4472"/>
                  <a:pt x="765" y="4486"/>
                  <a:pt x="766" y="4501"/>
                </a:cubicBezTo>
                <a:cubicBezTo>
                  <a:pt x="767" y="4510"/>
                  <a:pt x="768" y="4518"/>
                  <a:pt x="769" y="4526"/>
                </a:cubicBezTo>
                <a:cubicBezTo>
                  <a:pt x="772" y="4526"/>
                  <a:pt x="775" y="4526"/>
                  <a:pt x="777" y="4527"/>
                </a:cubicBezTo>
                <a:cubicBezTo>
                  <a:pt x="781" y="4513"/>
                  <a:pt x="787" y="4499"/>
                  <a:pt x="789" y="4485"/>
                </a:cubicBezTo>
                <a:cubicBezTo>
                  <a:pt x="791" y="4469"/>
                  <a:pt x="789" y="4453"/>
                  <a:pt x="789" y="4437"/>
                </a:cubicBezTo>
                <a:cubicBezTo>
                  <a:pt x="791" y="4437"/>
                  <a:pt x="793" y="4437"/>
                  <a:pt x="794" y="4437"/>
                </a:cubicBezTo>
                <a:cubicBezTo>
                  <a:pt x="796" y="4478"/>
                  <a:pt x="797" y="4518"/>
                  <a:pt x="798" y="4558"/>
                </a:cubicBezTo>
                <a:cubicBezTo>
                  <a:pt x="801" y="4558"/>
                  <a:pt x="804" y="4559"/>
                  <a:pt x="807" y="4559"/>
                </a:cubicBezTo>
                <a:cubicBezTo>
                  <a:pt x="807" y="4551"/>
                  <a:pt x="808" y="4542"/>
                  <a:pt x="809" y="4540"/>
                </a:cubicBezTo>
                <a:cubicBezTo>
                  <a:pt x="822" y="4532"/>
                  <a:pt x="832" y="4523"/>
                  <a:pt x="843" y="4521"/>
                </a:cubicBezTo>
                <a:cubicBezTo>
                  <a:pt x="859" y="4519"/>
                  <a:pt x="858" y="4510"/>
                  <a:pt x="860" y="4500"/>
                </a:cubicBezTo>
                <a:cubicBezTo>
                  <a:pt x="865" y="4468"/>
                  <a:pt x="871" y="4437"/>
                  <a:pt x="876" y="4406"/>
                </a:cubicBezTo>
                <a:cubicBezTo>
                  <a:pt x="883" y="4410"/>
                  <a:pt x="889" y="4412"/>
                  <a:pt x="895" y="4416"/>
                </a:cubicBezTo>
                <a:cubicBezTo>
                  <a:pt x="890" y="4466"/>
                  <a:pt x="885" y="4515"/>
                  <a:pt x="881" y="4565"/>
                </a:cubicBezTo>
                <a:cubicBezTo>
                  <a:pt x="910" y="4515"/>
                  <a:pt x="902" y="4455"/>
                  <a:pt x="926" y="4406"/>
                </a:cubicBezTo>
                <a:cubicBezTo>
                  <a:pt x="928" y="4424"/>
                  <a:pt x="930" y="4444"/>
                  <a:pt x="933" y="4463"/>
                </a:cubicBezTo>
                <a:cubicBezTo>
                  <a:pt x="935" y="4463"/>
                  <a:pt x="937" y="4463"/>
                  <a:pt x="940" y="4463"/>
                </a:cubicBezTo>
                <a:cubicBezTo>
                  <a:pt x="945" y="4451"/>
                  <a:pt x="950" y="4439"/>
                  <a:pt x="955" y="4426"/>
                </a:cubicBezTo>
                <a:cubicBezTo>
                  <a:pt x="956" y="4427"/>
                  <a:pt x="957" y="4427"/>
                  <a:pt x="958" y="4427"/>
                </a:cubicBezTo>
                <a:cubicBezTo>
                  <a:pt x="955" y="4450"/>
                  <a:pt x="952" y="4473"/>
                  <a:pt x="949" y="4496"/>
                </a:cubicBezTo>
                <a:cubicBezTo>
                  <a:pt x="951" y="4496"/>
                  <a:pt x="953" y="4497"/>
                  <a:pt x="955" y="4498"/>
                </a:cubicBezTo>
                <a:cubicBezTo>
                  <a:pt x="961" y="4486"/>
                  <a:pt x="967" y="4475"/>
                  <a:pt x="971" y="4463"/>
                </a:cubicBezTo>
                <a:cubicBezTo>
                  <a:pt x="977" y="4447"/>
                  <a:pt x="980" y="4431"/>
                  <a:pt x="988" y="4416"/>
                </a:cubicBezTo>
                <a:cubicBezTo>
                  <a:pt x="992" y="4408"/>
                  <a:pt x="1003" y="4404"/>
                  <a:pt x="1011" y="4398"/>
                </a:cubicBezTo>
                <a:cubicBezTo>
                  <a:pt x="1013" y="4400"/>
                  <a:pt x="1014" y="4401"/>
                  <a:pt x="1015" y="4402"/>
                </a:cubicBezTo>
                <a:cubicBezTo>
                  <a:pt x="1016" y="4398"/>
                  <a:pt x="1017" y="4394"/>
                  <a:pt x="1018" y="4390"/>
                </a:cubicBezTo>
                <a:cubicBezTo>
                  <a:pt x="1026" y="4393"/>
                  <a:pt x="1032" y="4396"/>
                  <a:pt x="1040" y="4399"/>
                </a:cubicBezTo>
                <a:cubicBezTo>
                  <a:pt x="1039" y="4411"/>
                  <a:pt x="1038" y="4424"/>
                  <a:pt x="1036" y="4439"/>
                </a:cubicBezTo>
                <a:cubicBezTo>
                  <a:pt x="1044" y="4436"/>
                  <a:pt x="1049" y="4433"/>
                  <a:pt x="1057" y="4430"/>
                </a:cubicBezTo>
                <a:cubicBezTo>
                  <a:pt x="1055" y="4460"/>
                  <a:pt x="1054" y="4487"/>
                  <a:pt x="1052" y="4516"/>
                </a:cubicBezTo>
                <a:cubicBezTo>
                  <a:pt x="1057" y="4504"/>
                  <a:pt x="1062" y="4494"/>
                  <a:pt x="1067" y="4483"/>
                </a:cubicBezTo>
                <a:cubicBezTo>
                  <a:pt x="1069" y="4484"/>
                  <a:pt x="1070" y="4485"/>
                  <a:pt x="1072" y="4485"/>
                </a:cubicBezTo>
                <a:cubicBezTo>
                  <a:pt x="1071" y="4501"/>
                  <a:pt x="1070" y="4516"/>
                  <a:pt x="1068" y="4535"/>
                </a:cubicBezTo>
                <a:cubicBezTo>
                  <a:pt x="1093" y="4506"/>
                  <a:pt x="1115" y="4480"/>
                  <a:pt x="1137" y="4455"/>
                </a:cubicBezTo>
                <a:cubicBezTo>
                  <a:pt x="1140" y="4451"/>
                  <a:pt x="1144" y="4449"/>
                  <a:pt x="1147" y="4446"/>
                </a:cubicBezTo>
                <a:cubicBezTo>
                  <a:pt x="1155" y="4435"/>
                  <a:pt x="1165" y="4426"/>
                  <a:pt x="1171" y="4414"/>
                </a:cubicBezTo>
                <a:cubicBezTo>
                  <a:pt x="1177" y="4401"/>
                  <a:pt x="1178" y="4387"/>
                  <a:pt x="1182" y="4373"/>
                </a:cubicBezTo>
                <a:cubicBezTo>
                  <a:pt x="1189" y="4346"/>
                  <a:pt x="1191" y="4344"/>
                  <a:pt x="1222" y="4323"/>
                </a:cubicBezTo>
                <a:cubicBezTo>
                  <a:pt x="1218" y="4389"/>
                  <a:pt x="1220" y="4451"/>
                  <a:pt x="1180" y="4507"/>
                </a:cubicBezTo>
                <a:cubicBezTo>
                  <a:pt x="1201" y="4508"/>
                  <a:pt x="1212" y="4499"/>
                  <a:pt x="1217" y="4485"/>
                </a:cubicBezTo>
                <a:cubicBezTo>
                  <a:pt x="1225" y="4462"/>
                  <a:pt x="1231" y="4438"/>
                  <a:pt x="1239" y="4415"/>
                </a:cubicBezTo>
                <a:cubicBezTo>
                  <a:pt x="1248" y="4391"/>
                  <a:pt x="1248" y="4360"/>
                  <a:pt x="1280" y="4349"/>
                </a:cubicBezTo>
                <a:cubicBezTo>
                  <a:pt x="1284" y="4347"/>
                  <a:pt x="1287" y="4338"/>
                  <a:pt x="1288" y="4332"/>
                </a:cubicBezTo>
                <a:cubicBezTo>
                  <a:pt x="1290" y="4321"/>
                  <a:pt x="1290" y="4311"/>
                  <a:pt x="1292" y="4300"/>
                </a:cubicBezTo>
                <a:cubicBezTo>
                  <a:pt x="1293" y="4294"/>
                  <a:pt x="1298" y="4289"/>
                  <a:pt x="1301" y="4283"/>
                </a:cubicBezTo>
                <a:cubicBezTo>
                  <a:pt x="1303" y="4284"/>
                  <a:pt x="1305" y="4285"/>
                  <a:pt x="1307" y="4286"/>
                </a:cubicBezTo>
                <a:cubicBezTo>
                  <a:pt x="1303" y="4302"/>
                  <a:pt x="1299" y="4317"/>
                  <a:pt x="1295" y="4333"/>
                </a:cubicBezTo>
                <a:cubicBezTo>
                  <a:pt x="1305" y="4322"/>
                  <a:pt x="1312" y="4310"/>
                  <a:pt x="1319" y="4298"/>
                </a:cubicBezTo>
                <a:cubicBezTo>
                  <a:pt x="1327" y="4288"/>
                  <a:pt x="1336" y="4278"/>
                  <a:pt x="1343" y="4270"/>
                </a:cubicBezTo>
                <a:cubicBezTo>
                  <a:pt x="1355" y="4290"/>
                  <a:pt x="1365" y="4307"/>
                  <a:pt x="1375" y="4325"/>
                </a:cubicBezTo>
                <a:cubicBezTo>
                  <a:pt x="1376" y="4324"/>
                  <a:pt x="1377" y="4324"/>
                  <a:pt x="1377" y="4323"/>
                </a:cubicBezTo>
                <a:cubicBezTo>
                  <a:pt x="1374" y="4306"/>
                  <a:pt x="1371" y="4289"/>
                  <a:pt x="1367" y="4272"/>
                </a:cubicBezTo>
                <a:cubicBezTo>
                  <a:pt x="1380" y="4277"/>
                  <a:pt x="1390" y="4285"/>
                  <a:pt x="1401" y="4286"/>
                </a:cubicBezTo>
                <a:cubicBezTo>
                  <a:pt x="1415" y="4288"/>
                  <a:pt x="1423" y="4295"/>
                  <a:pt x="1428" y="4308"/>
                </a:cubicBezTo>
                <a:cubicBezTo>
                  <a:pt x="1450" y="4359"/>
                  <a:pt x="1487" y="4396"/>
                  <a:pt x="1533" y="4424"/>
                </a:cubicBezTo>
                <a:cubicBezTo>
                  <a:pt x="1558" y="4439"/>
                  <a:pt x="1557" y="4438"/>
                  <a:pt x="1541" y="4465"/>
                </a:cubicBezTo>
                <a:cubicBezTo>
                  <a:pt x="1537" y="4472"/>
                  <a:pt x="1536" y="4482"/>
                  <a:pt x="1537" y="4490"/>
                </a:cubicBezTo>
                <a:cubicBezTo>
                  <a:pt x="1539" y="4502"/>
                  <a:pt x="1545" y="4514"/>
                  <a:pt x="1549" y="4527"/>
                </a:cubicBezTo>
                <a:cubicBezTo>
                  <a:pt x="1537" y="4538"/>
                  <a:pt x="1525" y="4537"/>
                  <a:pt x="1510" y="4530"/>
                </a:cubicBezTo>
                <a:cubicBezTo>
                  <a:pt x="1498" y="4525"/>
                  <a:pt x="1482" y="4532"/>
                  <a:pt x="1467" y="4533"/>
                </a:cubicBezTo>
                <a:cubicBezTo>
                  <a:pt x="1464" y="4550"/>
                  <a:pt x="1476" y="4581"/>
                  <a:pt x="1489" y="4589"/>
                </a:cubicBezTo>
                <a:cubicBezTo>
                  <a:pt x="1491" y="4590"/>
                  <a:pt x="1494" y="4590"/>
                  <a:pt x="1496" y="4591"/>
                </a:cubicBezTo>
                <a:cubicBezTo>
                  <a:pt x="1510" y="4592"/>
                  <a:pt x="1524" y="4593"/>
                  <a:pt x="1538" y="4593"/>
                </a:cubicBezTo>
                <a:cubicBezTo>
                  <a:pt x="1541" y="4593"/>
                  <a:pt x="1543" y="4592"/>
                  <a:pt x="1547" y="4591"/>
                </a:cubicBezTo>
                <a:cubicBezTo>
                  <a:pt x="1544" y="4585"/>
                  <a:pt x="1542" y="4581"/>
                  <a:pt x="1539" y="4576"/>
                </a:cubicBezTo>
                <a:cubicBezTo>
                  <a:pt x="1550" y="4570"/>
                  <a:pt x="1561" y="4565"/>
                  <a:pt x="1571" y="4559"/>
                </a:cubicBezTo>
                <a:cubicBezTo>
                  <a:pt x="1571" y="4561"/>
                  <a:pt x="1571" y="4563"/>
                  <a:pt x="1571" y="4565"/>
                </a:cubicBezTo>
                <a:cubicBezTo>
                  <a:pt x="1579" y="4567"/>
                  <a:pt x="1587" y="4569"/>
                  <a:pt x="1595" y="4570"/>
                </a:cubicBezTo>
                <a:cubicBezTo>
                  <a:pt x="1605" y="4572"/>
                  <a:pt x="1616" y="4572"/>
                  <a:pt x="1626" y="4575"/>
                </a:cubicBezTo>
                <a:cubicBezTo>
                  <a:pt x="1639" y="4577"/>
                  <a:pt x="1651" y="4581"/>
                  <a:pt x="1667" y="4586"/>
                </a:cubicBezTo>
                <a:cubicBezTo>
                  <a:pt x="1670" y="4607"/>
                  <a:pt x="1693" y="4602"/>
                  <a:pt x="1714" y="4609"/>
                </a:cubicBezTo>
                <a:cubicBezTo>
                  <a:pt x="1713" y="4584"/>
                  <a:pt x="1725" y="4564"/>
                  <a:pt x="1746" y="4569"/>
                </a:cubicBezTo>
                <a:cubicBezTo>
                  <a:pt x="1768" y="4573"/>
                  <a:pt x="1791" y="4588"/>
                  <a:pt x="1805" y="4605"/>
                </a:cubicBezTo>
                <a:cubicBezTo>
                  <a:pt x="1817" y="4620"/>
                  <a:pt x="1820" y="4612"/>
                  <a:pt x="1831" y="4604"/>
                </a:cubicBezTo>
                <a:cubicBezTo>
                  <a:pt x="1806" y="4593"/>
                  <a:pt x="1780" y="4583"/>
                  <a:pt x="1790" y="4549"/>
                </a:cubicBezTo>
                <a:cubicBezTo>
                  <a:pt x="1832" y="4553"/>
                  <a:pt x="1873" y="4557"/>
                  <a:pt x="1915" y="4561"/>
                </a:cubicBezTo>
                <a:cubicBezTo>
                  <a:pt x="1915" y="4563"/>
                  <a:pt x="1915" y="4566"/>
                  <a:pt x="1916" y="4569"/>
                </a:cubicBezTo>
                <a:cubicBezTo>
                  <a:pt x="1904" y="4572"/>
                  <a:pt x="1893" y="4574"/>
                  <a:pt x="1880" y="4578"/>
                </a:cubicBezTo>
                <a:cubicBezTo>
                  <a:pt x="1887" y="4598"/>
                  <a:pt x="1899" y="4572"/>
                  <a:pt x="1909" y="4584"/>
                </a:cubicBezTo>
                <a:cubicBezTo>
                  <a:pt x="1904" y="4592"/>
                  <a:pt x="1899" y="4602"/>
                  <a:pt x="1894" y="4612"/>
                </a:cubicBezTo>
                <a:cubicBezTo>
                  <a:pt x="1892" y="4614"/>
                  <a:pt x="1893" y="4620"/>
                  <a:pt x="1894" y="4620"/>
                </a:cubicBezTo>
                <a:cubicBezTo>
                  <a:pt x="1907" y="4624"/>
                  <a:pt x="1916" y="4647"/>
                  <a:pt x="1936" y="4629"/>
                </a:cubicBezTo>
                <a:cubicBezTo>
                  <a:pt x="1934" y="4621"/>
                  <a:pt x="1932" y="4613"/>
                  <a:pt x="1931" y="4609"/>
                </a:cubicBezTo>
                <a:cubicBezTo>
                  <a:pt x="1951" y="4596"/>
                  <a:pt x="1968" y="4584"/>
                  <a:pt x="1986" y="4572"/>
                </a:cubicBezTo>
                <a:cubicBezTo>
                  <a:pt x="2000" y="4562"/>
                  <a:pt x="2012" y="4547"/>
                  <a:pt x="2028" y="4543"/>
                </a:cubicBezTo>
                <a:cubicBezTo>
                  <a:pt x="2057" y="4535"/>
                  <a:pt x="2083" y="4514"/>
                  <a:pt x="2116" y="4526"/>
                </a:cubicBezTo>
                <a:cubicBezTo>
                  <a:pt x="2131" y="4531"/>
                  <a:pt x="2147" y="4554"/>
                  <a:pt x="2146" y="4569"/>
                </a:cubicBezTo>
                <a:cubicBezTo>
                  <a:pt x="2146" y="4602"/>
                  <a:pt x="2146" y="4634"/>
                  <a:pt x="2146" y="4672"/>
                </a:cubicBezTo>
                <a:cubicBezTo>
                  <a:pt x="2165" y="4648"/>
                  <a:pt x="2169" y="4627"/>
                  <a:pt x="2170" y="4604"/>
                </a:cubicBezTo>
                <a:cubicBezTo>
                  <a:pt x="2170" y="4582"/>
                  <a:pt x="2170" y="4559"/>
                  <a:pt x="2170" y="4539"/>
                </a:cubicBezTo>
                <a:cubicBezTo>
                  <a:pt x="2185" y="4542"/>
                  <a:pt x="2200" y="4545"/>
                  <a:pt x="2216" y="4548"/>
                </a:cubicBezTo>
                <a:cubicBezTo>
                  <a:pt x="2220" y="4538"/>
                  <a:pt x="2225" y="4529"/>
                  <a:pt x="2233" y="4515"/>
                </a:cubicBezTo>
                <a:cubicBezTo>
                  <a:pt x="2237" y="4559"/>
                  <a:pt x="2241" y="4597"/>
                  <a:pt x="2244" y="4635"/>
                </a:cubicBezTo>
                <a:cubicBezTo>
                  <a:pt x="2246" y="4648"/>
                  <a:pt x="2246" y="4661"/>
                  <a:pt x="2247" y="4674"/>
                </a:cubicBezTo>
                <a:cubicBezTo>
                  <a:pt x="2249" y="4675"/>
                  <a:pt x="2250" y="4675"/>
                  <a:pt x="2252" y="4675"/>
                </a:cubicBezTo>
                <a:cubicBezTo>
                  <a:pt x="2259" y="4662"/>
                  <a:pt x="2266" y="4649"/>
                  <a:pt x="2275" y="4631"/>
                </a:cubicBezTo>
                <a:cubicBezTo>
                  <a:pt x="2296" y="4661"/>
                  <a:pt x="2312" y="4687"/>
                  <a:pt x="2302" y="4723"/>
                </a:cubicBezTo>
                <a:cubicBezTo>
                  <a:pt x="2301" y="4725"/>
                  <a:pt x="2303" y="4731"/>
                  <a:pt x="2305" y="4732"/>
                </a:cubicBezTo>
                <a:cubicBezTo>
                  <a:pt x="2308" y="4733"/>
                  <a:pt x="2314" y="4732"/>
                  <a:pt x="2315" y="4730"/>
                </a:cubicBezTo>
                <a:cubicBezTo>
                  <a:pt x="2318" y="4726"/>
                  <a:pt x="2317" y="4721"/>
                  <a:pt x="2319" y="4717"/>
                </a:cubicBezTo>
                <a:cubicBezTo>
                  <a:pt x="2324" y="4706"/>
                  <a:pt x="2325" y="4690"/>
                  <a:pt x="2342" y="4693"/>
                </a:cubicBezTo>
                <a:cubicBezTo>
                  <a:pt x="2352" y="4694"/>
                  <a:pt x="2360" y="4699"/>
                  <a:pt x="2370" y="4703"/>
                </a:cubicBezTo>
                <a:cubicBezTo>
                  <a:pt x="2387" y="4671"/>
                  <a:pt x="2375" y="4638"/>
                  <a:pt x="2378" y="4606"/>
                </a:cubicBezTo>
                <a:cubicBezTo>
                  <a:pt x="2381" y="4574"/>
                  <a:pt x="2383" y="4542"/>
                  <a:pt x="2385" y="4510"/>
                </a:cubicBezTo>
                <a:cubicBezTo>
                  <a:pt x="2388" y="4510"/>
                  <a:pt x="2390" y="4511"/>
                  <a:pt x="2393" y="4511"/>
                </a:cubicBezTo>
                <a:cubicBezTo>
                  <a:pt x="2392" y="4518"/>
                  <a:pt x="2390" y="4524"/>
                  <a:pt x="2390" y="4531"/>
                </a:cubicBezTo>
                <a:cubicBezTo>
                  <a:pt x="2389" y="4553"/>
                  <a:pt x="2382" y="4580"/>
                  <a:pt x="2392" y="4597"/>
                </a:cubicBezTo>
                <a:cubicBezTo>
                  <a:pt x="2401" y="4612"/>
                  <a:pt x="2400" y="4625"/>
                  <a:pt x="2399" y="4639"/>
                </a:cubicBezTo>
                <a:cubicBezTo>
                  <a:pt x="2398" y="4651"/>
                  <a:pt x="2392" y="4663"/>
                  <a:pt x="2389" y="4675"/>
                </a:cubicBezTo>
                <a:cubicBezTo>
                  <a:pt x="2389" y="4677"/>
                  <a:pt x="2389" y="4678"/>
                  <a:pt x="2390" y="4681"/>
                </a:cubicBezTo>
                <a:cubicBezTo>
                  <a:pt x="2394" y="4677"/>
                  <a:pt x="2398" y="4674"/>
                  <a:pt x="2403" y="4670"/>
                </a:cubicBezTo>
                <a:cubicBezTo>
                  <a:pt x="2402" y="4677"/>
                  <a:pt x="2402" y="4681"/>
                  <a:pt x="2401" y="4691"/>
                </a:cubicBezTo>
                <a:cubicBezTo>
                  <a:pt x="2407" y="4675"/>
                  <a:pt x="2412" y="4665"/>
                  <a:pt x="2416" y="4654"/>
                </a:cubicBezTo>
                <a:cubicBezTo>
                  <a:pt x="2426" y="4659"/>
                  <a:pt x="2437" y="4664"/>
                  <a:pt x="2452" y="4670"/>
                </a:cubicBezTo>
                <a:cubicBezTo>
                  <a:pt x="2461" y="4650"/>
                  <a:pt x="2472" y="4626"/>
                  <a:pt x="2483" y="4601"/>
                </a:cubicBezTo>
                <a:cubicBezTo>
                  <a:pt x="2486" y="4601"/>
                  <a:pt x="2488" y="4602"/>
                  <a:pt x="2491" y="4602"/>
                </a:cubicBezTo>
                <a:cubicBezTo>
                  <a:pt x="2495" y="4620"/>
                  <a:pt x="2500" y="4639"/>
                  <a:pt x="2505" y="4659"/>
                </a:cubicBezTo>
                <a:cubicBezTo>
                  <a:pt x="2517" y="4638"/>
                  <a:pt x="2529" y="4618"/>
                  <a:pt x="2538" y="4598"/>
                </a:cubicBezTo>
                <a:cubicBezTo>
                  <a:pt x="2549" y="4572"/>
                  <a:pt x="2556" y="4545"/>
                  <a:pt x="2553" y="4516"/>
                </a:cubicBezTo>
                <a:cubicBezTo>
                  <a:pt x="2552" y="4505"/>
                  <a:pt x="2556" y="4494"/>
                  <a:pt x="2559" y="4483"/>
                </a:cubicBezTo>
                <a:cubicBezTo>
                  <a:pt x="2563" y="4466"/>
                  <a:pt x="2567" y="4449"/>
                  <a:pt x="2571" y="4431"/>
                </a:cubicBezTo>
                <a:cubicBezTo>
                  <a:pt x="2578" y="4402"/>
                  <a:pt x="2585" y="4372"/>
                  <a:pt x="2592" y="4341"/>
                </a:cubicBezTo>
                <a:cubicBezTo>
                  <a:pt x="2608" y="4350"/>
                  <a:pt x="2621" y="4357"/>
                  <a:pt x="2633" y="4364"/>
                </a:cubicBezTo>
                <a:cubicBezTo>
                  <a:pt x="2633" y="4366"/>
                  <a:pt x="2632" y="4367"/>
                  <a:pt x="2632" y="4368"/>
                </a:cubicBezTo>
                <a:cubicBezTo>
                  <a:pt x="2623" y="4366"/>
                  <a:pt x="2614" y="4364"/>
                  <a:pt x="2605" y="4363"/>
                </a:cubicBezTo>
                <a:cubicBezTo>
                  <a:pt x="2603" y="4366"/>
                  <a:pt x="2600" y="4371"/>
                  <a:pt x="2600" y="4371"/>
                </a:cubicBezTo>
                <a:cubicBezTo>
                  <a:pt x="2609" y="4374"/>
                  <a:pt x="2617" y="4376"/>
                  <a:pt x="2625" y="4379"/>
                </a:cubicBezTo>
                <a:cubicBezTo>
                  <a:pt x="2634" y="4383"/>
                  <a:pt x="2644" y="4387"/>
                  <a:pt x="2654" y="4392"/>
                </a:cubicBezTo>
                <a:cubicBezTo>
                  <a:pt x="2653" y="4394"/>
                  <a:pt x="2650" y="4399"/>
                  <a:pt x="2646" y="4405"/>
                </a:cubicBezTo>
                <a:cubicBezTo>
                  <a:pt x="2652" y="4406"/>
                  <a:pt x="2657" y="4406"/>
                  <a:pt x="2658" y="4407"/>
                </a:cubicBezTo>
                <a:cubicBezTo>
                  <a:pt x="2659" y="4424"/>
                  <a:pt x="2660" y="4439"/>
                  <a:pt x="2661" y="4461"/>
                </a:cubicBezTo>
                <a:cubicBezTo>
                  <a:pt x="2669" y="4452"/>
                  <a:pt x="2672" y="4449"/>
                  <a:pt x="2673" y="4448"/>
                </a:cubicBezTo>
                <a:cubicBezTo>
                  <a:pt x="2682" y="4455"/>
                  <a:pt x="2690" y="4461"/>
                  <a:pt x="2699" y="4467"/>
                </a:cubicBezTo>
                <a:cubicBezTo>
                  <a:pt x="2704" y="4456"/>
                  <a:pt x="2707" y="4450"/>
                  <a:pt x="2711" y="4441"/>
                </a:cubicBezTo>
                <a:cubicBezTo>
                  <a:pt x="2715" y="4451"/>
                  <a:pt x="2718" y="4458"/>
                  <a:pt x="2721" y="4466"/>
                </a:cubicBezTo>
                <a:cubicBezTo>
                  <a:pt x="2736" y="4449"/>
                  <a:pt x="2743" y="4466"/>
                  <a:pt x="2755" y="4470"/>
                </a:cubicBezTo>
                <a:cubicBezTo>
                  <a:pt x="2745" y="4459"/>
                  <a:pt x="2736" y="4449"/>
                  <a:pt x="2723" y="4434"/>
                </a:cubicBezTo>
                <a:cubicBezTo>
                  <a:pt x="2751" y="4437"/>
                  <a:pt x="2773" y="4437"/>
                  <a:pt x="2793" y="4450"/>
                </a:cubicBezTo>
                <a:cubicBezTo>
                  <a:pt x="2813" y="4463"/>
                  <a:pt x="2835" y="4472"/>
                  <a:pt x="2861" y="4485"/>
                </a:cubicBezTo>
                <a:cubicBezTo>
                  <a:pt x="2880" y="4476"/>
                  <a:pt x="2899" y="4493"/>
                  <a:pt x="2921" y="4501"/>
                </a:cubicBezTo>
                <a:cubicBezTo>
                  <a:pt x="2948" y="4511"/>
                  <a:pt x="2959" y="4532"/>
                  <a:pt x="2969" y="4558"/>
                </a:cubicBezTo>
                <a:close/>
                <a:moveTo>
                  <a:pt x="324" y="4232"/>
                </a:moveTo>
                <a:cubicBezTo>
                  <a:pt x="323" y="4233"/>
                  <a:pt x="322" y="4233"/>
                  <a:pt x="321" y="4233"/>
                </a:cubicBezTo>
                <a:cubicBezTo>
                  <a:pt x="320" y="4239"/>
                  <a:pt x="317" y="4245"/>
                  <a:pt x="318" y="4250"/>
                </a:cubicBezTo>
                <a:cubicBezTo>
                  <a:pt x="327" y="4301"/>
                  <a:pt x="347" y="4347"/>
                  <a:pt x="378" y="4388"/>
                </a:cubicBezTo>
                <a:cubicBezTo>
                  <a:pt x="390" y="4405"/>
                  <a:pt x="404" y="4421"/>
                  <a:pt x="416" y="4438"/>
                </a:cubicBezTo>
                <a:cubicBezTo>
                  <a:pt x="418" y="4437"/>
                  <a:pt x="420" y="4436"/>
                  <a:pt x="421" y="4436"/>
                </a:cubicBezTo>
                <a:cubicBezTo>
                  <a:pt x="418" y="4428"/>
                  <a:pt x="415" y="4421"/>
                  <a:pt x="412" y="4414"/>
                </a:cubicBezTo>
                <a:cubicBezTo>
                  <a:pt x="395" y="4374"/>
                  <a:pt x="362" y="4342"/>
                  <a:pt x="356" y="4295"/>
                </a:cubicBezTo>
                <a:cubicBezTo>
                  <a:pt x="352" y="4262"/>
                  <a:pt x="338" y="4230"/>
                  <a:pt x="333" y="4196"/>
                </a:cubicBezTo>
                <a:cubicBezTo>
                  <a:pt x="322" y="4112"/>
                  <a:pt x="313" y="4026"/>
                  <a:pt x="303" y="3941"/>
                </a:cubicBezTo>
                <a:cubicBezTo>
                  <a:pt x="301" y="3919"/>
                  <a:pt x="298" y="3898"/>
                  <a:pt x="295" y="3876"/>
                </a:cubicBezTo>
                <a:cubicBezTo>
                  <a:pt x="292" y="3876"/>
                  <a:pt x="289" y="3877"/>
                  <a:pt x="286" y="3877"/>
                </a:cubicBezTo>
                <a:cubicBezTo>
                  <a:pt x="299" y="3995"/>
                  <a:pt x="311" y="4114"/>
                  <a:pt x="324" y="4232"/>
                </a:cubicBezTo>
                <a:close/>
                <a:moveTo>
                  <a:pt x="251" y="446"/>
                </a:moveTo>
                <a:cubicBezTo>
                  <a:pt x="250" y="445"/>
                  <a:pt x="248" y="443"/>
                  <a:pt x="247" y="441"/>
                </a:cubicBezTo>
                <a:cubicBezTo>
                  <a:pt x="243" y="443"/>
                  <a:pt x="236" y="445"/>
                  <a:pt x="235" y="449"/>
                </a:cubicBezTo>
                <a:cubicBezTo>
                  <a:pt x="231" y="464"/>
                  <a:pt x="226" y="480"/>
                  <a:pt x="225" y="496"/>
                </a:cubicBezTo>
                <a:cubicBezTo>
                  <a:pt x="222" y="530"/>
                  <a:pt x="221" y="564"/>
                  <a:pt x="220" y="598"/>
                </a:cubicBezTo>
                <a:cubicBezTo>
                  <a:pt x="219" y="633"/>
                  <a:pt x="219" y="668"/>
                  <a:pt x="219" y="704"/>
                </a:cubicBezTo>
                <a:cubicBezTo>
                  <a:pt x="219" y="708"/>
                  <a:pt x="221" y="712"/>
                  <a:pt x="222" y="716"/>
                </a:cubicBezTo>
                <a:cubicBezTo>
                  <a:pt x="230" y="688"/>
                  <a:pt x="252" y="666"/>
                  <a:pt x="247" y="635"/>
                </a:cubicBezTo>
                <a:cubicBezTo>
                  <a:pt x="243" y="617"/>
                  <a:pt x="251" y="598"/>
                  <a:pt x="251" y="580"/>
                </a:cubicBezTo>
                <a:cubicBezTo>
                  <a:pt x="251" y="554"/>
                  <a:pt x="248" y="529"/>
                  <a:pt x="248" y="503"/>
                </a:cubicBezTo>
                <a:cubicBezTo>
                  <a:pt x="248" y="484"/>
                  <a:pt x="230" y="465"/>
                  <a:pt x="251" y="446"/>
                </a:cubicBezTo>
                <a:close/>
                <a:moveTo>
                  <a:pt x="230" y="2019"/>
                </a:moveTo>
                <a:cubicBezTo>
                  <a:pt x="246" y="1993"/>
                  <a:pt x="267" y="1587"/>
                  <a:pt x="256" y="1556"/>
                </a:cubicBezTo>
                <a:cubicBezTo>
                  <a:pt x="247" y="1713"/>
                  <a:pt x="239" y="1866"/>
                  <a:pt x="230" y="2019"/>
                </a:cubicBezTo>
                <a:close/>
                <a:moveTo>
                  <a:pt x="1257" y="527"/>
                </a:moveTo>
                <a:cubicBezTo>
                  <a:pt x="1239" y="529"/>
                  <a:pt x="1223" y="529"/>
                  <a:pt x="1207" y="532"/>
                </a:cubicBezTo>
                <a:cubicBezTo>
                  <a:pt x="1188" y="535"/>
                  <a:pt x="1177" y="549"/>
                  <a:pt x="1176" y="566"/>
                </a:cubicBezTo>
                <a:cubicBezTo>
                  <a:pt x="1176" y="576"/>
                  <a:pt x="1184" y="590"/>
                  <a:pt x="1193" y="596"/>
                </a:cubicBezTo>
                <a:cubicBezTo>
                  <a:pt x="1208" y="606"/>
                  <a:pt x="1222" y="596"/>
                  <a:pt x="1234" y="586"/>
                </a:cubicBezTo>
                <a:cubicBezTo>
                  <a:pt x="1250" y="571"/>
                  <a:pt x="1252" y="555"/>
                  <a:pt x="1243" y="536"/>
                </a:cubicBezTo>
                <a:cubicBezTo>
                  <a:pt x="1248" y="533"/>
                  <a:pt x="1252" y="531"/>
                  <a:pt x="1257" y="527"/>
                </a:cubicBezTo>
                <a:close/>
                <a:moveTo>
                  <a:pt x="416" y="4367"/>
                </a:moveTo>
                <a:cubicBezTo>
                  <a:pt x="442" y="4425"/>
                  <a:pt x="468" y="4484"/>
                  <a:pt x="493" y="4542"/>
                </a:cubicBezTo>
                <a:cubicBezTo>
                  <a:pt x="496" y="4541"/>
                  <a:pt x="498" y="4540"/>
                  <a:pt x="500" y="4539"/>
                </a:cubicBezTo>
                <a:cubicBezTo>
                  <a:pt x="483" y="4477"/>
                  <a:pt x="454" y="4420"/>
                  <a:pt x="416" y="4367"/>
                </a:cubicBezTo>
                <a:close/>
                <a:moveTo>
                  <a:pt x="2792" y="597"/>
                </a:moveTo>
                <a:cubicBezTo>
                  <a:pt x="2804" y="546"/>
                  <a:pt x="2791" y="501"/>
                  <a:pt x="2782" y="457"/>
                </a:cubicBezTo>
                <a:cubicBezTo>
                  <a:pt x="2779" y="457"/>
                  <a:pt x="2777" y="458"/>
                  <a:pt x="2775" y="458"/>
                </a:cubicBezTo>
                <a:cubicBezTo>
                  <a:pt x="2780" y="502"/>
                  <a:pt x="2786" y="547"/>
                  <a:pt x="2792" y="597"/>
                </a:cubicBezTo>
                <a:close/>
                <a:moveTo>
                  <a:pt x="306" y="445"/>
                </a:moveTo>
                <a:cubicBezTo>
                  <a:pt x="304" y="445"/>
                  <a:pt x="302" y="446"/>
                  <a:pt x="299" y="446"/>
                </a:cubicBezTo>
                <a:cubicBezTo>
                  <a:pt x="305" y="491"/>
                  <a:pt x="311" y="535"/>
                  <a:pt x="318" y="585"/>
                </a:cubicBezTo>
                <a:cubicBezTo>
                  <a:pt x="329" y="534"/>
                  <a:pt x="316" y="489"/>
                  <a:pt x="306" y="445"/>
                </a:cubicBezTo>
                <a:close/>
                <a:moveTo>
                  <a:pt x="279" y="887"/>
                </a:moveTo>
                <a:cubicBezTo>
                  <a:pt x="278" y="887"/>
                  <a:pt x="277" y="887"/>
                  <a:pt x="276" y="887"/>
                </a:cubicBezTo>
                <a:cubicBezTo>
                  <a:pt x="272" y="968"/>
                  <a:pt x="268" y="1049"/>
                  <a:pt x="264" y="1130"/>
                </a:cubicBezTo>
                <a:cubicBezTo>
                  <a:pt x="265" y="1130"/>
                  <a:pt x="267" y="1130"/>
                  <a:pt x="268" y="1130"/>
                </a:cubicBezTo>
                <a:cubicBezTo>
                  <a:pt x="272" y="1049"/>
                  <a:pt x="276" y="968"/>
                  <a:pt x="279" y="887"/>
                </a:cubicBezTo>
                <a:close/>
                <a:moveTo>
                  <a:pt x="3257" y="200"/>
                </a:moveTo>
                <a:cubicBezTo>
                  <a:pt x="3255" y="177"/>
                  <a:pt x="3241" y="180"/>
                  <a:pt x="3231" y="181"/>
                </a:cubicBezTo>
                <a:cubicBezTo>
                  <a:pt x="3226" y="182"/>
                  <a:pt x="3218" y="190"/>
                  <a:pt x="3218" y="196"/>
                </a:cubicBezTo>
                <a:cubicBezTo>
                  <a:pt x="3217" y="210"/>
                  <a:pt x="3229" y="214"/>
                  <a:pt x="3240" y="212"/>
                </a:cubicBezTo>
                <a:cubicBezTo>
                  <a:pt x="3247" y="211"/>
                  <a:pt x="3253" y="203"/>
                  <a:pt x="3257" y="200"/>
                </a:cubicBezTo>
                <a:close/>
                <a:moveTo>
                  <a:pt x="764" y="165"/>
                </a:moveTo>
                <a:cubicBezTo>
                  <a:pt x="763" y="166"/>
                  <a:pt x="761" y="168"/>
                  <a:pt x="760" y="169"/>
                </a:cubicBezTo>
                <a:cubicBezTo>
                  <a:pt x="747" y="165"/>
                  <a:pt x="741" y="173"/>
                  <a:pt x="744" y="183"/>
                </a:cubicBezTo>
                <a:cubicBezTo>
                  <a:pt x="746" y="190"/>
                  <a:pt x="756" y="200"/>
                  <a:pt x="762" y="200"/>
                </a:cubicBezTo>
                <a:cubicBezTo>
                  <a:pt x="768" y="200"/>
                  <a:pt x="778" y="190"/>
                  <a:pt x="780" y="183"/>
                </a:cubicBezTo>
                <a:cubicBezTo>
                  <a:pt x="780" y="178"/>
                  <a:pt x="770" y="171"/>
                  <a:pt x="764" y="165"/>
                </a:cubicBezTo>
                <a:close/>
                <a:moveTo>
                  <a:pt x="2855" y="4269"/>
                </a:moveTo>
                <a:cubicBezTo>
                  <a:pt x="2852" y="4246"/>
                  <a:pt x="2850" y="4223"/>
                  <a:pt x="2847" y="4197"/>
                </a:cubicBezTo>
                <a:cubicBezTo>
                  <a:pt x="2836" y="4215"/>
                  <a:pt x="2839" y="4255"/>
                  <a:pt x="2855" y="4269"/>
                </a:cubicBezTo>
                <a:close/>
                <a:moveTo>
                  <a:pt x="374" y="4257"/>
                </a:moveTo>
                <a:cubicBezTo>
                  <a:pt x="376" y="4256"/>
                  <a:pt x="378" y="4256"/>
                  <a:pt x="380" y="4256"/>
                </a:cubicBezTo>
                <a:cubicBezTo>
                  <a:pt x="377" y="4233"/>
                  <a:pt x="375" y="4211"/>
                  <a:pt x="372" y="4186"/>
                </a:cubicBezTo>
                <a:cubicBezTo>
                  <a:pt x="362" y="4201"/>
                  <a:pt x="364" y="4243"/>
                  <a:pt x="374" y="4257"/>
                </a:cubicBezTo>
                <a:close/>
                <a:moveTo>
                  <a:pt x="2328" y="4718"/>
                </a:moveTo>
                <a:cubicBezTo>
                  <a:pt x="2333" y="4732"/>
                  <a:pt x="2337" y="4742"/>
                  <a:pt x="2340" y="4752"/>
                </a:cubicBezTo>
                <a:cubicBezTo>
                  <a:pt x="2343" y="4752"/>
                  <a:pt x="2345" y="4752"/>
                  <a:pt x="2348" y="4752"/>
                </a:cubicBezTo>
                <a:cubicBezTo>
                  <a:pt x="2351" y="4742"/>
                  <a:pt x="2354" y="4732"/>
                  <a:pt x="2357" y="4721"/>
                </a:cubicBezTo>
                <a:cubicBezTo>
                  <a:pt x="2348" y="4720"/>
                  <a:pt x="2341" y="4719"/>
                  <a:pt x="2328" y="4718"/>
                </a:cubicBezTo>
                <a:close/>
                <a:moveTo>
                  <a:pt x="2772" y="4490"/>
                </a:moveTo>
                <a:cubicBezTo>
                  <a:pt x="2764" y="4488"/>
                  <a:pt x="2756" y="4486"/>
                  <a:pt x="2748" y="4484"/>
                </a:cubicBezTo>
                <a:cubicBezTo>
                  <a:pt x="2745" y="4484"/>
                  <a:pt x="2742" y="4486"/>
                  <a:pt x="2739" y="4488"/>
                </a:cubicBezTo>
                <a:cubicBezTo>
                  <a:pt x="2738" y="4489"/>
                  <a:pt x="2739" y="4494"/>
                  <a:pt x="2740" y="4494"/>
                </a:cubicBezTo>
                <a:cubicBezTo>
                  <a:pt x="2749" y="4497"/>
                  <a:pt x="2758" y="4500"/>
                  <a:pt x="2768" y="4501"/>
                </a:cubicBezTo>
                <a:cubicBezTo>
                  <a:pt x="2771" y="4502"/>
                  <a:pt x="2777" y="4496"/>
                  <a:pt x="2778" y="4492"/>
                </a:cubicBezTo>
                <a:cubicBezTo>
                  <a:pt x="2779" y="4489"/>
                  <a:pt x="2775" y="4484"/>
                  <a:pt x="2774" y="4480"/>
                </a:cubicBezTo>
                <a:cubicBezTo>
                  <a:pt x="2772" y="4480"/>
                  <a:pt x="2771" y="4481"/>
                  <a:pt x="2769" y="4482"/>
                </a:cubicBezTo>
                <a:cubicBezTo>
                  <a:pt x="2770" y="4484"/>
                  <a:pt x="2771" y="4487"/>
                  <a:pt x="2772" y="4490"/>
                </a:cubicBezTo>
                <a:close/>
                <a:moveTo>
                  <a:pt x="286" y="3862"/>
                </a:moveTo>
                <a:cubicBezTo>
                  <a:pt x="289" y="3862"/>
                  <a:pt x="292" y="3862"/>
                  <a:pt x="295" y="3861"/>
                </a:cubicBezTo>
                <a:cubicBezTo>
                  <a:pt x="293" y="3842"/>
                  <a:pt x="292" y="3824"/>
                  <a:pt x="290" y="3805"/>
                </a:cubicBezTo>
                <a:cubicBezTo>
                  <a:pt x="288" y="3805"/>
                  <a:pt x="286" y="3805"/>
                  <a:pt x="284" y="3805"/>
                </a:cubicBezTo>
                <a:cubicBezTo>
                  <a:pt x="284" y="3824"/>
                  <a:pt x="285" y="3843"/>
                  <a:pt x="286" y="3862"/>
                </a:cubicBezTo>
                <a:close/>
                <a:moveTo>
                  <a:pt x="863" y="244"/>
                </a:moveTo>
                <a:cubicBezTo>
                  <a:pt x="856" y="256"/>
                  <a:pt x="850" y="264"/>
                  <a:pt x="845" y="271"/>
                </a:cubicBezTo>
                <a:cubicBezTo>
                  <a:pt x="848" y="273"/>
                  <a:pt x="852" y="276"/>
                  <a:pt x="854" y="275"/>
                </a:cubicBezTo>
                <a:cubicBezTo>
                  <a:pt x="865" y="271"/>
                  <a:pt x="872" y="264"/>
                  <a:pt x="863" y="244"/>
                </a:cubicBezTo>
                <a:close/>
                <a:moveTo>
                  <a:pt x="3340" y="257"/>
                </a:moveTo>
                <a:cubicBezTo>
                  <a:pt x="3331" y="268"/>
                  <a:pt x="3325" y="276"/>
                  <a:pt x="3319" y="284"/>
                </a:cubicBezTo>
                <a:cubicBezTo>
                  <a:pt x="3321" y="286"/>
                  <a:pt x="3322" y="287"/>
                  <a:pt x="3324" y="288"/>
                </a:cubicBezTo>
                <a:cubicBezTo>
                  <a:pt x="3337" y="285"/>
                  <a:pt x="3348" y="280"/>
                  <a:pt x="3340" y="2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79" name="TextBox 178"/>
          <p:cNvSpPr txBox="1"/>
          <p:nvPr/>
        </p:nvSpPr>
        <p:spPr>
          <a:xfrm>
            <a:off x="1381923" y="1525278"/>
            <a:ext cx="1603578" cy="400110"/>
          </a:xfrm>
          <a:prstGeom prst="rect">
            <a:avLst/>
          </a:prstGeom>
          <a:noFill/>
        </p:spPr>
        <p:txBody>
          <a:bodyPr wrap="square" rtlCol="0">
            <a:spAutoFit/>
          </a:bodyPr>
          <a:lstStyle/>
          <a:p>
            <a:r>
              <a:rPr lang="en-US" sz="2000" dirty="0">
                <a:latin typeface="+mj-lt"/>
              </a:rPr>
              <a:t>Step</a:t>
            </a:r>
          </a:p>
        </p:txBody>
      </p:sp>
      <p:graphicFrame>
        <p:nvGraphicFramePr>
          <p:cNvPr id="182" name="Table 181"/>
          <p:cNvGraphicFramePr>
            <a:graphicFrameLocks noGrp="1"/>
          </p:cNvGraphicFramePr>
          <p:nvPr>
            <p:extLst>
              <p:ext uri="{D42A27DB-BD31-4B8C-83A1-F6EECF244321}">
                <p14:modId xmlns:p14="http://schemas.microsoft.com/office/powerpoint/2010/main" val="4120326800"/>
              </p:ext>
            </p:extLst>
          </p:nvPr>
        </p:nvGraphicFramePr>
        <p:xfrm>
          <a:off x="2985501" y="1476413"/>
          <a:ext cx="5475620" cy="4844798"/>
        </p:xfrm>
        <a:graphic>
          <a:graphicData uri="http://schemas.openxmlformats.org/drawingml/2006/table">
            <a:tbl>
              <a:tblPr firstRow="1" bandRow="1">
                <a:tableStyleId>{5C22544A-7EE6-4342-B048-85BDC9FD1C3A}</a:tableStyleId>
              </a:tblPr>
              <a:tblGrid>
                <a:gridCol w="2019901">
                  <a:extLst>
                    <a:ext uri="{9D8B030D-6E8A-4147-A177-3AD203B41FA5}">
                      <a16:colId xmlns:a16="http://schemas.microsoft.com/office/drawing/2014/main" val="20000"/>
                    </a:ext>
                  </a:extLst>
                </a:gridCol>
                <a:gridCol w="3455719">
                  <a:extLst>
                    <a:ext uri="{9D8B030D-6E8A-4147-A177-3AD203B41FA5}">
                      <a16:colId xmlns:a16="http://schemas.microsoft.com/office/drawing/2014/main" val="20002"/>
                    </a:ext>
                  </a:extLst>
                </a:gridCol>
              </a:tblGrid>
              <a:tr h="436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mn-lt"/>
                        </a:rPr>
                        <a:t>Key Persona</a:t>
                      </a:r>
                      <a:endParaRPr kumimoji="0" lang="en-US" sz="1200" b="0" i="0" u="none" strike="noStrike" kern="1200" cap="none" spc="0" normalizeH="0" baseline="0" noProof="0" dirty="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algn="ctr"/>
                      <a:r>
                        <a:rPr lang="en-US" sz="1600" b="0" dirty="0">
                          <a:latin typeface="+mn-lt"/>
                        </a:rPr>
                        <a:t>Marketing Channel</a:t>
                      </a:r>
                      <a:endParaRPr lang="en-US" sz="1200" b="0" kern="1200" dirty="0">
                        <a:solidFill>
                          <a:schemeClr val="bg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extLst>
                  <a:ext uri="{0D108BD9-81ED-4DB2-BD59-A6C34878D82A}">
                    <a16:rowId xmlns:a16="http://schemas.microsoft.com/office/drawing/2014/main" val="10000"/>
                  </a:ext>
                </a:extLst>
              </a:tr>
              <a:tr h="793350">
                <a:tc>
                  <a:txBody>
                    <a:bodyPr/>
                    <a:lstStyle/>
                    <a:p>
                      <a:pPr algn="ctr"/>
                      <a:endParaRPr lang="en-US" sz="1600" b="0" dirty="0">
                        <a:solidFill>
                          <a:schemeClr val="bg1"/>
                        </a:solidFill>
                        <a:latin typeface="+mn-lt"/>
                      </a:endParaRPr>
                    </a:p>
                    <a:p>
                      <a:pPr algn="ctr"/>
                      <a:r>
                        <a:rPr lang="en-US" sz="1600" b="0" dirty="0">
                          <a:solidFill>
                            <a:schemeClr val="bg1"/>
                          </a:solidFill>
                          <a:latin typeface="+mn-lt"/>
                        </a:rPr>
                        <a:t>CFO</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Whitepapers, Infographics, Webinars, Testimonials</a:t>
                      </a:r>
                    </a:p>
                  </a:txBody>
                  <a:tcPr>
                    <a:lnT w="12700" cap="flat" cmpd="sng" algn="ctr">
                      <a:solidFill>
                        <a:schemeClr val="bg1"/>
                      </a:solidFill>
                      <a:prstDash val="solid"/>
                      <a:round/>
                      <a:headEnd type="none" w="med" len="med"/>
                      <a:tailEnd type="none" w="med" len="med"/>
                    </a:lnT>
                    <a:solidFill>
                      <a:srgbClr val="1C77A1"/>
                    </a:solidFill>
                  </a:tcPr>
                </a:tc>
                <a:extLst>
                  <a:ext uri="{0D108BD9-81ED-4DB2-BD59-A6C34878D82A}">
                    <a16:rowId xmlns:a16="http://schemas.microsoft.com/office/drawing/2014/main" val="10001"/>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Rev Cycle</a:t>
                      </a: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0" dirty="0">
                          <a:solidFill>
                            <a:schemeClr val="bg1"/>
                          </a:solidFill>
                          <a:latin typeface="+mn-lt"/>
                        </a:rPr>
                        <a:t>Whitepapers, Infographics, Webinars, comparison charts, 3</a:t>
                      </a:r>
                      <a:r>
                        <a:rPr lang="en-US" sz="1600" b="0" baseline="30000" dirty="0">
                          <a:solidFill>
                            <a:schemeClr val="bg1"/>
                          </a:solidFill>
                          <a:latin typeface="+mn-lt"/>
                        </a:rPr>
                        <a:t>rd</a:t>
                      </a:r>
                      <a:r>
                        <a:rPr lang="en-US" sz="1600" b="0" dirty="0">
                          <a:solidFill>
                            <a:schemeClr val="bg1"/>
                          </a:solidFill>
                          <a:latin typeface="+mn-lt"/>
                        </a:rPr>
                        <a:t> party evaluators (ex. Gartner Group)</a:t>
                      </a:r>
                    </a:p>
                  </a:txBody>
                  <a:tcPr>
                    <a:solidFill>
                      <a:srgbClr val="1C77A1"/>
                    </a:solidFill>
                  </a:tcPr>
                </a:tc>
                <a:extLst>
                  <a:ext uri="{0D108BD9-81ED-4DB2-BD59-A6C34878D82A}">
                    <a16:rowId xmlns:a16="http://schemas.microsoft.com/office/drawing/2014/main" val="10002"/>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Rev Cycle</a:t>
                      </a: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Templates to assess RFP criteria</a:t>
                      </a:r>
                    </a:p>
                    <a:p>
                      <a:pPr algn="ctr"/>
                      <a:r>
                        <a:rPr lang="en-US" sz="1600" b="0" dirty="0">
                          <a:solidFill>
                            <a:schemeClr val="bg1"/>
                          </a:solidFill>
                          <a:latin typeface="+mn-lt"/>
                        </a:rPr>
                        <a:t>Financial models, project plans</a:t>
                      </a:r>
                    </a:p>
                  </a:txBody>
                  <a:tcPr>
                    <a:solidFill>
                      <a:srgbClr val="1C77A1"/>
                    </a:solidFill>
                  </a:tcPr>
                </a:tc>
                <a:extLst>
                  <a:ext uri="{0D108BD9-81ED-4DB2-BD59-A6C34878D82A}">
                    <a16:rowId xmlns:a16="http://schemas.microsoft.com/office/drawing/2014/main" val="10003"/>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Purchasing</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Special offers</a:t>
                      </a:r>
                    </a:p>
                  </a:txBody>
                  <a:tcPr>
                    <a:solidFill>
                      <a:srgbClr val="1C77A1"/>
                    </a:solidFill>
                  </a:tcPr>
                </a:tc>
                <a:extLst>
                  <a:ext uri="{0D108BD9-81ED-4DB2-BD59-A6C34878D82A}">
                    <a16:rowId xmlns:a16="http://schemas.microsoft.com/office/drawing/2014/main" val="342923061"/>
                  </a:ext>
                </a:extLst>
              </a:tr>
              <a:tr h="839540">
                <a:tc>
                  <a:txBody>
                    <a:bodyPr/>
                    <a:lstStyle/>
                    <a:p>
                      <a:pPr algn="ctr"/>
                      <a:endParaRPr lang="en-US" sz="1600" b="0" dirty="0">
                        <a:solidFill>
                          <a:schemeClr val="bg1"/>
                        </a:solidFill>
                        <a:latin typeface="+mn-lt"/>
                      </a:endParaRPr>
                    </a:p>
                    <a:p>
                      <a:pPr algn="ctr"/>
                      <a:r>
                        <a:rPr lang="en-US" sz="1600" b="0" dirty="0">
                          <a:solidFill>
                            <a:schemeClr val="bg1"/>
                          </a:solidFill>
                          <a:latin typeface="+mn-lt"/>
                        </a:rPr>
                        <a:t>Dir of IT</a:t>
                      </a:r>
                    </a:p>
                  </a:txBody>
                  <a:tcPr>
                    <a:solidFill>
                      <a:srgbClr val="1C77A1"/>
                    </a:solidFill>
                  </a:tcPr>
                </a:tc>
                <a:tc>
                  <a:txBody>
                    <a:bodyPr/>
                    <a:lstStyle/>
                    <a:p>
                      <a:pPr algn="ctr"/>
                      <a:endParaRPr lang="en-US" sz="1600" b="0" dirty="0">
                        <a:solidFill>
                          <a:schemeClr val="bg1"/>
                        </a:solidFill>
                        <a:latin typeface="+mn-lt"/>
                      </a:endParaRPr>
                    </a:p>
                    <a:p>
                      <a:pPr algn="ctr"/>
                      <a:r>
                        <a:rPr lang="en-US" sz="1600" b="0" dirty="0">
                          <a:solidFill>
                            <a:schemeClr val="bg1"/>
                          </a:solidFill>
                          <a:latin typeface="+mn-lt"/>
                        </a:rPr>
                        <a:t>User community, knowledge base, manuals, training (on &amp; off-site)</a:t>
                      </a:r>
                    </a:p>
                  </a:txBody>
                  <a:tcPr>
                    <a:solidFill>
                      <a:srgbClr val="1C77A1"/>
                    </a:solidFill>
                  </a:tcPr>
                </a:tc>
                <a:extLst>
                  <a:ext uri="{0D108BD9-81ED-4DB2-BD59-A6C34878D82A}">
                    <a16:rowId xmlns:a16="http://schemas.microsoft.com/office/drawing/2014/main" val="2691657180"/>
                  </a:ext>
                </a:extLst>
              </a:tr>
            </a:tbl>
          </a:graphicData>
        </a:graphic>
      </p:graphicFrame>
      <p:sp>
        <p:nvSpPr>
          <p:cNvPr id="264" name="TextBox 263"/>
          <p:cNvSpPr txBox="1"/>
          <p:nvPr/>
        </p:nvSpPr>
        <p:spPr>
          <a:xfrm>
            <a:off x="1381923" y="2249436"/>
            <a:ext cx="1603578" cy="400110"/>
          </a:xfrm>
          <a:prstGeom prst="rect">
            <a:avLst/>
          </a:prstGeom>
          <a:noFill/>
        </p:spPr>
        <p:txBody>
          <a:bodyPr wrap="square" rtlCol="0">
            <a:spAutoFit/>
          </a:bodyPr>
          <a:lstStyle/>
          <a:p>
            <a:r>
              <a:rPr lang="en-US" sz="2000" dirty="0">
                <a:latin typeface="+mj-lt"/>
              </a:rPr>
              <a:t>Trigger</a:t>
            </a:r>
          </a:p>
        </p:txBody>
      </p:sp>
      <p:sp>
        <p:nvSpPr>
          <p:cNvPr id="265" name="TextBox 264"/>
          <p:cNvSpPr txBox="1"/>
          <p:nvPr/>
        </p:nvSpPr>
        <p:spPr>
          <a:xfrm>
            <a:off x="1381923" y="3186838"/>
            <a:ext cx="1603578" cy="400110"/>
          </a:xfrm>
          <a:prstGeom prst="rect">
            <a:avLst/>
          </a:prstGeom>
          <a:noFill/>
        </p:spPr>
        <p:txBody>
          <a:bodyPr wrap="square" rtlCol="0">
            <a:spAutoFit/>
          </a:bodyPr>
          <a:lstStyle/>
          <a:p>
            <a:r>
              <a:rPr lang="en-US" sz="2000" dirty="0">
                <a:latin typeface="+mj-lt"/>
              </a:rPr>
              <a:t>Consider </a:t>
            </a:r>
          </a:p>
        </p:txBody>
      </p:sp>
      <p:sp>
        <p:nvSpPr>
          <p:cNvPr id="54" name="Text Placeholder 7">
            <a:extLst>
              <a:ext uri="{FF2B5EF4-FFF2-40B4-BE49-F238E27FC236}">
                <a16:creationId xmlns:a16="http://schemas.microsoft.com/office/drawing/2014/main" id="{0076765C-8585-604B-86E4-DEEE85FD8E73}"/>
              </a:ext>
            </a:extLst>
          </p:cNvPr>
          <p:cNvSpPr txBox="1">
            <a:spLocks/>
          </p:cNvSpPr>
          <p:nvPr/>
        </p:nvSpPr>
        <p:spPr>
          <a:xfrm>
            <a:off x="142996" y="827227"/>
            <a:ext cx="809912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CHANNEL MAPPING</a:t>
            </a:r>
          </a:p>
        </p:txBody>
      </p:sp>
      <p:sp>
        <p:nvSpPr>
          <p:cNvPr id="55" name="TextBox 54">
            <a:extLst>
              <a:ext uri="{FF2B5EF4-FFF2-40B4-BE49-F238E27FC236}">
                <a16:creationId xmlns:a16="http://schemas.microsoft.com/office/drawing/2014/main" id="{043A637F-7278-D644-9FD5-36B7DA26C914}"/>
              </a:ext>
            </a:extLst>
          </p:cNvPr>
          <p:cNvSpPr txBox="1"/>
          <p:nvPr/>
        </p:nvSpPr>
        <p:spPr>
          <a:xfrm>
            <a:off x="1381923" y="4008505"/>
            <a:ext cx="1603578" cy="400110"/>
          </a:xfrm>
          <a:prstGeom prst="rect">
            <a:avLst/>
          </a:prstGeom>
          <a:noFill/>
        </p:spPr>
        <p:txBody>
          <a:bodyPr wrap="square" rtlCol="0">
            <a:spAutoFit/>
          </a:bodyPr>
          <a:lstStyle/>
          <a:p>
            <a:r>
              <a:rPr lang="en-US" sz="2000" dirty="0">
                <a:latin typeface="+mj-lt"/>
              </a:rPr>
              <a:t>Evaluate </a:t>
            </a:r>
          </a:p>
        </p:txBody>
      </p:sp>
      <p:sp>
        <p:nvSpPr>
          <p:cNvPr id="56" name="TextBox 55">
            <a:extLst>
              <a:ext uri="{FF2B5EF4-FFF2-40B4-BE49-F238E27FC236}">
                <a16:creationId xmlns:a16="http://schemas.microsoft.com/office/drawing/2014/main" id="{AFC73BEE-9FC9-BF41-859F-03223A5FFDC5}"/>
              </a:ext>
            </a:extLst>
          </p:cNvPr>
          <p:cNvSpPr txBox="1"/>
          <p:nvPr/>
        </p:nvSpPr>
        <p:spPr>
          <a:xfrm>
            <a:off x="1381923" y="4854404"/>
            <a:ext cx="1603578" cy="400110"/>
          </a:xfrm>
          <a:prstGeom prst="rect">
            <a:avLst/>
          </a:prstGeom>
          <a:noFill/>
        </p:spPr>
        <p:txBody>
          <a:bodyPr wrap="square" rtlCol="0">
            <a:spAutoFit/>
          </a:bodyPr>
          <a:lstStyle/>
          <a:p>
            <a:r>
              <a:rPr lang="en-US" sz="2000" dirty="0">
                <a:latin typeface="+mj-lt"/>
              </a:rPr>
              <a:t>Buy</a:t>
            </a:r>
          </a:p>
        </p:txBody>
      </p:sp>
      <p:sp>
        <p:nvSpPr>
          <p:cNvPr id="57" name="TextBox 56">
            <a:extLst>
              <a:ext uri="{FF2B5EF4-FFF2-40B4-BE49-F238E27FC236}">
                <a16:creationId xmlns:a16="http://schemas.microsoft.com/office/drawing/2014/main" id="{9E12D2B0-8FDE-0047-89DC-0B5ACA0323CD}"/>
              </a:ext>
            </a:extLst>
          </p:cNvPr>
          <p:cNvSpPr txBox="1"/>
          <p:nvPr/>
        </p:nvSpPr>
        <p:spPr>
          <a:xfrm>
            <a:off x="1381923" y="5783626"/>
            <a:ext cx="1603578" cy="400110"/>
          </a:xfrm>
          <a:prstGeom prst="rect">
            <a:avLst/>
          </a:prstGeom>
          <a:noFill/>
        </p:spPr>
        <p:txBody>
          <a:bodyPr wrap="square" rtlCol="0">
            <a:spAutoFit/>
          </a:bodyPr>
          <a:lstStyle/>
          <a:p>
            <a:r>
              <a:rPr lang="en-US" sz="2000" dirty="0">
                <a:latin typeface="+mj-lt"/>
              </a:rPr>
              <a:t>Implement</a:t>
            </a:r>
          </a:p>
        </p:txBody>
      </p:sp>
    </p:spTree>
    <p:extLst>
      <p:ext uri="{BB962C8B-B14F-4D97-AF65-F5344CB8AC3E}">
        <p14:creationId xmlns:p14="http://schemas.microsoft.com/office/powerpoint/2010/main" val="15513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rgbClr val="FAB014"/>
        </a:solidFill>
        <a:effectLst/>
      </p:bgPr>
    </p:bg>
    <p:spTree>
      <p:nvGrpSpPr>
        <p:cNvPr id="1" name=""/>
        <p:cNvGrpSpPr/>
        <p:nvPr/>
      </p:nvGrpSpPr>
      <p:grpSpPr>
        <a:xfrm>
          <a:off x="0" y="0"/>
          <a:ext cx="0" cy="0"/>
          <a:chOff x="0" y="0"/>
          <a:chExt cx="0" cy="0"/>
        </a:xfrm>
      </p:grpSpPr>
      <p:sp>
        <p:nvSpPr>
          <p:cNvPr id="62" name="Freeform 61">
            <a:extLst>
              <a:ext uri="{FF2B5EF4-FFF2-40B4-BE49-F238E27FC236}">
                <a16:creationId xmlns:a16="http://schemas.microsoft.com/office/drawing/2014/main" id="{ADA572D2-2A2D-4941-9FBE-B195F73E8FD0}"/>
              </a:ext>
            </a:extLst>
          </p:cNvPr>
          <p:cNvSpPr>
            <a:spLocks noEditPoints="1"/>
          </p:cNvSpPr>
          <p:nvPr/>
        </p:nvSpPr>
        <p:spPr bwMode="auto">
          <a:xfrm rot="5400000">
            <a:off x="2775859" y="-2775858"/>
            <a:ext cx="6858000" cy="12409715"/>
          </a:xfrm>
          <a:custGeom>
            <a:avLst/>
            <a:gdLst>
              <a:gd name="T0" fmla="*/ 2836 w 4019"/>
              <a:gd name="T1" fmla="*/ 4319 h 4803"/>
              <a:gd name="T2" fmla="*/ 2914 w 4019"/>
              <a:gd name="T3" fmla="*/ 4250 h 4803"/>
              <a:gd name="T4" fmla="*/ 2989 w 4019"/>
              <a:gd name="T5" fmla="*/ 4501 h 4803"/>
              <a:gd name="T6" fmla="*/ 3117 w 4019"/>
              <a:gd name="T7" fmla="*/ 4494 h 4803"/>
              <a:gd name="T8" fmla="*/ 3171 w 4019"/>
              <a:gd name="T9" fmla="*/ 4389 h 4803"/>
              <a:gd name="T10" fmla="*/ 3272 w 4019"/>
              <a:gd name="T11" fmla="*/ 4510 h 4803"/>
              <a:gd name="T12" fmla="*/ 3414 w 4019"/>
              <a:gd name="T13" fmla="*/ 4476 h 4803"/>
              <a:gd name="T14" fmla="*/ 3532 w 4019"/>
              <a:gd name="T15" fmla="*/ 4441 h 4803"/>
              <a:gd name="T16" fmla="*/ 3672 w 4019"/>
              <a:gd name="T17" fmla="*/ 4491 h 4803"/>
              <a:gd name="T18" fmla="*/ 3828 w 4019"/>
              <a:gd name="T19" fmla="*/ 4282 h 4803"/>
              <a:gd name="T20" fmla="*/ 3769 w 4019"/>
              <a:gd name="T21" fmla="*/ 2766 h 4803"/>
              <a:gd name="T22" fmla="*/ 3845 w 4019"/>
              <a:gd name="T23" fmla="*/ 2703 h 4803"/>
              <a:gd name="T24" fmla="*/ 3868 w 4019"/>
              <a:gd name="T25" fmla="*/ 2628 h 4803"/>
              <a:gd name="T26" fmla="*/ 3927 w 4019"/>
              <a:gd name="T27" fmla="*/ 2575 h 4803"/>
              <a:gd name="T28" fmla="*/ 3586 w 4019"/>
              <a:gd name="T29" fmla="*/ 602 h 4803"/>
              <a:gd name="T30" fmla="*/ 3429 w 4019"/>
              <a:gd name="T31" fmla="*/ 239 h 4803"/>
              <a:gd name="T32" fmla="*/ 3261 w 4019"/>
              <a:gd name="T33" fmla="*/ 398 h 4803"/>
              <a:gd name="T34" fmla="*/ 3096 w 4019"/>
              <a:gd name="T35" fmla="*/ 341 h 4803"/>
              <a:gd name="T36" fmla="*/ 3030 w 4019"/>
              <a:gd name="T37" fmla="*/ 403 h 4803"/>
              <a:gd name="T38" fmla="*/ 2955 w 4019"/>
              <a:gd name="T39" fmla="*/ 585 h 4803"/>
              <a:gd name="T40" fmla="*/ 2891 w 4019"/>
              <a:gd name="T41" fmla="*/ 408 h 4803"/>
              <a:gd name="T42" fmla="*/ 2810 w 4019"/>
              <a:gd name="T43" fmla="*/ 426 h 4803"/>
              <a:gd name="T44" fmla="*/ 2703 w 4019"/>
              <a:gd name="T45" fmla="*/ 469 h 4803"/>
              <a:gd name="T46" fmla="*/ 1885 w 4019"/>
              <a:gd name="T47" fmla="*/ 403 h 4803"/>
              <a:gd name="T48" fmla="*/ 1569 w 4019"/>
              <a:gd name="T49" fmla="*/ 521 h 4803"/>
              <a:gd name="T50" fmla="*/ 1139 w 4019"/>
              <a:gd name="T51" fmla="*/ 647 h 4803"/>
              <a:gd name="T52" fmla="*/ 1002 w 4019"/>
              <a:gd name="T53" fmla="*/ 254 h 4803"/>
              <a:gd name="T54" fmla="*/ 782 w 4019"/>
              <a:gd name="T55" fmla="*/ 303 h 4803"/>
              <a:gd name="T56" fmla="*/ 675 w 4019"/>
              <a:gd name="T57" fmla="*/ 310 h 4803"/>
              <a:gd name="T58" fmla="*/ 575 w 4019"/>
              <a:gd name="T59" fmla="*/ 368 h 4803"/>
              <a:gd name="T60" fmla="*/ 502 w 4019"/>
              <a:gd name="T61" fmla="*/ 352 h 4803"/>
              <a:gd name="T62" fmla="*/ 461 w 4019"/>
              <a:gd name="T63" fmla="*/ 411 h 4803"/>
              <a:gd name="T64" fmla="*/ 307 w 4019"/>
              <a:gd name="T65" fmla="*/ 412 h 4803"/>
              <a:gd name="T66" fmla="*/ 289 w 4019"/>
              <a:gd name="T67" fmla="*/ 2064 h 4803"/>
              <a:gd name="T68" fmla="*/ 448 w 4019"/>
              <a:gd name="T69" fmla="*/ 4300 h 4803"/>
              <a:gd name="T70" fmla="*/ 516 w 4019"/>
              <a:gd name="T71" fmla="*/ 4494 h 4803"/>
              <a:gd name="T72" fmla="*/ 642 w 4019"/>
              <a:gd name="T73" fmla="*/ 4482 h 4803"/>
              <a:gd name="T74" fmla="*/ 698 w 4019"/>
              <a:gd name="T75" fmla="*/ 4353 h 4803"/>
              <a:gd name="T76" fmla="*/ 789 w 4019"/>
              <a:gd name="T77" fmla="*/ 4485 h 4803"/>
              <a:gd name="T78" fmla="*/ 881 w 4019"/>
              <a:gd name="T79" fmla="*/ 4565 h 4803"/>
              <a:gd name="T80" fmla="*/ 1011 w 4019"/>
              <a:gd name="T81" fmla="*/ 4398 h 4803"/>
              <a:gd name="T82" fmla="*/ 1137 w 4019"/>
              <a:gd name="T83" fmla="*/ 4455 h 4803"/>
              <a:gd name="T84" fmla="*/ 1292 w 4019"/>
              <a:gd name="T85" fmla="*/ 4300 h 4803"/>
              <a:gd name="T86" fmla="*/ 1428 w 4019"/>
              <a:gd name="T87" fmla="*/ 4308 h 4803"/>
              <a:gd name="T88" fmla="*/ 1547 w 4019"/>
              <a:gd name="T89" fmla="*/ 4591 h 4803"/>
              <a:gd name="T90" fmla="*/ 1831 w 4019"/>
              <a:gd name="T91" fmla="*/ 4604 h 4803"/>
              <a:gd name="T92" fmla="*/ 1986 w 4019"/>
              <a:gd name="T93" fmla="*/ 4572 h 4803"/>
              <a:gd name="T94" fmla="*/ 2247 w 4019"/>
              <a:gd name="T95" fmla="*/ 4674 h 4803"/>
              <a:gd name="T96" fmla="*/ 2385 w 4019"/>
              <a:gd name="T97" fmla="*/ 4510 h 4803"/>
              <a:gd name="T98" fmla="*/ 2452 w 4019"/>
              <a:gd name="T99" fmla="*/ 4670 h 4803"/>
              <a:gd name="T100" fmla="*/ 2632 w 4019"/>
              <a:gd name="T101" fmla="*/ 4368 h 4803"/>
              <a:gd name="T102" fmla="*/ 2711 w 4019"/>
              <a:gd name="T103" fmla="*/ 4441 h 4803"/>
              <a:gd name="T104" fmla="*/ 318 w 4019"/>
              <a:gd name="T105" fmla="*/ 4250 h 4803"/>
              <a:gd name="T106" fmla="*/ 324 w 4019"/>
              <a:gd name="T107" fmla="*/ 4232 h 4803"/>
              <a:gd name="T108" fmla="*/ 248 w 4019"/>
              <a:gd name="T109" fmla="*/ 503 h 4803"/>
              <a:gd name="T110" fmla="*/ 1243 w 4019"/>
              <a:gd name="T111" fmla="*/ 536 h 4803"/>
              <a:gd name="T112" fmla="*/ 306 w 4019"/>
              <a:gd name="T113" fmla="*/ 445 h 4803"/>
              <a:gd name="T114" fmla="*/ 3231 w 4019"/>
              <a:gd name="T115" fmla="*/ 181 h 4803"/>
              <a:gd name="T116" fmla="*/ 2855 w 4019"/>
              <a:gd name="T117" fmla="*/ 4269 h 4803"/>
              <a:gd name="T118" fmla="*/ 2357 w 4019"/>
              <a:gd name="T119" fmla="*/ 4721 h 4803"/>
              <a:gd name="T120" fmla="*/ 2772 w 4019"/>
              <a:gd name="T121" fmla="*/ 4490 h 4803"/>
              <a:gd name="T122" fmla="*/ 3340 w 4019"/>
              <a:gd name="T123" fmla="*/ 257 h 4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019" h="4803">
                <a:moveTo>
                  <a:pt x="4019" y="4803"/>
                </a:moveTo>
                <a:cubicBezTo>
                  <a:pt x="2679" y="4803"/>
                  <a:pt x="1340" y="4803"/>
                  <a:pt x="0" y="4803"/>
                </a:cubicBezTo>
                <a:cubicBezTo>
                  <a:pt x="0" y="3202"/>
                  <a:pt x="0" y="1601"/>
                  <a:pt x="0" y="0"/>
                </a:cubicBezTo>
                <a:cubicBezTo>
                  <a:pt x="1340" y="0"/>
                  <a:pt x="2680" y="0"/>
                  <a:pt x="4019" y="0"/>
                </a:cubicBezTo>
                <a:cubicBezTo>
                  <a:pt x="4019" y="1601"/>
                  <a:pt x="4019" y="3202"/>
                  <a:pt x="4019" y="4803"/>
                </a:cubicBezTo>
                <a:close/>
                <a:moveTo>
                  <a:pt x="2969" y="4558"/>
                </a:moveTo>
                <a:cubicBezTo>
                  <a:pt x="2979" y="4537"/>
                  <a:pt x="2971" y="4524"/>
                  <a:pt x="2963" y="4510"/>
                </a:cubicBezTo>
                <a:cubicBezTo>
                  <a:pt x="2947" y="4480"/>
                  <a:pt x="2934" y="4448"/>
                  <a:pt x="2919" y="4417"/>
                </a:cubicBezTo>
                <a:cubicBezTo>
                  <a:pt x="2905" y="4385"/>
                  <a:pt x="2892" y="4353"/>
                  <a:pt x="2857" y="4337"/>
                </a:cubicBezTo>
                <a:cubicBezTo>
                  <a:pt x="2849" y="4334"/>
                  <a:pt x="2839" y="4327"/>
                  <a:pt x="2836" y="4319"/>
                </a:cubicBezTo>
                <a:cubicBezTo>
                  <a:pt x="2826" y="4283"/>
                  <a:pt x="2817" y="4247"/>
                  <a:pt x="2809" y="4211"/>
                </a:cubicBezTo>
                <a:cubicBezTo>
                  <a:pt x="2806" y="4199"/>
                  <a:pt x="2805" y="4185"/>
                  <a:pt x="2803" y="4167"/>
                </a:cubicBezTo>
                <a:cubicBezTo>
                  <a:pt x="2815" y="4175"/>
                  <a:pt x="2821" y="4179"/>
                  <a:pt x="2828" y="4183"/>
                </a:cubicBezTo>
                <a:cubicBezTo>
                  <a:pt x="2828" y="4177"/>
                  <a:pt x="2828" y="4174"/>
                  <a:pt x="2828" y="4169"/>
                </a:cubicBezTo>
                <a:cubicBezTo>
                  <a:pt x="2835" y="4175"/>
                  <a:pt x="2840" y="4180"/>
                  <a:pt x="2848" y="4188"/>
                </a:cubicBezTo>
                <a:cubicBezTo>
                  <a:pt x="2847" y="4164"/>
                  <a:pt x="2820" y="4151"/>
                  <a:pt x="2834" y="4125"/>
                </a:cubicBezTo>
                <a:cubicBezTo>
                  <a:pt x="2841" y="4134"/>
                  <a:pt x="2847" y="4141"/>
                  <a:pt x="2853" y="4149"/>
                </a:cubicBezTo>
                <a:cubicBezTo>
                  <a:pt x="2861" y="4158"/>
                  <a:pt x="2868" y="4172"/>
                  <a:pt x="2878" y="4176"/>
                </a:cubicBezTo>
                <a:cubicBezTo>
                  <a:pt x="2899" y="4185"/>
                  <a:pt x="2909" y="4198"/>
                  <a:pt x="2909" y="4221"/>
                </a:cubicBezTo>
                <a:cubicBezTo>
                  <a:pt x="2909" y="4230"/>
                  <a:pt x="2913" y="4240"/>
                  <a:pt x="2914" y="4250"/>
                </a:cubicBezTo>
                <a:cubicBezTo>
                  <a:pt x="2918" y="4271"/>
                  <a:pt x="2921" y="4293"/>
                  <a:pt x="2924" y="4314"/>
                </a:cubicBezTo>
                <a:cubicBezTo>
                  <a:pt x="2922" y="4314"/>
                  <a:pt x="2921" y="4315"/>
                  <a:pt x="2920" y="4315"/>
                </a:cubicBezTo>
                <a:cubicBezTo>
                  <a:pt x="2913" y="4292"/>
                  <a:pt x="2906" y="4270"/>
                  <a:pt x="2900" y="4247"/>
                </a:cubicBezTo>
                <a:cubicBezTo>
                  <a:pt x="2898" y="4247"/>
                  <a:pt x="2896" y="4248"/>
                  <a:pt x="2895" y="4248"/>
                </a:cubicBezTo>
                <a:cubicBezTo>
                  <a:pt x="2899" y="4277"/>
                  <a:pt x="2903" y="4306"/>
                  <a:pt x="2906" y="4335"/>
                </a:cubicBezTo>
                <a:cubicBezTo>
                  <a:pt x="2906" y="4335"/>
                  <a:pt x="2905" y="4335"/>
                  <a:pt x="2904" y="4336"/>
                </a:cubicBezTo>
                <a:cubicBezTo>
                  <a:pt x="2896" y="4323"/>
                  <a:pt x="2889" y="4311"/>
                  <a:pt x="2879" y="4295"/>
                </a:cubicBezTo>
                <a:cubicBezTo>
                  <a:pt x="2876" y="4302"/>
                  <a:pt x="2873" y="4306"/>
                  <a:pt x="2874" y="4308"/>
                </a:cubicBezTo>
                <a:cubicBezTo>
                  <a:pt x="2884" y="4326"/>
                  <a:pt x="2891" y="4346"/>
                  <a:pt x="2904" y="4362"/>
                </a:cubicBezTo>
                <a:cubicBezTo>
                  <a:pt x="2939" y="4405"/>
                  <a:pt x="2973" y="4447"/>
                  <a:pt x="2989" y="4501"/>
                </a:cubicBezTo>
                <a:cubicBezTo>
                  <a:pt x="2990" y="4507"/>
                  <a:pt x="2994" y="4511"/>
                  <a:pt x="2998" y="4519"/>
                </a:cubicBezTo>
                <a:cubicBezTo>
                  <a:pt x="3003" y="4511"/>
                  <a:pt x="3005" y="4507"/>
                  <a:pt x="3009" y="4501"/>
                </a:cubicBezTo>
                <a:cubicBezTo>
                  <a:pt x="3014" y="4509"/>
                  <a:pt x="3017" y="4515"/>
                  <a:pt x="3018" y="4517"/>
                </a:cubicBezTo>
                <a:cubicBezTo>
                  <a:pt x="3027" y="4516"/>
                  <a:pt x="3031" y="4516"/>
                  <a:pt x="3037" y="4516"/>
                </a:cubicBezTo>
                <a:cubicBezTo>
                  <a:pt x="3031" y="4497"/>
                  <a:pt x="3025" y="4480"/>
                  <a:pt x="3019" y="4463"/>
                </a:cubicBezTo>
                <a:cubicBezTo>
                  <a:pt x="3025" y="4465"/>
                  <a:pt x="3030" y="4466"/>
                  <a:pt x="3037" y="4469"/>
                </a:cubicBezTo>
                <a:cubicBezTo>
                  <a:pt x="3037" y="4459"/>
                  <a:pt x="3037" y="4453"/>
                  <a:pt x="3037" y="4441"/>
                </a:cubicBezTo>
                <a:cubicBezTo>
                  <a:pt x="3067" y="4478"/>
                  <a:pt x="3061" y="4528"/>
                  <a:pt x="3094" y="4557"/>
                </a:cubicBezTo>
                <a:cubicBezTo>
                  <a:pt x="3094" y="4548"/>
                  <a:pt x="3094" y="4539"/>
                  <a:pt x="3091" y="4530"/>
                </a:cubicBezTo>
                <a:cubicBezTo>
                  <a:pt x="3085" y="4504"/>
                  <a:pt x="3092" y="4494"/>
                  <a:pt x="3117" y="4494"/>
                </a:cubicBezTo>
                <a:cubicBezTo>
                  <a:pt x="3116" y="4470"/>
                  <a:pt x="3115" y="4445"/>
                  <a:pt x="3114" y="4420"/>
                </a:cubicBezTo>
                <a:cubicBezTo>
                  <a:pt x="3116" y="4420"/>
                  <a:pt x="3119" y="4420"/>
                  <a:pt x="3122" y="4419"/>
                </a:cubicBezTo>
                <a:cubicBezTo>
                  <a:pt x="3124" y="4429"/>
                  <a:pt x="3128" y="4438"/>
                  <a:pt x="3129" y="4448"/>
                </a:cubicBezTo>
                <a:cubicBezTo>
                  <a:pt x="3133" y="4477"/>
                  <a:pt x="3136" y="4506"/>
                  <a:pt x="3140" y="4535"/>
                </a:cubicBezTo>
                <a:cubicBezTo>
                  <a:pt x="3140" y="4542"/>
                  <a:pt x="3143" y="4548"/>
                  <a:pt x="3145" y="4555"/>
                </a:cubicBezTo>
                <a:cubicBezTo>
                  <a:pt x="3147" y="4554"/>
                  <a:pt x="3149" y="4554"/>
                  <a:pt x="3151" y="4553"/>
                </a:cubicBezTo>
                <a:cubicBezTo>
                  <a:pt x="3151" y="4516"/>
                  <a:pt x="3151" y="4479"/>
                  <a:pt x="3151" y="4442"/>
                </a:cubicBezTo>
                <a:cubicBezTo>
                  <a:pt x="3163" y="4477"/>
                  <a:pt x="3155" y="4515"/>
                  <a:pt x="3172" y="4550"/>
                </a:cubicBezTo>
                <a:cubicBezTo>
                  <a:pt x="3178" y="4521"/>
                  <a:pt x="3183" y="4491"/>
                  <a:pt x="3182" y="4461"/>
                </a:cubicBezTo>
                <a:cubicBezTo>
                  <a:pt x="3182" y="4437"/>
                  <a:pt x="3178" y="4412"/>
                  <a:pt x="3171" y="4389"/>
                </a:cubicBezTo>
                <a:cubicBezTo>
                  <a:pt x="3164" y="4368"/>
                  <a:pt x="3183" y="4357"/>
                  <a:pt x="3179" y="4338"/>
                </a:cubicBezTo>
                <a:cubicBezTo>
                  <a:pt x="3181" y="4338"/>
                  <a:pt x="3184" y="4339"/>
                  <a:pt x="3186" y="4339"/>
                </a:cubicBezTo>
                <a:cubicBezTo>
                  <a:pt x="3190" y="4363"/>
                  <a:pt x="3194" y="4388"/>
                  <a:pt x="3198" y="4416"/>
                </a:cubicBezTo>
                <a:cubicBezTo>
                  <a:pt x="3205" y="4410"/>
                  <a:pt x="3208" y="4407"/>
                  <a:pt x="3214" y="4402"/>
                </a:cubicBezTo>
                <a:cubicBezTo>
                  <a:pt x="3216" y="4419"/>
                  <a:pt x="3218" y="4433"/>
                  <a:pt x="3221" y="4448"/>
                </a:cubicBezTo>
                <a:cubicBezTo>
                  <a:pt x="3222" y="4456"/>
                  <a:pt x="3223" y="4468"/>
                  <a:pt x="3228" y="4472"/>
                </a:cubicBezTo>
                <a:cubicBezTo>
                  <a:pt x="3242" y="4480"/>
                  <a:pt x="3240" y="4492"/>
                  <a:pt x="3241" y="4504"/>
                </a:cubicBezTo>
                <a:cubicBezTo>
                  <a:pt x="3242" y="4515"/>
                  <a:pt x="3243" y="4526"/>
                  <a:pt x="3244" y="4540"/>
                </a:cubicBezTo>
                <a:cubicBezTo>
                  <a:pt x="3279" y="4512"/>
                  <a:pt x="3256" y="4477"/>
                  <a:pt x="3269" y="4448"/>
                </a:cubicBezTo>
                <a:cubicBezTo>
                  <a:pt x="3272" y="4468"/>
                  <a:pt x="3271" y="4489"/>
                  <a:pt x="3272" y="4510"/>
                </a:cubicBezTo>
                <a:cubicBezTo>
                  <a:pt x="3272" y="4530"/>
                  <a:pt x="3273" y="4550"/>
                  <a:pt x="3274" y="4570"/>
                </a:cubicBezTo>
                <a:cubicBezTo>
                  <a:pt x="3277" y="4570"/>
                  <a:pt x="3279" y="4570"/>
                  <a:pt x="3282" y="4570"/>
                </a:cubicBezTo>
                <a:cubicBezTo>
                  <a:pt x="3283" y="4562"/>
                  <a:pt x="3284" y="4554"/>
                  <a:pt x="3285" y="4546"/>
                </a:cubicBezTo>
                <a:cubicBezTo>
                  <a:pt x="3304" y="4549"/>
                  <a:pt x="3332" y="4529"/>
                  <a:pt x="3336" y="4510"/>
                </a:cubicBezTo>
                <a:cubicBezTo>
                  <a:pt x="3340" y="4480"/>
                  <a:pt x="3346" y="4449"/>
                  <a:pt x="3351" y="4419"/>
                </a:cubicBezTo>
                <a:cubicBezTo>
                  <a:pt x="3358" y="4422"/>
                  <a:pt x="3363" y="4424"/>
                  <a:pt x="3369" y="4427"/>
                </a:cubicBezTo>
                <a:cubicBezTo>
                  <a:pt x="3365" y="4477"/>
                  <a:pt x="3361" y="4527"/>
                  <a:pt x="3356" y="4577"/>
                </a:cubicBezTo>
                <a:cubicBezTo>
                  <a:pt x="3385" y="4527"/>
                  <a:pt x="3378" y="4468"/>
                  <a:pt x="3401" y="4419"/>
                </a:cubicBezTo>
                <a:cubicBezTo>
                  <a:pt x="3403" y="4437"/>
                  <a:pt x="3405" y="4456"/>
                  <a:pt x="3408" y="4476"/>
                </a:cubicBezTo>
                <a:cubicBezTo>
                  <a:pt x="3410" y="4476"/>
                  <a:pt x="3412" y="4476"/>
                  <a:pt x="3414" y="4476"/>
                </a:cubicBezTo>
                <a:cubicBezTo>
                  <a:pt x="3419" y="4464"/>
                  <a:pt x="3425" y="4451"/>
                  <a:pt x="3430" y="4439"/>
                </a:cubicBezTo>
                <a:cubicBezTo>
                  <a:pt x="3431" y="4439"/>
                  <a:pt x="3432" y="4440"/>
                  <a:pt x="3433" y="4440"/>
                </a:cubicBezTo>
                <a:cubicBezTo>
                  <a:pt x="3430" y="4462"/>
                  <a:pt x="3427" y="4485"/>
                  <a:pt x="3424" y="4507"/>
                </a:cubicBezTo>
                <a:cubicBezTo>
                  <a:pt x="3426" y="4508"/>
                  <a:pt x="3429" y="4509"/>
                  <a:pt x="3432" y="4510"/>
                </a:cubicBezTo>
                <a:cubicBezTo>
                  <a:pt x="3437" y="4497"/>
                  <a:pt x="3441" y="4483"/>
                  <a:pt x="3447" y="4471"/>
                </a:cubicBezTo>
                <a:cubicBezTo>
                  <a:pt x="3456" y="4452"/>
                  <a:pt x="3464" y="4433"/>
                  <a:pt x="3475" y="4416"/>
                </a:cubicBezTo>
                <a:cubicBezTo>
                  <a:pt x="3479" y="4410"/>
                  <a:pt x="3489" y="4409"/>
                  <a:pt x="3500" y="4405"/>
                </a:cubicBezTo>
                <a:cubicBezTo>
                  <a:pt x="3503" y="4406"/>
                  <a:pt x="3509" y="4409"/>
                  <a:pt x="3515" y="4412"/>
                </a:cubicBezTo>
                <a:cubicBezTo>
                  <a:pt x="3514" y="4425"/>
                  <a:pt x="3513" y="4436"/>
                  <a:pt x="3511" y="4452"/>
                </a:cubicBezTo>
                <a:cubicBezTo>
                  <a:pt x="3520" y="4447"/>
                  <a:pt x="3524" y="4445"/>
                  <a:pt x="3532" y="4441"/>
                </a:cubicBezTo>
                <a:cubicBezTo>
                  <a:pt x="3530" y="4471"/>
                  <a:pt x="3529" y="4498"/>
                  <a:pt x="3528" y="4526"/>
                </a:cubicBezTo>
                <a:cubicBezTo>
                  <a:pt x="3532" y="4516"/>
                  <a:pt x="3537" y="4505"/>
                  <a:pt x="3542" y="4495"/>
                </a:cubicBezTo>
                <a:cubicBezTo>
                  <a:pt x="3544" y="4496"/>
                  <a:pt x="3546" y="4497"/>
                  <a:pt x="3548" y="4497"/>
                </a:cubicBezTo>
                <a:cubicBezTo>
                  <a:pt x="3546" y="4513"/>
                  <a:pt x="3545" y="4528"/>
                  <a:pt x="3544" y="4543"/>
                </a:cubicBezTo>
                <a:cubicBezTo>
                  <a:pt x="3551" y="4539"/>
                  <a:pt x="3554" y="4533"/>
                  <a:pt x="3559" y="4527"/>
                </a:cubicBezTo>
                <a:cubicBezTo>
                  <a:pt x="3578" y="4505"/>
                  <a:pt x="3595" y="4478"/>
                  <a:pt x="3619" y="4461"/>
                </a:cubicBezTo>
                <a:cubicBezTo>
                  <a:pt x="3641" y="4446"/>
                  <a:pt x="3646" y="4427"/>
                  <a:pt x="3651" y="4406"/>
                </a:cubicBezTo>
                <a:cubicBezTo>
                  <a:pt x="3658" y="4380"/>
                  <a:pt x="3663" y="4352"/>
                  <a:pt x="3696" y="4335"/>
                </a:cubicBezTo>
                <a:cubicBezTo>
                  <a:pt x="3696" y="4351"/>
                  <a:pt x="3698" y="4365"/>
                  <a:pt x="3695" y="4376"/>
                </a:cubicBezTo>
                <a:cubicBezTo>
                  <a:pt x="3686" y="4415"/>
                  <a:pt x="3695" y="4456"/>
                  <a:pt x="3672" y="4491"/>
                </a:cubicBezTo>
                <a:cubicBezTo>
                  <a:pt x="3666" y="4499"/>
                  <a:pt x="3663" y="4509"/>
                  <a:pt x="3657" y="4520"/>
                </a:cubicBezTo>
                <a:cubicBezTo>
                  <a:pt x="3685" y="4518"/>
                  <a:pt x="3692" y="4500"/>
                  <a:pt x="3699" y="4482"/>
                </a:cubicBezTo>
                <a:cubicBezTo>
                  <a:pt x="3705" y="4463"/>
                  <a:pt x="3709" y="4443"/>
                  <a:pt x="3715" y="4424"/>
                </a:cubicBezTo>
                <a:cubicBezTo>
                  <a:pt x="3721" y="4406"/>
                  <a:pt x="3725" y="4379"/>
                  <a:pt x="3738" y="4373"/>
                </a:cubicBezTo>
                <a:cubicBezTo>
                  <a:pt x="3767" y="4359"/>
                  <a:pt x="3763" y="4336"/>
                  <a:pt x="3767" y="4313"/>
                </a:cubicBezTo>
                <a:cubicBezTo>
                  <a:pt x="3768" y="4307"/>
                  <a:pt x="3772" y="4301"/>
                  <a:pt x="3774" y="4295"/>
                </a:cubicBezTo>
                <a:cubicBezTo>
                  <a:pt x="3777" y="4296"/>
                  <a:pt x="3779" y="4297"/>
                  <a:pt x="3781" y="4297"/>
                </a:cubicBezTo>
                <a:cubicBezTo>
                  <a:pt x="3778" y="4313"/>
                  <a:pt x="3774" y="4329"/>
                  <a:pt x="3770" y="4350"/>
                </a:cubicBezTo>
                <a:cubicBezTo>
                  <a:pt x="3785" y="4328"/>
                  <a:pt x="3796" y="4309"/>
                  <a:pt x="3808" y="4293"/>
                </a:cubicBezTo>
                <a:cubicBezTo>
                  <a:pt x="3813" y="4287"/>
                  <a:pt x="3821" y="4282"/>
                  <a:pt x="3828" y="4282"/>
                </a:cubicBezTo>
                <a:cubicBezTo>
                  <a:pt x="3853" y="4280"/>
                  <a:pt x="3858" y="4276"/>
                  <a:pt x="3859" y="4251"/>
                </a:cubicBezTo>
                <a:cubicBezTo>
                  <a:pt x="3860" y="4244"/>
                  <a:pt x="3860" y="4236"/>
                  <a:pt x="3861" y="4229"/>
                </a:cubicBezTo>
                <a:cubicBezTo>
                  <a:pt x="3865" y="4196"/>
                  <a:pt x="3873" y="4162"/>
                  <a:pt x="3870" y="4128"/>
                </a:cubicBezTo>
                <a:cubicBezTo>
                  <a:pt x="3864" y="4057"/>
                  <a:pt x="3851" y="3986"/>
                  <a:pt x="3844" y="3915"/>
                </a:cubicBezTo>
                <a:cubicBezTo>
                  <a:pt x="3828" y="3757"/>
                  <a:pt x="3815" y="3599"/>
                  <a:pt x="3800" y="3442"/>
                </a:cubicBezTo>
                <a:cubicBezTo>
                  <a:pt x="3790" y="3341"/>
                  <a:pt x="3778" y="3241"/>
                  <a:pt x="3769" y="3140"/>
                </a:cubicBezTo>
                <a:cubicBezTo>
                  <a:pt x="3761" y="3060"/>
                  <a:pt x="3754" y="2981"/>
                  <a:pt x="3748" y="2901"/>
                </a:cubicBezTo>
                <a:cubicBezTo>
                  <a:pt x="3746" y="2873"/>
                  <a:pt x="3749" y="2845"/>
                  <a:pt x="3748" y="2816"/>
                </a:cubicBezTo>
                <a:cubicBezTo>
                  <a:pt x="3747" y="2800"/>
                  <a:pt x="3743" y="2783"/>
                  <a:pt x="3741" y="2768"/>
                </a:cubicBezTo>
                <a:cubicBezTo>
                  <a:pt x="3752" y="2767"/>
                  <a:pt x="3760" y="2767"/>
                  <a:pt x="3769" y="2766"/>
                </a:cubicBezTo>
                <a:cubicBezTo>
                  <a:pt x="3776" y="2769"/>
                  <a:pt x="3786" y="2773"/>
                  <a:pt x="3797" y="2776"/>
                </a:cubicBezTo>
                <a:cubicBezTo>
                  <a:pt x="3798" y="2775"/>
                  <a:pt x="3798" y="2774"/>
                  <a:pt x="3799" y="2772"/>
                </a:cubicBezTo>
                <a:cubicBezTo>
                  <a:pt x="3782" y="2759"/>
                  <a:pt x="3765" y="2745"/>
                  <a:pt x="3748" y="2731"/>
                </a:cubicBezTo>
                <a:cubicBezTo>
                  <a:pt x="3749" y="2729"/>
                  <a:pt x="3751" y="2727"/>
                  <a:pt x="3752" y="2726"/>
                </a:cubicBezTo>
                <a:cubicBezTo>
                  <a:pt x="3773" y="2740"/>
                  <a:pt x="3795" y="2756"/>
                  <a:pt x="3817" y="2770"/>
                </a:cubicBezTo>
                <a:cubicBezTo>
                  <a:pt x="3821" y="2773"/>
                  <a:pt x="3828" y="2772"/>
                  <a:pt x="3834" y="2773"/>
                </a:cubicBezTo>
                <a:cubicBezTo>
                  <a:pt x="3833" y="2768"/>
                  <a:pt x="3832" y="2762"/>
                  <a:pt x="3829" y="2757"/>
                </a:cubicBezTo>
                <a:cubicBezTo>
                  <a:pt x="3816" y="2737"/>
                  <a:pt x="3803" y="2718"/>
                  <a:pt x="3789" y="2698"/>
                </a:cubicBezTo>
                <a:cubicBezTo>
                  <a:pt x="3818" y="2720"/>
                  <a:pt x="3845" y="2742"/>
                  <a:pt x="3883" y="2749"/>
                </a:cubicBezTo>
                <a:cubicBezTo>
                  <a:pt x="3870" y="2734"/>
                  <a:pt x="3858" y="2718"/>
                  <a:pt x="3845" y="2703"/>
                </a:cubicBezTo>
                <a:cubicBezTo>
                  <a:pt x="3846" y="2702"/>
                  <a:pt x="3847" y="2702"/>
                  <a:pt x="3848" y="2701"/>
                </a:cubicBezTo>
                <a:cubicBezTo>
                  <a:pt x="3857" y="2706"/>
                  <a:pt x="3867" y="2711"/>
                  <a:pt x="3876" y="2716"/>
                </a:cubicBezTo>
                <a:cubicBezTo>
                  <a:pt x="3877" y="2714"/>
                  <a:pt x="3878" y="2713"/>
                  <a:pt x="3879" y="2711"/>
                </a:cubicBezTo>
                <a:cubicBezTo>
                  <a:pt x="3865" y="2700"/>
                  <a:pt x="3850" y="2690"/>
                  <a:pt x="3837" y="2678"/>
                </a:cubicBezTo>
                <a:cubicBezTo>
                  <a:pt x="3824" y="2667"/>
                  <a:pt x="3812" y="2654"/>
                  <a:pt x="3800" y="2642"/>
                </a:cubicBezTo>
                <a:cubicBezTo>
                  <a:pt x="3788" y="2630"/>
                  <a:pt x="3777" y="2615"/>
                  <a:pt x="3764" y="2605"/>
                </a:cubicBezTo>
                <a:cubicBezTo>
                  <a:pt x="3732" y="2579"/>
                  <a:pt x="3731" y="2580"/>
                  <a:pt x="3732" y="2568"/>
                </a:cubicBezTo>
                <a:cubicBezTo>
                  <a:pt x="3745" y="2577"/>
                  <a:pt x="3757" y="2585"/>
                  <a:pt x="3771" y="2595"/>
                </a:cubicBezTo>
                <a:cubicBezTo>
                  <a:pt x="3773" y="2586"/>
                  <a:pt x="3775" y="2580"/>
                  <a:pt x="3778" y="2571"/>
                </a:cubicBezTo>
                <a:cubicBezTo>
                  <a:pt x="3809" y="2591"/>
                  <a:pt x="3839" y="2609"/>
                  <a:pt x="3868" y="2628"/>
                </a:cubicBezTo>
                <a:cubicBezTo>
                  <a:pt x="3870" y="2626"/>
                  <a:pt x="3872" y="2624"/>
                  <a:pt x="3875" y="2621"/>
                </a:cubicBezTo>
                <a:cubicBezTo>
                  <a:pt x="3864" y="2610"/>
                  <a:pt x="3856" y="2596"/>
                  <a:pt x="3844" y="2589"/>
                </a:cubicBezTo>
                <a:cubicBezTo>
                  <a:pt x="3815" y="2570"/>
                  <a:pt x="3794" y="2543"/>
                  <a:pt x="3775" y="2515"/>
                </a:cubicBezTo>
                <a:cubicBezTo>
                  <a:pt x="3774" y="2514"/>
                  <a:pt x="3775" y="2512"/>
                  <a:pt x="3775" y="2511"/>
                </a:cubicBezTo>
                <a:cubicBezTo>
                  <a:pt x="3803" y="2528"/>
                  <a:pt x="3831" y="2544"/>
                  <a:pt x="3858" y="2560"/>
                </a:cubicBezTo>
                <a:cubicBezTo>
                  <a:pt x="3861" y="2561"/>
                  <a:pt x="3864" y="2564"/>
                  <a:pt x="3865" y="2563"/>
                </a:cubicBezTo>
                <a:cubicBezTo>
                  <a:pt x="3885" y="2555"/>
                  <a:pt x="3896" y="2570"/>
                  <a:pt x="3910" y="2578"/>
                </a:cubicBezTo>
                <a:cubicBezTo>
                  <a:pt x="3922" y="2585"/>
                  <a:pt x="3935" y="2591"/>
                  <a:pt x="3947" y="2598"/>
                </a:cubicBezTo>
                <a:cubicBezTo>
                  <a:pt x="3948" y="2597"/>
                  <a:pt x="3949" y="2595"/>
                  <a:pt x="3950" y="2593"/>
                </a:cubicBezTo>
                <a:cubicBezTo>
                  <a:pt x="3943" y="2587"/>
                  <a:pt x="3935" y="2581"/>
                  <a:pt x="3927" y="2575"/>
                </a:cubicBezTo>
                <a:cubicBezTo>
                  <a:pt x="3861" y="2526"/>
                  <a:pt x="3795" y="2477"/>
                  <a:pt x="3729" y="2427"/>
                </a:cubicBezTo>
                <a:cubicBezTo>
                  <a:pt x="3722" y="2421"/>
                  <a:pt x="3714" y="2413"/>
                  <a:pt x="3713" y="2405"/>
                </a:cubicBezTo>
                <a:cubicBezTo>
                  <a:pt x="3704" y="2303"/>
                  <a:pt x="3694" y="2200"/>
                  <a:pt x="3689" y="2097"/>
                </a:cubicBezTo>
                <a:cubicBezTo>
                  <a:pt x="3684" y="2011"/>
                  <a:pt x="3687" y="1925"/>
                  <a:pt x="3685" y="1840"/>
                </a:cubicBezTo>
                <a:cubicBezTo>
                  <a:pt x="3681" y="1659"/>
                  <a:pt x="3677" y="1479"/>
                  <a:pt x="3671" y="1298"/>
                </a:cubicBezTo>
                <a:cubicBezTo>
                  <a:pt x="3667" y="1205"/>
                  <a:pt x="3658" y="1111"/>
                  <a:pt x="3652" y="1018"/>
                </a:cubicBezTo>
                <a:cubicBezTo>
                  <a:pt x="3647" y="930"/>
                  <a:pt x="3642" y="842"/>
                  <a:pt x="3636" y="755"/>
                </a:cubicBezTo>
                <a:cubicBezTo>
                  <a:pt x="3633" y="714"/>
                  <a:pt x="3625" y="674"/>
                  <a:pt x="3585" y="650"/>
                </a:cubicBezTo>
                <a:cubicBezTo>
                  <a:pt x="3576" y="645"/>
                  <a:pt x="3571" y="635"/>
                  <a:pt x="3582" y="623"/>
                </a:cubicBezTo>
                <a:cubicBezTo>
                  <a:pt x="3586" y="619"/>
                  <a:pt x="3586" y="609"/>
                  <a:pt x="3586" y="602"/>
                </a:cubicBezTo>
                <a:cubicBezTo>
                  <a:pt x="3586" y="592"/>
                  <a:pt x="3584" y="582"/>
                  <a:pt x="3583" y="572"/>
                </a:cubicBezTo>
                <a:cubicBezTo>
                  <a:pt x="3582" y="540"/>
                  <a:pt x="3584" y="508"/>
                  <a:pt x="3580" y="476"/>
                </a:cubicBezTo>
                <a:cubicBezTo>
                  <a:pt x="3578" y="459"/>
                  <a:pt x="3568" y="443"/>
                  <a:pt x="3563" y="426"/>
                </a:cubicBezTo>
                <a:cubicBezTo>
                  <a:pt x="3561" y="418"/>
                  <a:pt x="3564" y="408"/>
                  <a:pt x="3561" y="401"/>
                </a:cubicBezTo>
                <a:cubicBezTo>
                  <a:pt x="3548" y="373"/>
                  <a:pt x="3533" y="345"/>
                  <a:pt x="3517" y="314"/>
                </a:cubicBezTo>
                <a:cubicBezTo>
                  <a:pt x="3517" y="314"/>
                  <a:pt x="3510" y="314"/>
                  <a:pt x="3507" y="310"/>
                </a:cubicBezTo>
                <a:cubicBezTo>
                  <a:pt x="3501" y="302"/>
                  <a:pt x="3496" y="292"/>
                  <a:pt x="3490" y="283"/>
                </a:cubicBezTo>
                <a:cubicBezTo>
                  <a:pt x="3482" y="271"/>
                  <a:pt x="3470" y="260"/>
                  <a:pt x="3465" y="247"/>
                </a:cubicBezTo>
                <a:cubicBezTo>
                  <a:pt x="3459" y="230"/>
                  <a:pt x="3452" y="228"/>
                  <a:pt x="3439" y="238"/>
                </a:cubicBezTo>
                <a:cubicBezTo>
                  <a:pt x="3437" y="240"/>
                  <a:pt x="3433" y="239"/>
                  <a:pt x="3429" y="239"/>
                </a:cubicBezTo>
                <a:cubicBezTo>
                  <a:pt x="3425" y="230"/>
                  <a:pt x="3422" y="221"/>
                  <a:pt x="3417" y="209"/>
                </a:cubicBezTo>
                <a:cubicBezTo>
                  <a:pt x="3407" y="226"/>
                  <a:pt x="3405" y="245"/>
                  <a:pt x="3382" y="242"/>
                </a:cubicBezTo>
                <a:cubicBezTo>
                  <a:pt x="3380" y="242"/>
                  <a:pt x="3374" y="250"/>
                  <a:pt x="3373" y="254"/>
                </a:cubicBezTo>
                <a:cubicBezTo>
                  <a:pt x="3371" y="277"/>
                  <a:pt x="3353" y="288"/>
                  <a:pt x="3340" y="303"/>
                </a:cubicBezTo>
                <a:cubicBezTo>
                  <a:pt x="3331" y="314"/>
                  <a:pt x="3323" y="319"/>
                  <a:pt x="3309" y="309"/>
                </a:cubicBezTo>
                <a:cubicBezTo>
                  <a:pt x="3296" y="299"/>
                  <a:pt x="3267" y="301"/>
                  <a:pt x="3257" y="315"/>
                </a:cubicBezTo>
                <a:cubicBezTo>
                  <a:pt x="3252" y="321"/>
                  <a:pt x="3259" y="335"/>
                  <a:pt x="3261" y="345"/>
                </a:cubicBezTo>
                <a:cubicBezTo>
                  <a:pt x="3261" y="349"/>
                  <a:pt x="3263" y="352"/>
                  <a:pt x="3263" y="355"/>
                </a:cubicBezTo>
                <a:cubicBezTo>
                  <a:pt x="3266" y="368"/>
                  <a:pt x="3268" y="381"/>
                  <a:pt x="3270" y="394"/>
                </a:cubicBezTo>
                <a:cubicBezTo>
                  <a:pt x="3267" y="395"/>
                  <a:pt x="3264" y="397"/>
                  <a:pt x="3261" y="398"/>
                </a:cubicBezTo>
                <a:cubicBezTo>
                  <a:pt x="3269" y="356"/>
                  <a:pt x="3228" y="346"/>
                  <a:pt x="3216" y="315"/>
                </a:cubicBezTo>
                <a:cubicBezTo>
                  <a:pt x="3213" y="324"/>
                  <a:pt x="3211" y="330"/>
                  <a:pt x="3209" y="337"/>
                </a:cubicBezTo>
                <a:cubicBezTo>
                  <a:pt x="3205" y="333"/>
                  <a:pt x="3202" y="331"/>
                  <a:pt x="3198" y="328"/>
                </a:cubicBezTo>
                <a:cubicBezTo>
                  <a:pt x="3196" y="339"/>
                  <a:pt x="3193" y="349"/>
                  <a:pt x="3191" y="358"/>
                </a:cubicBezTo>
                <a:cubicBezTo>
                  <a:pt x="3189" y="358"/>
                  <a:pt x="3187" y="358"/>
                  <a:pt x="3184" y="358"/>
                </a:cubicBezTo>
                <a:cubicBezTo>
                  <a:pt x="3181" y="347"/>
                  <a:pt x="3177" y="337"/>
                  <a:pt x="3174" y="326"/>
                </a:cubicBezTo>
                <a:cubicBezTo>
                  <a:pt x="3164" y="336"/>
                  <a:pt x="3157" y="332"/>
                  <a:pt x="3149" y="320"/>
                </a:cubicBezTo>
                <a:cubicBezTo>
                  <a:pt x="3142" y="308"/>
                  <a:pt x="3133" y="305"/>
                  <a:pt x="3122" y="316"/>
                </a:cubicBezTo>
                <a:cubicBezTo>
                  <a:pt x="3120" y="319"/>
                  <a:pt x="3116" y="320"/>
                  <a:pt x="3112" y="320"/>
                </a:cubicBezTo>
                <a:cubicBezTo>
                  <a:pt x="3098" y="320"/>
                  <a:pt x="3096" y="331"/>
                  <a:pt x="3096" y="341"/>
                </a:cubicBezTo>
                <a:cubicBezTo>
                  <a:pt x="3097" y="373"/>
                  <a:pt x="3098" y="373"/>
                  <a:pt x="3066" y="376"/>
                </a:cubicBezTo>
                <a:cubicBezTo>
                  <a:pt x="3062" y="369"/>
                  <a:pt x="3057" y="362"/>
                  <a:pt x="3051" y="353"/>
                </a:cubicBezTo>
                <a:cubicBezTo>
                  <a:pt x="3060" y="354"/>
                  <a:pt x="3066" y="354"/>
                  <a:pt x="3079" y="355"/>
                </a:cubicBezTo>
                <a:cubicBezTo>
                  <a:pt x="3075" y="345"/>
                  <a:pt x="3073" y="331"/>
                  <a:pt x="3070" y="331"/>
                </a:cubicBezTo>
                <a:cubicBezTo>
                  <a:pt x="3058" y="331"/>
                  <a:pt x="3045" y="335"/>
                  <a:pt x="3033" y="338"/>
                </a:cubicBezTo>
                <a:cubicBezTo>
                  <a:pt x="3032" y="338"/>
                  <a:pt x="3032" y="342"/>
                  <a:pt x="3032" y="343"/>
                </a:cubicBezTo>
                <a:cubicBezTo>
                  <a:pt x="3038" y="356"/>
                  <a:pt x="3046" y="369"/>
                  <a:pt x="3051" y="382"/>
                </a:cubicBezTo>
                <a:cubicBezTo>
                  <a:pt x="3053" y="388"/>
                  <a:pt x="3053" y="396"/>
                  <a:pt x="3051" y="403"/>
                </a:cubicBezTo>
                <a:cubicBezTo>
                  <a:pt x="3050" y="409"/>
                  <a:pt x="3045" y="415"/>
                  <a:pt x="3041" y="422"/>
                </a:cubicBezTo>
                <a:cubicBezTo>
                  <a:pt x="3028" y="418"/>
                  <a:pt x="3029" y="418"/>
                  <a:pt x="3030" y="403"/>
                </a:cubicBezTo>
                <a:cubicBezTo>
                  <a:pt x="3031" y="399"/>
                  <a:pt x="3027" y="394"/>
                  <a:pt x="3025" y="390"/>
                </a:cubicBezTo>
                <a:cubicBezTo>
                  <a:pt x="3021" y="392"/>
                  <a:pt x="3017" y="394"/>
                  <a:pt x="3014" y="397"/>
                </a:cubicBezTo>
                <a:cubicBezTo>
                  <a:pt x="3012" y="400"/>
                  <a:pt x="3011" y="404"/>
                  <a:pt x="3007" y="411"/>
                </a:cubicBezTo>
                <a:cubicBezTo>
                  <a:pt x="2998" y="399"/>
                  <a:pt x="2990" y="390"/>
                  <a:pt x="2981" y="380"/>
                </a:cubicBezTo>
                <a:cubicBezTo>
                  <a:pt x="2990" y="372"/>
                  <a:pt x="2997" y="367"/>
                  <a:pt x="3006" y="359"/>
                </a:cubicBezTo>
                <a:cubicBezTo>
                  <a:pt x="2997" y="352"/>
                  <a:pt x="2989" y="346"/>
                  <a:pt x="2981" y="340"/>
                </a:cubicBezTo>
                <a:cubicBezTo>
                  <a:pt x="2980" y="349"/>
                  <a:pt x="2978" y="359"/>
                  <a:pt x="2978" y="363"/>
                </a:cubicBezTo>
                <a:cubicBezTo>
                  <a:pt x="2968" y="371"/>
                  <a:pt x="2961" y="376"/>
                  <a:pt x="2954" y="382"/>
                </a:cubicBezTo>
                <a:cubicBezTo>
                  <a:pt x="2938" y="398"/>
                  <a:pt x="2942" y="419"/>
                  <a:pt x="2944" y="439"/>
                </a:cubicBezTo>
                <a:cubicBezTo>
                  <a:pt x="2946" y="488"/>
                  <a:pt x="2952" y="536"/>
                  <a:pt x="2955" y="585"/>
                </a:cubicBezTo>
                <a:cubicBezTo>
                  <a:pt x="2957" y="645"/>
                  <a:pt x="2958" y="705"/>
                  <a:pt x="2959" y="765"/>
                </a:cubicBezTo>
                <a:cubicBezTo>
                  <a:pt x="2959" y="767"/>
                  <a:pt x="2957" y="770"/>
                  <a:pt x="2955" y="778"/>
                </a:cubicBezTo>
                <a:cubicBezTo>
                  <a:pt x="2953" y="770"/>
                  <a:pt x="2952" y="768"/>
                  <a:pt x="2951" y="766"/>
                </a:cubicBezTo>
                <a:cubicBezTo>
                  <a:pt x="2950" y="722"/>
                  <a:pt x="2949" y="679"/>
                  <a:pt x="2947" y="636"/>
                </a:cubicBezTo>
                <a:cubicBezTo>
                  <a:pt x="2946" y="611"/>
                  <a:pt x="2943" y="586"/>
                  <a:pt x="2941" y="561"/>
                </a:cubicBezTo>
                <a:cubicBezTo>
                  <a:pt x="2939" y="523"/>
                  <a:pt x="2937" y="486"/>
                  <a:pt x="2935" y="449"/>
                </a:cubicBezTo>
                <a:cubicBezTo>
                  <a:pt x="2934" y="435"/>
                  <a:pt x="2934" y="421"/>
                  <a:pt x="2931" y="408"/>
                </a:cubicBezTo>
                <a:cubicBezTo>
                  <a:pt x="2929" y="400"/>
                  <a:pt x="2921" y="395"/>
                  <a:pt x="2916" y="388"/>
                </a:cubicBezTo>
                <a:cubicBezTo>
                  <a:pt x="2910" y="394"/>
                  <a:pt x="2904" y="401"/>
                  <a:pt x="2898" y="407"/>
                </a:cubicBezTo>
                <a:cubicBezTo>
                  <a:pt x="2897" y="407"/>
                  <a:pt x="2895" y="407"/>
                  <a:pt x="2891" y="408"/>
                </a:cubicBezTo>
                <a:cubicBezTo>
                  <a:pt x="2892" y="401"/>
                  <a:pt x="2894" y="395"/>
                  <a:pt x="2894" y="389"/>
                </a:cubicBezTo>
                <a:cubicBezTo>
                  <a:pt x="2893" y="381"/>
                  <a:pt x="2891" y="372"/>
                  <a:pt x="2889" y="364"/>
                </a:cubicBezTo>
                <a:cubicBezTo>
                  <a:pt x="2888" y="363"/>
                  <a:pt x="2878" y="363"/>
                  <a:pt x="2877" y="365"/>
                </a:cubicBezTo>
                <a:cubicBezTo>
                  <a:pt x="2873" y="372"/>
                  <a:pt x="2867" y="383"/>
                  <a:pt x="2870" y="389"/>
                </a:cubicBezTo>
                <a:cubicBezTo>
                  <a:pt x="2882" y="414"/>
                  <a:pt x="2863" y="434"/>
                  <a:pt x="2864" y="457"/>
                </a:cubicBezTo>
                <a:cubicBezTo>
                  <a:pt x="2861" y="455"/>
                  <a:pt x="2858" y="453"/>
                  <a:pt x="2858" y="451"/>
                </a:cubicBezTo>
                <a:cubicBezTo>
                  <a:pt x="2852" y="414"/>
                  <a:pt x="2821" y="416"/>
                  <a:pt x="2796" y="411"/>
                </a:cubicBezTo>
                <a:cubicBezTo>
                  <a:pt x="2792" y="411"/>
                  <a:pt x="2788" y="415"/>
                  <a:pt x="2783" y="417"/>
                </a:cubicBezTo>
                <a:cubicBezTo>
                  <a:pt x="2787" y="420"/>
                  <a:pt x="2791" y="423"/>
                  <a:pt x="2795" y="424"/>
                </a:cubicBezTo>
                <a:cubicBezTo>
                  <a:pt x="2798" y="426"/>
                  <a:pt x="2802" y="425"/>
                  <a:pt x="2810" y="426"/>
                </a:cubicBezTo>
                <a:cubicBezTo>
                  <a:pt x="2802" y="431"/>
                  <a:pt x="2798" y="433"/>
                  <a:pt x="2794" y="436"/>
                </a:cubicBezTo>
                <a:cubicBezTo>
                  <a:pt x="2799" y="442"/>
                  <a:pt x="2809" y="450"/>
                  <a:pt x="2807" y="453"/>
                </a:cubicBezTo>
                <a:cubicBezTo>
                  <a:pt x="2799" y="471"/>
                  <a:pt x="2815" y="484"/>
                  <a:pt x="2815" y="499"/>
                </a:cubicBezTo>
                <a:cubicBezTo>
                  <a:pt x="2813" y="560"/>
                  <a:pt x="2811" y="621"/>
                  <a:pt x="2809" y="682"/>
                </a:cubicBezTo>
                <a:cubicBezTo>
                  <a:pt x="2805" y="682"/>
                  <a:pt x="2803" y="683"/>
                  <a:pt x="2802" y="682"/>
                </a:cubicBezTo>
                <a:cubicBezTo>
                  <a:pt x="2785" y="673"/>
                  <a:pt x="2767" y="664"/>
                  <a:pt x="2749" y="654"/>
                </a:cubicBezTo>
                <a:cubicBezTo>
                  <a:pt x="2725" y="641"/>
                  <a:pt x="2720" y="627"/>
                  <a:pt x="2724" y="600"/>
                </a:cubicBezTo>
                <a:cubicBezTo>
                  <a:pt x="2729" y="564"/>
                  <a:pt x="2731" y="528"/>
                  <a:pt x="2718" y="493"/>
                </a:cubicBezTo>
                <a:cubicBezTo>
                  <a:pt x="2715" y="485"/>
                  <a:pt x="2713" y="477"/>
                  <a:pt x="2711" y="469"/>
                </a:cubicBezTo>
                <a:cubicBezTo>
                  <a:pt x="2709" y="469"/>
                  <a:pt x="2706" y="469"/>
                  <a:pt x="2703" y="469"/>
                </a:cubicBezTo>
                <a:cubicBezTo>
                  <a:pt x="2701" y="514"/>
                  <a:pt x="2699" y="559"/>
                  <a:pt x="2697" y="609"/>
                </a:cubicBezTo>
                <a:cubicBezTo>
                  <a:pt x="2678" y="601"/>
                  <a:pt x="2664" y="597"/>
                  <a:pt x="2652" y="590"/>
                </a:cubicBezTo>
                <a:cubicBezTo>
                  <a:pt x="2624" y="574"/>
                  <a:pt x="2594" y="566"/>
                  <a:pt x="2563" y="565"/>
                </a:cubicBezTo>
                <a:cubicBezTo>
                  <a:pt x="2476" y="562"/>
                  <a:pt x="2392" y="545"/>
                  <a:pt x="2308" y="527"/>
                </a:cubicBezTo>
                <a:cubicBezTo>
                  <a:pt x="2272" y="519"/>
                  <a:pt x="2235" y="515"/>
                  <a:pt x="2198" y="515"/>
                </a:cubicBezTo>
                <a:cubicBezTo>
                  <a:pt x="2157" y="515"/>
                  <a:pt x="2116" y="521"/>
                  <a:pt x="2075" y="523"/>
                </a:cubicBezTo>
                <a:cubicBezTo>
                  <a:pt x="2067" y="523"/>
                  <a:pt x="2058" y="520"/>
                  <a:pt x="2052" y="515"/>
                </a:cubicBezTo>
                <a:cubicBezTo>
                  <a:pt x="2036" y="499"/>
                  <a:pt x="2021" y="481"/>
                  <a:pt x="2006" y="463"/>
                </a:cubicBezTo>
                <a:cubicBezTo>
                  <a:pt x="1989" y="443"/>
                  <a:pt x="1973" y="423"/>
                  <a:pt x="1955" y="404"/>
                </a:cubicBezTo>
                <a:cubicBezTo>
                  <a:pt x="1937" y="386"/>
                  <a:pt x="1905" y="387"/>
                  <a:pt x="1885" y="403"/>
                </a:cubicBezTo>
                <a:cubicBezTo>
                  <a:pt x="1875" y="410"/>
                  <a:pt x="1865" y="411"/>
                  <a:pt x="1855" y="400"/>
                </a:cubicBezTo>
                <a:cubicBezTo>
                  <a:pt x="1847" y="389"/>
                  <a:pt x="1838" y="378"/>
                  <a:pt x="1827" y="369"/>
                </a:cubicBezTo>
                <a:cubicBezTo>
                  <a:pt x="1804" y="349"/>
                  <a:pt x="1782" y="352"/>
                  <a:pt x="1765" y="377"/>
                </a:cubicBezTo>
                <a:cubicBezTo>
                  <a:pt x="1758" y="386"/>
                  <a:pt x="1754" y="397"/>
                  <a:pt x="1748" y="408"/>
                </a:cubicBezTo>
                <a:cubicBezTo>
                  <a:pt x="1734" y="433"/>
                  <a:pt x="1735" y="468"/>
                  <a:pt x="1697" y="474"/>
                </a:cubicBezTo>
                <a:cubicBezTo>
                  <a:pt x="1695" y="474"/>
                  <a:pt x="1692" y="477"/>
                  <a:pt x="1691" y="479"/>
                </a:cubicBezTo>
                <a:cubicBezTo>
                  <a:pt x="1684" y="489"/>
                  <a:pt x="1676" y="489"/>
                  <a:pt x="1665" y="484"/>
                </a:cubicBezTo>
                <a:cubicBezTo>
                  <a:pt x="1660" y="481"/>
                  <a:pt x="1647" y="484"/>
                  <a:pt x="1646" y="488"/>
                </a:cubicBezTo>
                <a:cubicBezTo>
                  <a:pt x="1631" y="522"/>
                  <a:pt x="1593" y="514"/>
                  <a:pt x="1568" y="539"/>
                </a:cubicBezTo>
                <a:cubicBezTo>
                  <a:pt x="1569" y="528"/>
                  <a:pt x="1570" y="524"/>
                  <a:pt x="1569" y="521"/>
                </a:cubicBezTo>
                <a:cubicBezTo>
                  <a:pt x="1568" y="516"/>
                  <a:pt x="1566" y="510"/>
                  <a:pt x="1562" y="506"/>
                </a:cubicBezTo>
                <a:cubicBezTo>
                  <a:pt x="1560" y="505"/>
                  <a:pt x="1553" y="509"/>
                  <a:pt x="1549" y="512"/>
                </a:cubicBezTo>
                <a:cubicBezTo>
                  <a:pt x="1530" y="523"/>
                  <a:pt x="1511" y="535"/>
                  <a:pt x="1495" y="544"/>
                </a:cubicBezTo>
                <a:cubicBezTo>
                  <a:pt x="1485" y="538"/>
                  <a:pt x="1478" y="533"/>
                  <a:pt x="1469" y="529"/>
                </a:cubicBezTo>
                <a:cubicBezTo>
                  <a:pt x="1464" y="526"/>
                  <a:pt x="1456" y="523"/>
                  <a:pt x="1450" y="524"/>
                </a:cubicBezTo>
                <a:cubicBezTo>
                  <a:pt x="1441" y="526"/>
                  <a:pt x="1431" y="536"/>
                  <a:pt x="1425" y="534"/>
                </a:cubicBezTo>
                <a:cubicBezTo>
                  <a:pt x="1404" y="525"/>
                  <a:pt x="1388" y="537"/>
                  <a:pt x="1370" y="543"/>
                </a:cubicBezTo>
                <a:cubicBezTo>
                  <a:pt x="1355" y="548"/>
                  <a:pt x="1338" y="551"/>
                  <a:pt x="1322" y="556"/>
                </a:cubicBezTo>
                <a:cubicBezTo>
                  <a:pt x="1305" y="561"/>
                  <a:pt x="1284" y="561"/>
                  <a:pt x="1271" y="572"/>
                </a:cubicBezTo>
                <a:cubicBezTo>
                  <a:pt x="1230" y="604"/>
                  <a:pt x="1177" y="611"/>
                  <a:pt x="1139" y="647"/>
                </a:cubicBezTo>
                <a:cubicBezTo>
                  <a:pt x="1127" y="658"/>
                  <a:pt x="1116" y="644"/>
                  <a:pt x="1108" y="637"/>
                </a:cubicBezTo>
                <a:cubicBezTo>
                  <a:pt x="1101" y="630"/>
                  <a:pt x="1096" y="622"/>
                  <a:pt x="1106" y="611"/>
                </a:cubicBezTo>
                <a:cubicBezTo>
                  <a:pt x="1111" y="606"/>
                  <a:pt x="1110" y="596"/>
                  <a:pt x="1110" y="588"/>
                </a:cubicBezTo>
                <a:cubicBezTo>
                  <a:pt x="1110" y="578"/>
                  <a:pt x="1108" y="568"/>
                  <a:pt x="1108" y="558"/>
                </a:cubicBezTo>
                <a:cubicBezTo>
                  <a:pt x="1108" y="530"/>
                  <a:pt x="1113" y="501"/>
                  <a:pt x="1107" y="474"/>
                </a:cubicBezTo>
                <a:cubicBezTo>
                  <a:pt x="1097" y="434"/>
                  <a:pt x="1080" y="395"/>
                  <a:pt x="1066" y="356"/>
                </a:cubicBezTo>
                <a:cubicBezTo>
                  <a:pt x="1060" y="338"/>
                  <a:pt x="1053" y="321"/>
                  <a:pt x="1047" y="305"/>
                </a:cubicBezTo>
                <a:cubicBezTo>
                  <a:pt x="1041" y="302"/>
                  <a:pt x="1035" y="301"/>
                  <a:pt x="1032" y="297"/>
                </a:cubicBezTo>
                <a:cubicBezTo>
                  <a:pt x="1024" y="288"/>
                  <a:pt x="1019" y="278"/>
                  <a:pt x="1012" y="269"/>
                </a:cubicBezTo>
                <a:cubicBezTo>
                  <a:pt x="1009" y="264"/>
                  <a:pt x="1002" y="265"/>
                  <a:pt x="1002" y="254"/>
                </a:cubicBezTo>
                <a:cubicBezTo>
                  <a:pt x="1002" y="243"/>
                  <a:pt x="991" y="230"/>
                  <a:pt x="982" y="222"/>
                </a:cubicBezTo>
                <a:cubicBezTo>
                  <a:pt x="978" y="219"/>
                  <a:pt x="965" y="225"/>
                  <a:pt x="957" y="227"/>
                </a:cubicBezTo>
                <a:cubicBezTo>
                  <a:pt x="956" y="227"/>
                  <a:pt x="954" y="226"/>
                  <a:pt x="953" y="226"/>
                </a:cubicBezTo>
                <a:cubicBezTo>
                  <a:pt x="950" y="217"/>
                  <a:pt x="946" y="209"/>
                  <a:pt x="941" y="197"/>
                </a:cubicBezTo>
                <a:cubicBezTo>
                  <a:pt x="935" y="210"/>
                  <a:pt x="931" y="219"/>
                  <a:pt x="926" y="227"/>
                </a:cubicBezTo>
                <a:cubicBezTo>
                  <a:pt x="925" y="226"/>
                  <a:pt x="924" y="225"/>
                  <a:pt x="923" y="224"/>
                </a:cubicBezTo>
                <a:cubicBezTo>
                  <a:pt x="915" y="229"/>
                  <a:pt x="901" y="234"/>
                  <a:pt x="899" y="241"/>
                </a:cubicBezTo>
                <a:cubicBezTo>
                  <a:pt x="894" y="263"/>
                  <a:pt x="879" y="276"/>
                  <a:pt x="865" y="291"/>
                </a:cubicBezTo>
                <a:cubicBezTo>
                  <a:pt x="856" y="302"/>
                  <a:pt x="847" y="307"/>
                  <a:pt x="833" y="296"/>
                </a:cubicBezTo>
                <a:cubicBezTo>
                  <a:pt x="815" y="283"/>
                  <a:pt x="798" y="295"/>
                  <a:pt x="782" y="303"/>
                </a:cubicBezTo>
                <a:cubicBezTo>
                  <a:pt x="779" y="304"/>
                  <a:pt x="783" y="322"/>
                  <a:pt x="785" y="333"/>
                </a:cubicBezTo>
                <a:cubicBezTo>
                  <a:pt x="788" y="349"/>
                  <a:pt x="792" y="365"/>
                  <a:pt x="796" y="382"/>
                </a:cubicBezTo>
                <a:cubicBezTo>
                  <a:pt x="792" y="384"/>
                  <a:pt x="787" y="385"/>
                  <a:pt x="783" y="387"/>
                </a:cubicBezTo>
                <a:cubicBezTo>
                  <a:pt x="797" y="343"/>
                  <a:pt x="751" y="336"/>
                  <a:pt x="741" y="304"/>
                </a:cubicBezTo>
                <a:cubicBezTo>
                  <a:pt x="738" y="311"/>
                  <a:pt x="736" y="317"/>
                  <a:pt x="734" y="324"/>
                </a:cubicBezTo>
                <a:cubicBezTo>
                  <a:pt x="730" y="321"/>
                  <a:pt x="726" y="319"/>
                  <a:pt x="723" y="317"/>
                </a:cubicBezTo>
                <a:cubicBezTo>
                  <a:pt x="720" y="327"/>
                  <a:pt x="718" y="337"/>
                  <a:pt x="716" y="346"/>
                </a:cubicBezTo>
                <a:cubicBezTo>
                  <a:pt x="714" y="346"/>
                  <a:pt x="712" y="346"/>
                  <a:pt x="709" y="346"/>
                </a:cubicBezTo>
                <a:cubicBezTo>
                  <a:pt x="706" y="335"/>
                  <a:pt x="702" y="325"/>
                  <a:pt x="698" y="313"/>
                </a:cubicBezTo>
                <a:cubicBezTo>
                  <a:pt x="690" y="324"/>
                  <a:pt x="682" y="321"/>
                  <a:pt x="675" y="310"/>
                </a:cubicBezTo>
                <a:cubicBezTo>
                  <a:pt x="667" y="296"/>
                  <a:pt x="658" y="292"/>
                  <a:pt x="646" y="306"/>
                </a:cubicBezTo>
                <a:cubicBezTo>
                  <a:pt x="644" y="308"/>
                  <a:pt x="639" y="307"/>
                  <a:pt x="637" y="308"/>
                </a:cubicBezTo>
                <a:cubicBezTo>
                  <a:pt x="631" y="315"/>
                  <a:pt x="621" y="321"/>
                  <a:pt x="621" y="328"/>
                </a:cubicBezTo>
                <a:cubicBezTo>
                  <a:pt x="621" y="361"/>
                  <a:pt x="622" y="361"/>
                  <a:pt x="591" y="364"/>
                </a:cubicBezTo>
                <a:cubicBezTo>
                  <a:pt x="586" y="357"/>
                  <a:pt x="582" y="350"/>
                  <a:pt x="576" y="341"/>
                </a:cubicBezTo>
                <a:cubicBezTo>
                  <a:pt x="584" y="341"/>
                  <a:pt x="591" y="342"/>
                  <a:pt x="603" y="343"/>
                </a:cubicBezTo>
                <a:cubicBezTo>
                  <a:pt x="600" y="333"/>
                  <a:pt x="597" y="319"/>
                  <a:pt x="595" y="319"/>
                </a:cubicBezTo>
                <a:cubicBezTo>
                  <a:pt x="583" y="320"/>
                  <a:pt x="570" y="323"/>
                  <a:pt x="558" y="326"/>
                </a:cubicBezTo>
                <a:cubicBezTo>
                  <a:pt x="557" y="326"/>
                  <a:pt x="556" y="330"/>
                  <a:pt x="557" y="331"/>
                </a:cubicBezTo>
                <a:cubicBezTo>
                  <a:pt x="563" y="344"/>
                  <a:pt x="567" y="358"/>
                  <a:pt x="575" y="368"/>
                </a:cubicBezTo>
                <a:cubicBezTo>
                  <a:pt x="583" y="378"/>
                  <a:pt x="579" y="384"/>
                  <a:pt x="575" y="392"/>
                </a:cubicBezTo>
                <a:cubicBezTo>
                  <a:pt x="572" y="397"/>
                  <a:pt x="570" y="402"/>
                  <a:pt x="566" y="411"/>
                </a:cubicBezTo>
                <a:cubicBezTo>
                  <a:pt x="562" y="407"/>
                  <a:pt x="556" y="402"/>
                  <a:pt x="553" y="396"/>
                </a:cubicBezTo>
                <a:cubicBezTo>
                  <a:pt x="550" y="391"/>
                  <a:pt x="551" y="384"/>
                  <a:pt x="550" y="377"/>
                </a:cubicBezTo>
                <a:cubicBezTo>
                  <a:pt x="546" y="382"/>
                  <a:pt x="541" y="387"/>
                  <a:pt x="537" y="391"/>
                </a:cubicBezTo>
                <a:cubicBezTo>
                  <a:pt x="536" y="393"/>
                  <a:pt x="534" y="394"/>
                  <a:pt x="531" y="397"/>
                </a:cubicBezTo>
                <a:cubicBezTo>
                  <a:pt x="523" y="387"/>
                  <a:pt x="515" y="378"/>
                  <a:pt x="506" y="368"/>
                </a:cubicBezTo>
                <a:cubicBezTo>
                  <a:pt x="515" y="360"/>
                  <a:pt x="522" y="354"/>
                  <a:pt x="532" y="346"/>
                </a:cubicBezTo>
                <a:cubicBezTo>
                  <a:pt x="521" y="339"/>
                  <a:pt x="512" y="334"/>
                  <a:pt x="504" y="329"/>
                </a:cubicBezTo>
                <a:cubicBezTo>
                  <a:pt x="503" y="338"/>
                  <a:pt x="503" y="347"/>
                  <a:pt x="502" y="352"/>
                </a:cubicBezTo>
                <a:cubicBezTo>
                  <a:pt x="493" y="359"/>
                  <a:pt x="486" y="364"/>
                  <a:pt x="479" y="370"/>
                </a:cubicBezTo>
                <a:cubicBezTo>
                  <a:pt x="462" y="386"/>
                  <a:pt x="467" y="407"/>
                  <a:pt x="468" y="426"/>
                </a:cubicBezTo>
                <a:cubicBezTo>
                  <a:pt x="470" y="459"/>
                  <a:pt x="477" y="492"/>
                  <a:pt x="478" y="525"/>
                </a:cubicBezTo>
                <a:cubicBezTo>
                  <a:pt x="481" y="599"/>
                  <a:pt x="482" y="674"/>
                  <a:pt x="484" y="748"/>
                </a:cubicBezTo>
                <a:cubicBezTo>
                  <a:pt x="484" y="753"/>
                  <a:pt x="483" y="757"/>
                  <a:pt x="482" y="762"/>
                </a:cubicBezTo>
                <a:cubicBezTo>
                  <a:pt x="478" y="758"/>
                  <a:pt x="477" y="755"/>
                  <a:pt x="476" y="752"/>
                </a:cubicBezTo>
                <a:cubicBezTo>
                  <a:pt x="475" y="705"/>
                  <a:pt x="473" y="658"/>
                  <a:pt x="472" y="611"/>
                </a:cubicBezTo>
                <a:cubicBezTo>
                  <a:pt x="471" y="600"/>
                  <a:pt x="470" y="588"/>
                  <a:pt x="469" y="577"/>
                </a:cubicBezTo>
                <a:cubicBezTo>
                  <a:pt x="466" y="532"/>
                  <a:pt x="463" y="487"/>
                  <a:pt x="460" y="442"/>
                </a:cubicBezTo>
                <a:cubicBezTo>
                  <a:pt x="460" y="431"/>
                  <a:pt x="463" y="421"/>
                  <a:pt x="461" y="411"/>
                </a:cubicBezTo>
                <a:cubicBezTo>
                  <a:pt x="457" y="399"/>
                  <a:pt x="449" y="388"/>
                  <a:pt x="444" y="377"/>
                </a:cubicBezTo>
                <a:cubicBezTo>
                  <a:pt x="435" y="383"/>
                  <a:pt x="427" y="388"/>
                  <a:pt x="416" y="396"/>
                </a:cubicBezTo>
                <a:cubicBezTo>
                  <a:pt x="417" y="389"/>
                  <a:pt x="419" y="382"/>
                  <a:pt x="419" y="376"/>
                </a:cubicBezTo>
                <a:cubicBezTo>
                  <a:pt x="419" y="368"/>
                  <a:pt x="418" y="361"/>
                  <a:pt x="415" y="354"/>
                </a:cubicBezTo>
                <a:cubicBezTo>
                  <a:pt x="414" y="352"/>
                  <a:pt x="403" y="351"/>
                  <a:pt x="402" y="353"/>
                </a:cubicBezTo>
                <a:cubicBezTo>
                  <a:pt x="398" y="359"/>
                  <a:pt x="392" y="369"/>
                  <a:pt x="394" y="373"/>
                </a:cubicBezTo>
                <a:cubicBezTo>
                  <a:pt x="407" y="399"/>
                  <a:pt x="389" y="422"/>
                  <a:pt x="389" y="447"/>
                </a:cubicBezTo>
                <a:cubicBezTo>
                  <a:pt x="382" y="436"/>
                  <a:pt x="379" y="418"/>
                  <a:pt x="370" y="414"/>
                </a:cubicBezTo>
                <a:cubicBezTo>
                  <a:pt x="353" y="405"/>
                  <a:pt x="333" y="404"/>
                  <a:pt x="313" y="400"/>
                </a:cubicBezTo>
                <a:cubicBezTo>
                  <a:pt x="312" y="400"/>
                  <a:pt x="310" y="407"/>
                  <a:pt x="307" y="412"/>
                </a:cubicBezTo>
                <a:cubicBezTo>
                  <a:pt x="317" y="412"/>
                  <a:pt x="323" y="413"/>
                  <a:pt x="334" y="414"/>
                </a:cubicBezTo>
                <a:cubicBezTo>
                  <a:pt x="327" y="419"/>
                  <a:pt x="323" y="421"/>
                  <a:pt x="318" y="425"/>
                </a:cubicBezTo>
                <a:cubicBezTo>
                  <a:pt x="325" y="430"/>
                  <a:pt x="330" y="435"/>
                  <a:pt x="336" y="439"/>
                </a:cubicBezTo>
                <a:cubicBezTo>
                  <a:pt x="334" y="440"/>
                  <a:pt x="332" y="440"/>
                  <a:pt x="330" y="441"/>
                </a:cubicBezTo>
                <a:cubicBezTo>
                  <a:pt x="332" y="452"/>
                  <a:pt x="335" y="462"/>
                  <a:pt x="337" y="473"/>
                </a:cubicBezTo>
                <a:cubicBezTo>
                  <a:pt x="339" y="486"/>
                  <a:pt x="343" y="499"/>
                  <a:pt x="342" y="512"/>
                </a:cubicBezTo>
                <a:cubicBezTo>
                  <a:pt x="339" y="571"/>
                  <a:pt x="334" y="630"/>
                  <a:pt x="331" y="689"/>
                </a:cubicBezTo>
                <a:cubicBezTo>
                  <a:pt x="326" y="815"/>
                  <a:pt x="320" y="941"/>
                  <a:pt x="317" y="1067"/>
                </a:cubicBezTo>
                <a:cubicBezTo>
                  <a:pt x="312" y="1293"/>
                  <a:pt x="312" y="1519"/>
                  <a:pt x="307" y="1744"/>
                </a:cubicBezTo>
                <a:cubicBezTo>
                  <a:pt x="304" y="1851"/>
                  <a:pt x="293" y="1957"/>
                  <a:pt x="289" y="2064"/>
                </a:cubicBezTo>
                <a:cubicBezTo>
                  <a:pt x="287" y="2138"/>
                  <a:pt x="290" y="2213"/>
                  <a:pt x="292" y="2287"/>
                </a:cubicBezTo>
                <a:cubicBezTo>
                  <a:pt x="292" y="2335"/>
                  <a:pt x="294" y="2383"/>
                  <a:pt x="295" y="2431"/>
                </a:cubicBezTo>
                <a:cubicBezTo>
                  <a:pt x="295" y="2437"/>
                  <a:pt x="296" y="2443"/>
                  <a:pt x="299" y="2448"/>
                </a:cubicBezTo>
                <a:cubicBezTo>
                  <a:pt x="302" y="2457"/>
                  <a:pt x="311" y="2464"/>
                  <a:pt x="312" y="2473"/>
                </a:cubicBezTo>
                <a:cubicBezTo>
                  <a:pt x="320" y="2581"/>
                  <a:pt x="331" y="2688"/>
                  <a:pt x="334" y="2796"/>
                </a:cubicBezTo>
                <a:cubicBezTo>
                  <a:pt x="340" y="2971"/>
                  <a:pt x="345" y="3146"/>
                  <a:pt x="363" y="3320"/>
                </a:cubicBezTo>
                <a:cubicBezTo>
                  <a:pt x="375" y="3448"/>
                  <a:pt x="382" y="3575"/>
                  <a:pt x="391" y="3703"/>
                </a:cubicBezTo>
                <a:cubicBezTo>
                  <a:pt x="398" y="3801"/>
                  <a:pt x="403" y="3899"/>
                  <a:pt x="412" y="3998"/>
                </a:cubicBezTo>
                <a:cubicBezTo>
                  <a:pt x="419" y="4078"/>
                  <a:pt x="430" y="4159"/>
                  <a:pt x="439" y="4239"/>
                </a:cubicBezTo>
                <a:cubicBezTo>
                  <a:pt x="442" y="4260"/>
                  <a:pt x="445" y="4280"/>
                  <a:pt x="448" y="4300"/>
                </a:cubicBezTo>
                <a:cubicBezTo>
                  <a:pt x="446" y="4300"/>
                  <a:pt x="445" y="4300"/>
                  <a:pt x="444" y="4301"/>
                </a:cubicBezTo>
                <a:cubicBezTo>
                  <a:pt x="437" y="4279"/>
                  <a:pt x="431" y="4257"/>
                  <a:pt x="424" y="4235"/>
                </a:cubicBezTo>
                <a:cubicBezTo>
                  <a:pt x="423" y="4235"/>
                  <a:pt x="421" y="4236"/>
                  <a:pt x="419" y="4236"/>
                </a:cubicBezTo>
                <a:cubicBezTo>
                  <a:pt x="424" y="4266"/>
                  <a:pt x="428" y="4296"/>
                  <a:pt x="432" y="4326"/>
                </a:cubicBezTo>
                <a:cubicBezTo>
                  <a:pt x="431" y="4326"/>
                  <a:pt x="430" y="4327"/>
                  <a:pt x="429" y="4327"/>
                </a:cubicBezTo>
                <a:cubicBezTo>
                  <a:pt x="421" y="4313"/>
                  <a:pt x="414" y="4300"/>
                  <a:pt x="406" y="4286"/>
                </a:cubicBezTo>
                <a:cubicBezTo>
                  <a:pt x="403" y="4287"/>
                  <a:pt x="401" y="4288"/>
                  <a:pt x="399" y="4290"/>
                </a:cubicBezTo>
                <a:cubicBezTo>
                  <a:pt x="402" y="4296"/>
                  <a:pt x="403" y="4303"/>
                  <a:pt x="407" y="4308"/>
                </a:cubicBezTo>
                <a:cubicBezTo>
                  <a:pt x="426" y="4337"/>
                  <a:pt x="448" y="4366"/>
                  <a:pt x="465" y="4396"/>
                </a:cubicBezTo>
                <a:cubicBezTo>
                  <a:pt x="484" y="4428"/>
                  <a:pt x="510" y="4456"/>
                  <a:pt x="516" y="4494"/>
                </a:cubicBezTo>
                <a:cubicBezTo>
                  <a:pt x="516" y="4498"/>
                  <a:pt x="521" y="4501"/>
                  <a:pt x="525" y="4505"/>
                </a:cubicBezTo>
                <a:cubicBezTo>
                  <a:pt x="528" y="4499"/>
                  <a:pt x="531" y="4495"/>
                  <a:pt x="534" y="4490"/>
                </a:cubicBezTo>
                <a:cubicBezTo>
                  <a:pt x="538" y="4496"/>
                  <a:pt x="541" y="4502"/>
                  <a:pt x="541" y="4502"/>
                </a:cubicBezTo>
                <a:cubicBezTo>
                  <a:pt x="551" y="4503"/>
                  <a:pt x="555" y="4504"/>
                  <a:pt x="562" y="4505"/>
                </a:cubicBezTo>
                <a:cubicBezTo>
                  <a:pt x="556" y="4486"/>
                  <a:pt x="550" y="4469"/>
                  <a:pt x="544" y="4452"/>
                </a:cubicBezTo>
                <a:cubicBezTo>
                  <a:pt x="550" y="4453"/>
                  <a:pt x="556" y="4454"/>
                  <a:pt x="562" y="4455"/>
                </a:cubicBezTo>
                <a:cubicBezTo>
                  <a:pt x="562" y="4446"/>
                  <a:pt x="562" y="4440"/>
                  <a:pt x="562" y="4429"/>
                </a:cubicBezTo>
                <a:cubicBezTo>
                  <a:pt x="592" y="4466"/>
                  <a:pt x="585" y="4515"/>
                  <a:pt x="619" y="4545"/>
                </a:cubicBezTo>
                <a:cubicBezTo>
                  <a:pt x="619" y="4536"/>
                  <a:pt x="619" y="4528"/>
                  <a:pt x="617" y="4520"/>
                </a:cubicBezTo>
                <a:cubicBezTo>
                  <a:pt x="609" y="4492"/>
                  <a:pt x="616" y="4483"/>
                  <a:pt x="642" y="4482"/>
                </a:cubicBezTo>
                <a:cubicBezTo>
                  <a:pt x="641" y="4457"/>
                  <a:pt x="639" y="4433"/>
                  <a:pt x="638" y="4408"/>
                </a:cubicBezTo>
                <a:cubicBezTo>
                  <a:pt x="642" y="4407"/>
                  <a:pt x="646" y="4407"/>
                  <a:pt x="649" y="4406"/>
                </a:cubicBezTo>
                <a:cubicBezTo>
                  <a:pt x="656" y="4452"/>
                  <a:pt x="662" y="4497"/>
                  <a:pt x="668" y="4543"/>
                </a:cubicBezTo>
                <a:cubicBezTo>
                  <a:pt x="670" y="4542"/>
                  <a:pt x="673" y="4542"/>
                  <a:pt x="675" y="4542"/>
                </a:cubicBezTo>
                <a:cubicBezTo>
                  <a:pt x="675" y="4505"/>
                  <a:pt x="675" y="4468"/>
                  <a:pt x="675" y="4431"/>
                </a:cubicBezTo>
                <a:cubicBezTo>
                  <a:pt x="677" y="4431"/>
                  <a:pt x="678" y="4431"/>
                  <a:pt x="679" y="4431"/>
                </a:cubicBezTo>
                <a:cubicBezTo>
                  <a:pt x="684" y="4467"/>
                  <a:pt x="688" y="4503"/>
                  <a:pt x="692" y="4539"/>
                </a:cubicBezTo>
                <a:cubicBezTo>
                  <a:pt x="694" y="4538"/>
                  <a:pt x="697" y="4538"/>
                  <a:pt x="699" y="4538"/>
                </a:cubicBezTo>
                <a:cubicBezTo>
                  <a:pt x="713" y="4475"/>
                  <a:pt x="702" y="4414"/>
                  <a:pt x="691" y="4352"/>
                </a:cubicBezTo>
                <a:cubicBezTo>
                  <a:pt x="693" y="4352"/>
                  <a:pt x="696" y="4353"/>
                  <a:pt x="698" y="4353"/>
                </a:cubicBezTo>
                <a:cubicBezTo>
                  <a:pt x="701" y="4345"/>
                  <a:pt x="703" y="4336"/>
                  <a:pt x="706" y="4327"/>
                </a:cubicBezTo>
                <a:cubicBezTo>
                  <a:pt x="708" y="4327"/>
                  <a:pt x="710" y="4327"/>
                  <a:pt x="711" y="4327"/>
                </a:cubicBezTo>
                <a:cubicBezTo>
                  <a:pt x="715" y="4351"/>
                  <a:pt x="719" y="4375"/>
                  <a:pt x="723" y="4402"/>
                </a:cubicBezTo>
                <a:cubicBezTo>
                  <a:pt x="730" y="4398"/>
                  <a:pt x="733" y="4395"/>
                  <a:pt x="738" y="4391"/>
                </a:cubicBezTo>
                <a:cubicBezTo>
                  <a:pt x="740" y="4403"/>
                  <a:pt x="742" y="4412"/>
                  <a:pt x="744" y="4421"/>
                </a:cubicBezTo>
                <a:cubicBezTo>
                  <a:pt x="746" y="4434"/>
                  <a:pt x="745" y="4451"/>
                  <a:pt x="753" y="4459"/>
                </a:cubicBezTo>
                <a:cubicBezTo>
                  <a:pt x="766" y="4472"/>
                  <a:pt x="765" y="4486"/>
                  <a:pt x="766" y="4501"/>
                </a:cubicBezTo>
                <a:cubicBezTo>
                  <a:pt x="767" y="4510"/>
                  <a:pt x="768" y="4518"/>
                  <a:pt x="769" y="4526"/>
                </a:cubicBezTo>
                <a:cubicBezTo>
                  <a:pt x="772" y="4526"/>
                  <a:pt x="775" y="4526"/>
                  <a:pt x="777" y="4527"/>
                </a:cubicBezTo>
                <a:cubicBezTo>
                  <a:pt x="781" y="4513"/>
                  <a:pt x="787" y="4499"/>
                  <a:pt x="789" y="4485"/>
                </a:cubicBezTo>
                <a:cubicBezTo>
                  <a:pt x="791" y="4469"/>
                  <a:pt x="789" y="4453"/>
                  <a:pt x="789" y="4437"/>
                </a:cubicBezTo>
                <a:cubicBezTo>
                  <a:pt x="791" y="4437"/>
                  <a:pt x="793" y="4437"/>
                  <a:pt x="794" y="4437"/>
                </a:cubicBezTo>
                <a:cubicBezTo>
                  <a:pt x="796" y="4478"/>
                  <a:pt x="797" y="4518"/>
                  <a:pt x="798" y="4558"/>
                </a:cubicBezTo>
                <a:cubicBezTo>
                  <a:pt x="801" y="4558"/>
                  <a:pt x="804" y="4559"/>
                  <a:pt x="807" y="4559"/>
                </a:cubicBezTo>
                <a:cubicBezTo>
                  <a:pt x="807" y="4551"/>
                  <a:pt x="808" y="4542"/>
                  <a:pt x="809" y="4540"/>
                </a:cubicBezTo>
                <a:cubicBezTo>
                  <a:pt x="822" y="4532"/>
                  <a:pt x="832" y="4523"/>
                  <a:pt x="843" y="4521"/>
                </a:cubicBezTo>
                <a:cubicBezTo>
                  <a:pt x="859" y="4519"/>
                  <a:pt x="858" y="4510"/>
                  <a:pt x="860" y="4500"/>
                </a:cubicBezTo>
                <a:cubicBezTo>
                  <a:pt x="865" y="4468"/>
                  <a:pt x="871" y="4437"/>
                  <a:pt x="876" y="4406"/>
                </a:cubicBezTo>
                <a:cubicBezTo>
                  <a:pt x="883" y="4410"/>
                  <a:pt x="889" y="4412"/>
                  <a:pt x="895" y="4416"/>
                </a:cubicBezTo>
                <a:cubicBezTo>
                  <a:pt x="890" y="4466"/>
                  <a:pt x="885" y="4515"/>
                  <a:pt x="881" y="4565"/>
                </a:cubicBezTo>
                <a:cubicBezTo>
                  <a:pt x="910" y="4515"/>
                  <a:pt x="902" y="4455"/>
                  <a:pt x="926" y="4406"/>
                </a:cubicBezTo>
                <a:cubicBezTo>
                  <a:pt x="928" y="4424"/>
                  <a:pt x="930" y="4444"/>
                  <a:pt x="933" y="4463"/>
                </a:cubicBezTo>
                <a:cubicBezTo>
                  <a:pt x="935" y="4463"/>
                  <a:pt x="937" y="4463"/>
                  <a:pt x="940" y="4463"/>
                </a:cubicBezTo>
                <a:cubicBezTo>
                  <a:pt x="945" y="4451"/>
                  <a:pt x="950" y="4439"/>
                  <a:pt x="955" y="4426"/>
                </a:cubicBezTo>
                <a:cubicBezTo>
                  <a:pt x="956" y="4427"/>
                  <a:pt x="957" y="4427"/>
                  <a:pt x="958" y="4427"/>
                </a:cubicBezTo>
                <a:cubicBezTo>
                  <a:pt x="955" y="4450"/>
                  <a:pt x="952" y="4473"/>
                  <a:pt x="949" y="4496"/>
                </a:cubicBezTo>
                <a:cubicBezTo>
                  <a:pt x="951" y="4496"/>
                  <a:pt x="953" y="4497"/>
                  <a:pt x="955" y="4498"/>
                </a:cubicBezTo>
                <a:cubicBezTo>
                  <a:pt x="961" y="4486"/>
                  <a:pt x="967" y="4475"/>
                  <a:pt x="971" y="4463"/>
                </a:cubicBezTo>
                <a:cubicBezTo>
                  <a:pt x="977" y="4447"/>
                  <a:pt x="980" y="4431"/>
                  <a:pt x="988" y="4416"/>
                </a:cubicBezTo>
                <a:cubicBezTo>
                  <a:pt x="992" y="4408"/>
                  <a:pt x="1003" y="4404"/>
                  <a:pt x="1011" y="4398"/>
                </a:cubicBezTo>
                <a:cubicBezTo>
                  <a:pt x="1013" y="4400"/>
                  <a:pt x="1014" y="4401"/>
                  <a:pt x="1015" y="4402"/>
                </a:cubicBezTo>
                <a:cubicBezTo>
                  <a:pt x="1016" y="4398"/>
                  <a:pt x="1017" y="4394"/>
                  <a:pt x="1018" y="4390"/>
                </a:cubicBezTo>
                <a:cubicBezTo>
                  <a:pt x="1026" y="4393"/>
                  <a:pt x="1032" y="4396"/>
                  <a:pt x="1040" y="4399"/>
                </a:cubicBezTo>
                <a:cubicBezTo>
                  <a:pt x="1039" y="4411"/>
                  <a:pt x="1038" y="4424"/>
                  <a:pt x="1036" y="4439"/>
                </a:cubicBezTo>
                <a:cubicBezTo>
                  <a:pt x="1044" y="4436"/>
                  <a:pt x="1049" y="4433"/>
                  <a:pt x="1057" y="4430"/>
                </a:cubicBezTo>
                <a:cubicBezTo>
                  <a:pt x="1055" y="4460"/>
                  <a:pt x="1054" y="4487"/>
                  <a:pt x="1052" y="4516"/>
                </a:cubicBezTo>
                <a:cubicBezTo>
                  <a:pt x="1057" y="4504"/>
                  <a:pt x="1062" y="4494"/>
                  <a:pt x="1067" y="4483"/>
                </a:cubicBezTo>
                <a:cubicBezTo>
                  <a:pt x="1069" y="4484"/>
                  <a:pt x="1070" y="4485"/>
                  <a:pt x="1072" y="4485"/>
                </a:cubicBezTo>
                <a:cubicBezTo>
                  <a:pt x="1071" y="4501"/>
                  <a:pt x="1070" y="4516"/>
                  <a:pt x="1068" y="4535"/>
                </a:cubicBezTo>
                <a:cubicBezTo>
                  <a:pt x="1093" y="4506"/>
                  <a:pt x="1115" y="4480"/>
                  <a:pt x="1137" y="4455"/>
                </a:cubicBezTo>
                <a:cubicBezTo>
                  <a:pt x="1140" y="4451"/>
                  <a:pt x="1144" y="4449"/>
                  <a:pt x="1147" y="4446"/>
                </a:cubicBezTo>
                <a:cubicBezTo>
                  <a:pt x="1155" y="4435"/>
                  <a:pt x="1165" y="4426"/>
                  <a:pt x="1171" y="4414"/>
                </a:cubicBezTo>
                <a:cubicBezTo>
                  <a:pt x="1177" y="4401"/>
                  <a:pt x="1178" y="4387"/>
                  <a:pt x="1182" y="4373"/>
                </a:cubicBezTo>
                <a:cubicBezTo>
                  <a:pt x="1189" y="4346"/>
                  <a:pt x="1191" y="4344"/>
                  <a:pt x="1222" y="4323"/>
                </a:cubicBezTo>
                <a:cubicBezTo>
                  <a:pt x="1218" y="4389"/>
                  <a:pt x="1220" y="4451"/>
                  <a:pt x="1180" y="4507"/>
                </a:cubicBezTo>
                <a:cubicBezTo>
                  <a:pt x="1201" y="4508"/>
                  <a:pt x="1212" y="4499"/>
                  <a:pt x="1217" y="4485"/>
                </a:cubicBezTo>
                <a:cubicBezTo>
                  <a:pt x="1225" y="4462"/>
                  <a:pt x="1231" y="4438"/>
                  <a:pt x="1239" y="4415"/>
                </a:cubicBezTo>
                <a:cubicBezTo>
                  <a:pt x="1248" y="4391"/>
                  <a:pt x="1248" y="4360"/>
                  <a:pt x="1280" y="4349"/>
                </a:cubicBezTo>
                <a:cubicBezTo>
                  <a:pt x="1284" y="4347"/>
                  <a:pt x="1287" y="4338"/>
                  <a:pt x="1288" y="4332"/>
                </a:cubicBezTo>
                <a:cubicBezTo>
                  <a:pt x="1290" y="4321"/>
                  <a:pt x="1290" y="4311"/>
                  <a:pt x="1292" y="4300"/>
                </a:cubicBezTo>
                <a:cubicBezTo>
                  <a:pt x="1293" y="4294"/>
                  <a:pt x="1298" y="4289"/>
                  <a:pt x="1301" y="4283"/>
                </a:cubicBezTo>
                <a:cubicBezTo>
                  <a:pt x="1303" y="4284"/>
                  <a:pt x="1305" y="4285"/>
                  <a:pt x="1307" y="4286"/>
                </a:cubicBezTo>
                <a:cubicBezTo>
                  <a:pt x="1303" y="4302"/>
                  <a:pt x="1299" y="4317"/>
                  <a:pt x="1295" y="4333"/>
                </a:cubicBezTo>
                <a:cubicBezTo>
                  <a:pt x="1305" y="4322"/>
                  <a:pt x="1312" y="4310"/>
                  <a:pt x="1319" y="4298"/>
                </a:cubicBezTo>
                <a:cubicBezTo>
                  <a:pt x="1327" y="4288"/>
                  <a:pt x="1336" y="4278"/>
                  <a:pt x="1343" y="4270"/>
                </a:cubicBezTo>
                <a:cubicBezTo>
                  <a:pt x="1355" y="4290"/>
                  <a:pt x="1365" y="4307"/>
                  <a:pt x="1375" y="4325"/>
                </a:cubicBezTo>
                <a:cubicBezTo>
                  <a:pt x="1376" y="4324"/>
                  <a:pt x="1377" y="4324"/>
                  <a:pt x="1377" y="4323"/>
                </a:cubicBezTo>
                <a:cubicBezTo>
                  <a:pt x="1374" y="4306"/>
                  <a:pt x="1371" y="4289"/>
                  <a:pt x="1367" y="4272"/>
                </a:cubicBezTo>
                <a:cubicBezTo>
                  <a:pt x="1380" y="4277"/>
                  <a:pt x="1390" y="4285"/>
                  <a:pt x="1401" y="4286"/>
                </a:cubicBezTo>
                <a:cubicBezTo>
                  <a:pt x="1415" y="4288"/>
                  <a:pt x="1423" y="4295"/>
                  <a:pt x="1428" y="4308"/>
                </a:cubicBezTo>
                <a:cubicBezTo>
                  <a:pt x="1450" y="4359"/>
                  <a:pt x="1487" y="4396"/>
                  <a:pt x="1533" y="4424"/>
                </a:cubicBezTo>
                <a:cubicBezTo>
                  <a:pt x="1558" y="4439"/>
                  <a:pt x="1557" y="4438"/>
                  <a:pt x="1541" y="4465"/>
                </a:cubicBezTo>
                <a:cubicBezTo>
                  <a:pt x="1537" y="4472"/>
                  <a:pt x="1536" y="4482"/>
                  <a:pt x="1537" y="4490"/>
                </a:cubicBezTo>
                <a:cubicBezTo>
                  <a:pt x="1539" y="4502"/>
                  <a:pt x="1545" y="4514"/>
                  <a:pt x="1549" y="4527"/>
                </a:cubicBezTo>
                <a:cubicBezTo>
                  <a:pt x="1537" y="4538"/>
                  <a:pt x="1525" y="4537"/>
                  <a:pt x="1510" y="4530"/>
                </a:cubicBezTo>
                <a:cubicBezTo>
                  <a:pt x="1498" y="4525"/>
                  <a:pt x="1482" y="4532"/>
                  <a:pt x="1467" y="4533"/>
                </a:cubicBezTo>
                <a:cubicBezTo>
                  <a:pt x="1464" y="4550"/>
                  <a:pt x="1476" y="4581"/>
                  <a:pt x="1489" y="4589"/>
                </a:cubicBezTo>
                <a:cubicBezTo>
                  <a:pt x="1491" y="4590"/>
                  <a:pt x="1494" y="4590"/>
                  <a:pt x="1496" y="4591"/>
                </a:cubicBezTo>
                <a:cubicBezTo>
                  <a:pt x="1510" y="4592"/>
                  <a:pt x="1524" y="4593"/>
                  <a:pt x="1538" y="4593"/>
                </a:cubicBezTo>
                <a:cubicBezTo>
                  <a:pt x="1541" y="4593"/>
                  <a:pt x="1543" y="4592"/>
                  <a:pt x="1547" y="4591"/>
                </a:cubicBezTo>
                <a:cubicBezTo>
                  <a:pt x="1544" y="4585"/>
                  <a:pt x="1542" y="4581"/>
                  <a:pt x="1539" y="4576"/>
                </a:cubicBezTo>
                <a:cubicBezTo>
                  <a:pt x="1550" y="4570"/>
                  <a:pt x="1561" y="4565"/>
                  <a:pt x="1571" y="4559"/>
                </a:cubicBezTo>
                <a:cubicBezTo>
                  <a:pt x="1571" y="4561"/>
                  <a:pt x="1571" y="4563"/>
                  <a:pt x="1571" y="4565"/>
                </a:cubicBezTo>
                <a:cubicBezTo>
                  <a:pt x="1579" y="4567"/>
                  <a:pt x="1587" y="4569"/>
                  <a:pt x="1595" y="4570"/>
                </a:cubicBezTo>
                <a:cubicBezTo>
                  <a:pt x="1605" y="4572"/>
                  <a:pt x="1616" y="4572"/>
                  <a:pt x="1626" y="4575"/>
                </a:cubicBezTo>
                <a:cubicBezTo>
                  <a:pt x="1639" y="4577"/>
                  <a:pt x="1651" y="4581"/>
                  <a:pt x="1667" y="4586"/>
                </a:cubicBezTo>
                <a:cubicBezTo>
                  <a:pt x="1670" y="4607"/>
                  <a:pt x="1693" y="4602"/>
                  <a:pt x="1714" y="4609"/>
                </a:cubicBezTo>
                <a:cubicBezTo>
                  <a:pt x="1713" y="4584"/>
                  <a:pt x="1725" y="4564"/>
                  <a:pt x="1746" y="4569"/>
                </a:cubicBezTo>
                <a:cubicBezTo>
                  <a:pt x="1768" y="4573"/>
                  <a:pt x="1791" y="4588"/>
                  <a:pt x="1805" y="4605"/>
                </a:cubicBezTo>
                <a:cubicBezTo>
                  <a:pt x="1817" y="4620"/>
                  <a:pt x="1820" y="4612"/>
                  <a:pt x="1831" y="4604"/>
                </a:cubicBezTo>
                <a:cubicBezTo>
                  <a:pt x="1806" y="4593"/>
                  <a:pt x="1780" y="4583"/>
                  <a:pt x="1790" y="4549"/>
                </a:cubicBezTo>
                <a:cubicBezTo>
                  <a:pt x="1832" y="4553"/>
                  <a:pt x="1873" y="4557"/>
                  <a:pt x="1915" y="4561"/>
                </a:cubicBezTo>
                <a:cubicBezTo>
                  <a:pt x="1915" y="4563"/>
                  <a:pt x="1915" y="4566"/>
                  <a:pt x="1916" y="4569"/>
                </a:cubicBezTo>
                <a:cubicBezTo>
                  <a:pt x="1904" y="4572"/>
                  <a:pt x="1893" y="4574"/>
                  <a:pt x="1880" y="4578"/>
                </a:cubicBezTo>
                <a:cubicBezTo>
                  <a:pt x="1887" y="4598"/>
                  <a:pt x="1899" y="4572"/>
                  <a:pt x="1909" y="4584"/>
                </a:cubicBezTo>
                <a:cubicBezTo>
                  <a:pt x="1904" y="4592"/>
                  <a:pt x="1899" y="4602"/>
                  <a:pt x="1894" y="4612"/>
                </a:cubicBezTo>
                <a:cubicBezTo>
                  <a:pt x="1892" y="4614"/>
                  <a:pt x="1893" y="4620"/>
                  <a:pt x="1894" y="4620"/>
                </a:cubicBezTo>
                <a:cubicBezTo>
                  <a:pt x="1907" y="4624"/>
                  <a:pt x="1916" y="4647"/>
                  <a:pt x="1936" y="4629"/>
                </a:cubicBezTo>
                <a:cubicBezTo>
                  <a:pt x="1934" y="4621"/>
                  <a:pt x="1932" y="4613"/>
                  <a:pt x="1931" y="4609"/>
                </a:cubicBezTo>
                <a:cubicBezTo>
                  <a:pt x="1951" y="4596"/>
                  <a:pt x="1968" y="4584"/>
                  <a:pt x="1986" y="4572"/>
                </a:cubicBezTo>
                <a:cubicBezTo>
                  <a:pt x="2000" y="4562"/>
                  <a:pt x="2012" y="4547"/>
                  <a:pt x="2028" y="4543"/>
                </a:cubicBezTo>
                <a:cubicBezTo>
                  <a:pt x="2057" y="4535"/>
                  <a:pt x="2083" y="4514"/>
                  <a:pt x="2116" y="4526"/>
                </a:cubicBezTo>
                <a:cubicBezTo>
                  <a:pt x="2131" y="4531"/>
                  <a:pt x="2147" y="4554"/>
                  <a:pt x="2146" y="4569"/>
                </a:cubicBezTo>
                <a:cubicBezTo>
                  <a:pt x="2146" y="4602"/>
                  <a:pt x="2146" y="4634"/>
                  <a:pt x="2146" y="4672"/>
                </a:cubicBezTo>
                <a:cubicBezTo>
                  <a:pt x="2165" y="4648"/>
                  <a:pt x="2169" y="4627"/>
                  <a:pt x="2170" y="4604"/>
                </a:cubicBezTo>
                <a:cubicBezTo>
                  <a:pt x="2170" y="4582"/>
                  <a:pt x="2170" y="4559"/>
                  <a:pt x="2170" y="4539"/>
                </a:cubicBezTo>
                <a:cubicBezTo>
                  <a:pt x="2185" y="4542"/>
                  <a:pt x="2200" y="4545"/>
                  <a:pt x="2216" y="4548"/>
                </a:cubicBezTo>
                <a:cubicBezTo>
                  <a:pt x="2220" y="4538"/>
                  <a:pt x="2225" y="4529"/>
                  <a:pt x="2233" y="4515"/>
                </a:cubicBezTo>
                <a:cubicBezTo>
                  <a:pt x="2237" y="4559"/>
                  <a:pt x="2241" y="4597"/>
                  <a:pt x="2244" y="4635"/>
                </a:cubicBezTo>
                <a:cubicBezTo>
                  <a:pt x="2246" y="4648"/>
                  <a:pt x="2246" y="4661"/>
                  <a:pt x="2247" y="4674"/>
                </a:cubicBezTo>
                <a:cubicBezTo>
                  <a:pt x="2249" y="4675"/>
                  <a:pt x="2250" y="4675"/>
                  <a:pt x="2252" y="4675"/>
                </a:cubicBezTo>
                <a:cubicBezTo>
                  <a:pt x="2259" y="4662"/>
                  <a:pt x="2266" y="4649"/>
                  <a:pt x="2275" y="4631"/>
                </a:cubicBezTo>
                <a:cubicBezTo>
                  <a:pt x="2296" y="4661"/>
                  <a:pt x="2312" y="4687"/>
                  <a:pt x="2302" y="4723"/>
                </a:cubicBezTo>
                <a:cubicBezTo>
                  <a:pt x="2301" y="4725"/>
                  <a:pt x="2303" y="4731"/>
                  <a:pt x="2305" y="4732"/>
                </a:cubicBezTo>
                <a:cubicBezTo>
                  <a:pt x="2308" y="4733"/>
                  <a:pt x="2314" y="4732"/>
                  <a:pt x="2315" y="4730"/>
                </a:cubicBezTo>
                <a:cubicBezTo>
                  <a:pt x="2318" y="4726"/>
                  <a:pt x="2317" y="4721"/>
                  <a:pt x="2319" y="4717"/>
                </a:cubicBezTo>
                <a:cubicBezTo>
                  <a:pt x="2324" y="4706"/>
                  <a:pt x="2325" y="4690"/>
                  <a:pt x="2342" y="4693"/>
                </a:cubicBezTo>
                <a:cubicBezTo>
                  <a:pt x="2352" y="4694"/>
                  <a:pt x="2360" y="4699"/>
                  <a:pt x="2370" y="4703"/>
                </a:cubicBezTo>
                <a:cubicBezTo>
                  <a:pt x="2387" y="4671"/>
                  <a:pt x="2375" y="4638"/>
                  <a:pt x="2378" y="4606"/>
                </a:cubicBezTo>
                <a:cubicBezTo>
                  <a:pt x="2381" y="4574"/>
                  <a:pt x="2383" y="4542"/>
                  <a:pt x="2385" y="4510"/>
                </a:cubicBezTo>
                <a:cubicBezTo>
                  <a:pt x="2388" y="4510"/>
                  <a:pt x="2390" y="4511"/>
                  <a:pt x="2393" y="4511"/>
                </a:cubicBezTo>
                <a:cubicBezTo>
                  <a:pt x="2392" y="4518"/>
                  <a:pt x="2390" y="4524"/>
                  <a:pt x="2390" y="4531"/>
                </a:cubicBezTo>
                <a:cubicBezTo>
                  <a:pt x="2389" y="4553"/>
                  <a:pt x="2382" y="4580"/>
                  <a:pt x="2392" y="4597"/>
                </a:cubicBezTo>
                <a:cubicBezTo>
                  <a:pt x="2401" y="4612"/>
                  <a:pt x="2400" y="4625"/>
                  <a:pt x="2399" y="4639"/>
                </a:cubicBezTo>
                <a:cubicBezTo>
                  <a:pt x="2398" y="4651"/>
                  <a:pt x="2392" y="4663"/>
                  <a:pt x="2389" y="4675"/>
                </a:cubicBezTo>
                <a:cubicBezTo>
                  <a:pt x="2389" y="4677"/>
                  <a:pt x="2389" y="4678"/>
                  <a:pt x="2390" y="4681"/>
                </a:cubicBezTo>
                <a:cubicBezTo>
                  <a:pt x="2394" y="4677"/>
                  <a:pt x="2398" y="4674"/>
                  <a:pt x="2403" y="4670"/>
                </a:cubicBezTo>
                <a:cubicBezTo>
                  <a:pt x="2402" y="4677"/>
                  <a:pt x="2402" y="4681"/>
                  <a:pt x="2401" y="4691"/>
                </a:cubicBezTo>
                <a:cubicBezTo>
                  <a:pt x="2407" y="4675"/>
                  <a:pt x="2412" y="4665"/>
                  <a:pt x="2416" y="4654"/>
                </a:cubicBezTo>
                <a:cubicBezTo>
                  <a:pt x="2426" y="4659"/>
                  <a:pt x="2437" y="4664"/>
                  <a:pt x="2452" y="4670"/>
                </a:cubicBezTo>
                <a:cubicBezTo>
                  <a:pt x="2461" y="4650"/>
                  <a:pt x="2472" y="4626"/>
                  <a:pt x="2483" y="4601"/>
                </a:cubicBezTo>
                <a:cubicBezTo>
                  <a:pt x="2486" y="4601"/>
                  <a:pt x="2488" y="4602"/>
                  <a:pt x="2491" y="4602"/>
                </a:cubicBezTo>
                <a:cubicBezTo>
                  <a:pt x="2495" y="4620"/>
                  <a:pt x="2500" y="4639"/>
                  <a:pt x="2505" y="4659"/>
                </a:cubicBezTo>
                <a:cubicBezTo>
                  <a:pt x="2517" y="4638"/>
                  <a:pt x="2529" y="4618"/>
                  <a:pt x="2538" y="4598"/>
                </a:cubicBezTo>
                <a:cubicBezTo>
                  <a:pt x="2549" y="4572"/>
                  <a:pt x="2556" y="4545"/>
                  <a:pt x="2553" y="4516"/>
                </a:cubicBezTo>
                <a:cubicBezTo>
                  <a:pt x="2552" y="4505"/>
                  <a:pt x="2556" y="4494"/>
                  <a:pt x="2559" y="4483"/>
                </a:cubicBezTo>
                <a:cubicBezTo>
                  <a:pt x="2563" y="4466"/>
                  <a:pt x="2567" y="4449"/>
                  <a:pt x="2571" y="4431"/>
                </a:cubicBezTo>
                <a:cubicBezTo>
                  <a:pt x="2578" y="4402"/>
                  <a:pt x="2585" y="4372"/>
                  <a:pt x="2592" y="4341"/>
                </a:cubicBezTo>
                <a:cubicBezTo>
                  <a:pt x="2608" y="4350"/>
                  <a:pt x="2621" y="4357"/>
                  <a:pt x="2633" y="4364"/>
                </a:cubicBezTo>
                <a:cubicBezTo>
                  <a:pt x="2633" y="4366"/>
                  <a:pt x="2632" y="4367"/>
                  <a:pt x="2632" y="4368"/>
                </a:cubicBezTo>
                <a:cubicBezTo>
                  <a:pt x="2623" y="4366"/>
                  <a:pt x="2614" y="4364"/>
                  <a:pt x="2605" y="4363"/>
                </a:cubicBezTo>
                <a:cubicBezTo>
                  <a:pt x="2603" y="4366"/>
                  <a:pt x="2600" y="4371"/>
                  <a:pt x="2600" y="4371"/>
                </a:cubicBezTo>
                <a:cubicBezTo>
                  <a:pt x="2609" y="4374"/>
                  <a:pt x="2617" y="4376"/>
                  <a:pt x="2625" y="4379"/>
                </a:cubicBezTo>
                <a:cubicBezTo>
                  <a:pt x="2634" y="4383"/>
                  <a:pt x="2644" y="4387"/>
                  <a:pt x="2654" y="4392"/>
                </a:cubicBezTo>
                <a:cubicBezTo>
                  <a:pt x="2653" y="4394"/>
                  <a:pt x="2650" y="4399"/>
                  <a:pt x="2646" y="4405"/>
                </a:cubicBezTo>
                <a:cubicBezTo>
                  <a:pt x="2652" y="4406"/>
                  <a:pt x="2657" y="4406"/>
                  <a:pt x="2658" y="4407"/>
                </a:cubicBezTo>
                <a:cubicBezTo>
                  <a:pt x="2659" y="4424"/>
                  <a:pt x="2660" y="4439"/>
                  <a:pt x="2661" y="4461"/>
                </a:cubicBezTo>
                <a:cubicBezTo>
                  <a:pt x="2669" y="4452"/>
                  <a:pt x="2672" y="4449"/>
                  <a:pt x="2673" y="4448"/>
                </a:cubicBezTo>
                <a:cubicBezTo>
                  <a:pt x="2682" y="4455"/>
                  <a:pt x="2690" y="4461"/>
                  <a:pt x="2699" y="4467"/>
                </a:cubicBezTo>
                <a:cubicBezTo>
                  <a:pt x="2704" y="4456"/>
                  <a:pt x="2707" y="4450"/>
                  <a:pt x="2711" y="4441"/>
                </a:cubicBezTo>
                <a:cubicBezTo>
                  <a:pt x="2715" y="4451"/>
                  <a:pt x="2718" y="4458"/>
                  <a:pt x="2721" y="4466"/>
                </a:cubicBezTo>
                <a:cubicBezTo>
                  <a:pt x="2736" y="4449"/>
                  <a:pt x="2743" y="4466"/>
                  <a:pt x="2755" y="4470"/>
                </a:cubicBezTo>
                <a:cubicBezTo>
                  <a:pt x="2745" y="4459"/>
                  <a:pt x="2736" y="4449"/>
                  <a:pt x="2723" y="4434"/>
                </a:cubicBezTo>
                <a:cubicBezTo>
                  <a:pt x="2751" y="4437"/>
                  <a:pt x="2773" y="4437"/>
                  <a:pt x="2793" y="4450"/>
                </a:cubicBezTo>
                <a:cubicBezTo>
                  <a:pt x="2813" y="4463"/>
                  <a:pt x="2835" y="4472"/>
                  <a:pt x="2861" y="4485"/>
                </a:cubicBezTo>
                <a:cubicBezTo>
                  <a:pt x="2880" y="4476"/>
                  <a:pt x="2899" y="4493"/>
                  <a:pt x="2921" y="4501"/>
                </a:cubicBezTo>
                <a:cubicBezTo>
                  <a:pt x="2948" y="4511"/>
                  <a:pt x="2959" y="4532"/>
                  <a:pt x="2969" y="4558"/>
                </a:cubicBezTo>
                <a:close/>
                <a:moveTo>
                  <a:pt x="324" y="4232"/>
                </a:moveTo>
                <a:cubicBezTo>
                  <a:pt x="323" y="4233"/>
                  <a:pt x="322" y="4233"/>
                  <a:pt x="321" y="4233"/>
                </a:cubicBezTo>
                <a:cubicBezTo>
                  <a:pt x="320" y="4239"/>
                  <a:pt x="317" y="4245"/>
                  <a:pt x="318" y="4250"/>
                </a:cubicBezTo>
                <a:cubicBezTo>
                  <a:pt x="327" y="4301"/>
                  <a:pt x="347" y="4347"/>
                  <a:pt x="378" y="4388"/>
                </a:cubicBezTo>
                <a:cubicBezTo>
                  <a:pt x="390" y="4405"/>
                  <a:pt x="404" y="4421"/>
                  <a:pt x="416" y="4438"/>
                </a:cubicBezTo>
                <a:cubicBezTo>
                  <a:pt x="418" y="4437"/>
                  <a:pt x="420" y="4436"/>
                  <a:pt x="421" y="4436"/>
                </a:cubicBezTo>
                <a:cubicBezTo>
                  <a:pt x="418" y="4428"/>
                  <a:pt x="415" y="4421"/>
                  <a:pt x="412" y="4414"/>
                </a:cubicBezTo>
                <a:cubicBezTo>
                  <a:pt x="395" y="4374"/>
                  <a:pt x="362" y="4342"/>
                  <a:pt x="356" y="4295"/>
                </a:cubicBezTo>
                <a:cubicBezTo>
                  <a:pt x="352" y="4262"/>
                  <a:pt x="338" y="4230"/>
                  <a:pt x="333" y="4196"/>
                </a:cubicBezTo>
                <a:cubicBezTo>
                  <a:pt x="322" y="4112"/>
                  <a:pt x="313" y="4026"/>
                  <a:pt x="303" y="3941"/>
                </a:cubicBezTo>
                <a:cubicBezTo>
                  <a:pt x="301" y="3919"/>
                  <a:pt x="298" y="3898"/>
                  <a:pt x="295" y="3876"/>
                </a:cubicBezTo>
                <a:cubicBezTo>
                  <a:pt x="292" y="3876"/>
                  <a:pt x="289" y="3877"/>
                  <a:pt x="286" y="3877"/>
                </a:cubicBezTo>
                <a:cubicBezTo>
                  <a:pt x="299" y="3995"/>
                  <a:pt x="311" y="4114"/>
                  <a:pt x="324" y="4232"/>
                </a:cubicBezTo>
                <a:close/>
                <a:moveTo>
                  <a:pt x="251" y="446"/>
                </a:moveTo>
                <a:cubicBezTo>
                  <a:pt x="250" y="445"/>
                  <a:pt x="248" y="443"/>
                  <a:pt x="247" y="441"/>
                </a:cubicBezTo>
                <a:cubicBezTo>
                  <a:pt x="243" y="443"/>
                  <a:pt x="236" y="445"/>
                  <a:pt x="235" y="449"/>
                </a:cubicBezTo>
                <a:cubicBezTo>
                  <a:pt x="231" y="464"/>
                  <a:pt x="226" y="480"/>
                  <a:pt x="225" y="496"/>
                </a:cubicBezTo>
                <a:cubicBezTo>
                  <a:pt x="222" y="530"/>
                  <a:pt x="221" y="564"/>
                  <a:pt x="220" y="598"/>
                </a:cubicBezTo>
                <a:cubicBezTo>
                  <a:pt x="219" y="633"/>
                  <a:pt x="219" y="668"/>
                  <a:pt x="219" y="704"/>
                </a:cubicBezTo>
                <a:cubicBezTo>
                  <a:pt x="219" y="708"/>
                  <a:pt x="221" y="712"/>
                  <a:pt x="222" y="716"/>
                </a:cubicBezTo>
                <a:cubicBezTo>
                  <a:pt x="230" y="688"/>
                  <a:pt x="252" y="666"/>
                  <a:pt x="247" y="635"/>
                </a:cubicBezTo>
                <a:cubicBezTo>
                  <a:pt x="243" y="617"/>
                  <a:pt x="251" y="598"/>
                  <a:pt x="251" y="580"/>
                </a:cubicBezTo>
                <a:cubicBezTo>
                  <a:pt x="251" y="554"/>
                  <a:pt x="248" y="529"/>
                  <a:pt x="248" y="503"/>
                </a:cubicBezTo>
                <a:cubicBezTo>
                  <a:pt x="248" y="484"/>
                  <a:pt x="230" y="465"/>
                  <a:pt x="251" y="446"/>
                </a:cubicBezTo>
                <a:close/>
                <a:moveTo>
                  <a:pt x="230" y="2019"/>
                </a:moveTo>
                <a:cubicBezTo>
                  <a:pt x="246" y="1993"/>
                  <a:pt x="267" y="1587"/>
                  <a:pt x="256" y="1556"/>
                </a:cubicBezTo>
                <a:cubicBezTo>
                  <a:pt x="247" y="1713"/>
                  <a:pt x="239" y="1866"/>
                  <a:pt x="230" y="2019"/>
                </a:cubicBezTo>
                <a:close/>
                <a:moveTo>
                  <a:pt x="1257" y="527"/>
                </a:moveTo>
                <a:cubicBezTo>
                  <a:pt x="1239" y="529"/>
                  <a:pt x="1223" y="529"/>
                  <a:pt x="1207" y="532"/>
                </a:cubicBezTo>
                <a:cubicBezTo>
                  <a:pt x="1188" y="535"/>
                  <a:pt x="1177" y="549"/>
                  <a:pt x="1176" y="566"/>
                </a:cubicBezTo>
                <a:cubicBezTo>
                  <a:pt x="1176" y="576"/>
                  <a:pt x="1184" y="590"/>
                  <a:pt x="1193" y="596"/>
                </a:cubicBezTo>
                <a:cubicBezTo>
                  <a:pt x="1208" y="606"/>
                  <a:pt x="1222" y="596"/>
                  <a:pt x="1234" y="586"/>
                </a:cubicBezTo>
                <a:cubicBezTo>
                  <a:pt x="1250" y="571"/>
                  <a:pt x="1252" y="555"/>
                  <a:pt x="1243" y="536"/>
                </a:cubicBezTo>
                <a:cubicBezTo>
                  <a:pt x="1248" y="533"/>
                  <a:pt x="1252" y="531"/>
                  <a:pt x="1257" y="527"/>
                </a:cubicBezTo>
                <a:close/>
                <a:moveTo>
                  <a:pt x="416" y="4367"/>
                </a:moveTo>
                <a:cubicBezTo>
                  <a:pt x="442" y="4425"/>
                  <a:pt x="468" y="4484"/>
                  <a:pt x="493" y="4542"/>
                </a:cubicBezTo>
                <a:cubicBezTo>
                  <a:pt x="496" y="4541"/>
                  <a:pt x="498" y="4540"/>
                  <a:pt x="500" y="4539"/>
                </a:cubicBezTo>
                <a:cubicBezTo>
                  <a:pt x="483" y="4477"/>
                  <a:pt x="454" y="4420"/>
                  <a:pt x="416" y="4367"/>
                </a:cubicBezTo>
                <a:close/>
                <a:moveTo>
                  <a:pt x="2792" y="597"/>
                </a:moveTo>
                <a:cubicBezTo>
                  <a:pt x="2804" y="546"/>
                  <a:pt x="2791" y="501"/>
                  <a:pt x="2782" y="457"/>
                </a:cubicBezTo>
                <a:cubicBezTo>
                  <a:pt x="2779" y="457"/>
                  <a:pt x="2777" y="458"/>
                  <a:pt x="2775" y="458"/>
                </a:cubicBezTo>
                <a:cubicBezTo>
                  <a:pt x="2780" y="502"/>
                  <a:pt x="2786" y="547"/>
                  <a:pt x="2792" y="597"/>
                </a:cubicBezTo>
                <a:close/>
                <a:moveTo>
                  <a:pt x="306" y="445"/>
                </a:moveTo>
                <a:cubicBezTo>
                  <a:pt x="304" y="445"/>
                  <a:pt x="302" y="446"/>
                  <a:pt x="299" y="446"/>
                </a:cubicBezTo>
                <a:cubicBezTo>
                  <a:pt x="305" y="491"/>
                  <a:pt x="311" y="535"/>
                  <a:pt x="318" y="585"/>
                </a:cubicBezTo>
                <a:cubicBezTo>
                  <a:pt x="329" y="534"/>
                  <a:pt x="316" y="489"/>
                  <a:pt x="306" y="445"/>
                </a:cubicBezTo>
                <a:close/>
                <a:moveTo>
                  <a:pt x="279" y="887"/>
                </a:moveTo>
                <a:cubicBezTo>
                  <a:pt x="278" y="887"/>
                  <a:pt x="277" y="887"/>
                  <a:pt x="276" y="887"/>
                </a:cubicBezTo>
                <a:cubicBezTo>
                  <a:pt x="272" y="968"/>
                  <a:pt x="268" y="1049"/>
                  <a:pt x="264" y="1130"/>
                </a:cubicBezTo>
                <a:cubicBezTo>
                  <a:pt x="265" y="1130"/>
                  <a:pt x="267" y="1130"/>
                  <a:pt x="268" y="1130"/>
                </a:cubicBezTo>
                <a:cubicBezTo>
                  <a:pt x="272" y="1049"/>
                  <a:pt x="276" y="968"/>
                  <a:pt x="279" y="887"/>
                </a:cubicBezTo>
                <a:close/>
                <a:moveTo>
                  <a:pt x="3257" y="200"/>
                </a:moveTo>
                <a:cubicBezTo>
                  <a:pt x="3255" y="177"/>
                  <a:pt x="3241" y="180"/>
                  <a:pt x="3231" y="181"/>
                </a:cubicBezTo>
                <a:cubicBezTo>
                  <a:pt x="3226" y="182"/>
                  <a:pt x="3218" y="190"/>
                  <a:pt x="3218" y="196"/>
                </a:cubicBezTo>
                <a:cubicBezTo>
                  <a:pt x="3217" y="210"/>
                  <a:pt x="3229" y="214"/>
                  <a:pt x="3240" y="212"/>
                </a:cubicBezTo>
                <a:cubicBezTo>
                  <a:pt x="3247" y="211"/>
                  <a:pt x="3253" y="203"/>
                  <a:pt x="3257" y="200"/>
                </a:cubicBezTo>
                <a:close/>
                <a:moveTo>
                  <a:pt x="764" y="165"/>
                </a:moveTo>
                <a:cubicBezTo>
                  <a:pt x="763" y="166"/>
                  <a:pt x="761" y="168"/>
                  <a:pt x="760" y="169"/>
                </a:cubicBezTo>
                <a:cubicBezTo>
                  <a:pt x="747" y="165"/>
                  <a:pt x="741" y="173"/>
                  <a:pt x="744" y="183"/>
                </a:cubicBezTo>
                <a:cubicBezTo>
                  <a:pt x="746" y="190"/>
                  <a:pt x="756" y="200"/>
                  <a:pt x="762" y="200"/>
                </a:cubicBezTo>
                <a:cubicBezTo>
                  <a:pt x="768" y="200"/>
                  <a:pt x="778" y="190"/>
                  <a:pt x="780" y="183"/>
                </a:cubicBezTo>
                <a:cubicBezTo>
                  <a:pt x="780" y="178"/>
                  <a:pt x="770" y="171"/>
                  <a:pt x="764" y="165"/>
                </a:cubicBezTo>
                <a:close/>
                <a:moveTo>
                  <a:pt x="2855" y="4269"/>
                </a:moveTo>
                <a:cubicBezTo>
                  <a:pt x="2852" y="4246"/>
                  <a:pt x="2850" y="4223"/>
                  <a:pt x="2847" y="4197"/>
                </a:cubicBezTo>
                <a:cubicBezTo>
                  <a:pt x="2836" y="4215"/>
                  <a:pt x="2839" y="4255"/>
                  <a:pt x="2855" y="4269"/>
                </a:cubicBezTo>
                <a:close/>
                <a:moveTo>
                  <a:pt x="374" y="4257"/>
                </a:moveTo>
                <a:cubicBezTo>
                  <a:pt x="376" y="4256"/>
                  <a:pt x="378" y="4256"/>
                  <a:pt x="380" y="4256"/>
                </a:cubicBezTo>
                <a:cubicBezTo>
                  <a:pt x="377" y="4233"/>
                  <a:pt x="375" y="4211"/>
                  <a:pt x="372" y="4186"/>
                </a:cubicBezTo>
                <a:cubicBezTo>
                  <a:pt x="362" y="4201"/>
                  <a:pt x="364" y="4243"/>
                  <a:pt x="374" y="4257"/>
                </a:cubicBezTo>
                <a:close/>
                <a:moveTo>
                  <a:pt x="2328" y="4718"/>
                </a:moveTo>
                <a:cubicBezTo>
                  <a:pt x="2333" y="4732"/>
                  <a:pt x="2337" y="4742"/>
                  <a:pt x="2340" y="4752"/>
                </a:cubicBezTo>
                <a:cubicBezTo>
                  <a:pt x="2343" y="4752"/>
                  <a:pt x="2345" y="4752"/>
                  <a:pt x="2348" y="4752"/>
                </a:cubicBezTo>
                <a:cubicBezTo>
                  <a:pt x="2351" y="4742"/>
                  <a:pt x="2354" y="4732"/>
                  <a:pt x="2357" y="4721"/>
                </a:cubicBezTo>
                <a:cubicBezTo>
                  <a:pt x="2348" y="4720"/>
                  <a:pt x="2341" y="4719"/>
                  <a:pt x="2328" y="4718"/>
                </a:cubicBezTo>
                <a:close/>
                <a:moveTo>
                  <a:pt x="2772" y="4490"/>
                </a:moveTo>
                <a:cubicBezTo>
                  <a:pt x="2764" y="4488"/>
                  <a:pt x="2756" y="4486"/>
                  <a:pt x="2748" y="4484"/>
                </a:cubicBezTo>
                <a:cubicBezTo>
                  <a:pt x="2745" y="4484"/>
                  <a:pt x="2742" y="4486"/>
                  <a:pt x="2739" y="4488"/>
                </a:cubicBezTo>
                <a:cubicBezTo>
                  <a:pt x="2738" y="4489"/>
                  <a:pt x="2739" y="4494"/>
                  <a:pt x="2740" y="4494"/>
                </a:cubicBezTo>
                <a:cubicBezTo>
                  <a:pt x="2749" y="4497"/>
                  <a:pt x="2758" y="4500"/>
                  <a:pt x="2768" y="4501"/>
                </a:cubicBezTo>
                <a:cubicBezTo>
                  <a:pt x="2771" y="4502"/>
                  <a:pt x="2777" y="4496"/>
                  <a:pt x="2778" y="4492"/>
                </a:cubicBezTo>
                <a:cubicBezTo>
                  <a:pt x="2779" y="4489"/>
                  <a:pt x="2775" y="4484"/>
                  <a:pt x="2774" y="4480"/>
                </a:cubicBezTo>
                <a:cubicBezTo>
                  <a:pt x="2772" y="4480"/>
                  <a:pt x="2771" y="4481"/>
                  <a:pt x="2769" y="4482"/>
                </a:cubicBezTo>
                <a:cubicBezTo>
                  <a:pt x="2770" y="4484"/>
                  <a:pt x="2771" y="4487"/>
                  <a:pt x="2772" y="4490"/>
                </a:cubicBezTo>
                <a:close/>
                <a:moveTo>
                  <a:pt x="286" y="3862"/>
                </a:moveTo>
                <a:cubicBezTo>
                  <a:pt x="289" y="3862"/>
                  <a:pt x="292" y="3862"/>
                  <a:pt x="295" y="3861"/>
                </a:cubicBezTo>
                <a:cubicBezTo>
                  <a:pt x="293" y="3842"/>
                  <a:pt x="292" y="3824"/>
                  <a:pt x="290" y="3805"/>
                </a:cubicBezTo>
                <a:cubicBezTo>
                  <a:pt x="288" y="3805"/>
                  <a:pt x="286" y="3805"/>
                  <a:pt x="284" y="3805"/>
                </a:cubicBezTo>
                <a:cubicBezTo>
                  <a:pt x="284" y="3824"/>
                  <a:pt x="285" y="3843"/>
                  <a:pt x="286" y="3862"/>
                </a:cubicBezTo>
                <a:close/>
                <a:moveTo>
                  <a:pt x="863" y="244"/>
                </a:moveTo>
                <a:cubicBezTo>
                  <a:pt x="856" y="256"/>
                  <a:pt x="850" y="264"/>
                  <a:pt x="845" y="271"/>
                </a:cubicBezTo>
                <a:cubicBezTo>
                  <a:pt x="848" y="273"/>
                  <a:pt x="852" y="276"/>
                  <a:pt x="854" y="275"/>
                </a:cubicBezTo>
                <a:cubicBezTo>
                  <a:pt x="865" y="271"/>
                  <a:pt x="872" y="264"/>
                  <a:pt x="863" y="244"/>
                </a:cubicBezTo>
                <a:close/>
                <a:moveTo>
                  <a:pt x="3340" y="257"/>
                </a:moveTo>
                <a:cubicBezTo>
                  <a:pt x="3331" y="268"/>
                  <a:pt x="3325" y="276"/>
                  <a:pt x="3319" y="284"/>
                </a:cubicBezTo>
                <a:cubicBezTo>
                  <a:pt x="3321" y="286"/>
                  <a:pt x="3322" y="287"/>
                  <a:pt x="3324" y="288"/>
                </a:cubicBezTo>
                <a:cubicBezTo>
                  <a:pt x="3337" y="285"/>
                  <a:pt x="3348" y="280"/>
                  <a:pt x="3340" y="2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a:p>
        </p:txBody>
      </p:sp>
      <p:sp>
        <p:nvSpPr>
          <p:cNvPr id="179" name="TextBox 178"/>
          <p:cNvSpPr txBox="1"/>
          <p:nvPr/>
        </p:nvSpPr>
        <p:spPr>
          <a:xfrm>
            <a:off x="1227533" y="1883825"/>
            <a:ext cx="1603578" cy="400110"/>
          </a:xfrm>
          <a:prstGeom prst="rect">
            <a:avLst/>
          </a:prstGeom>
          <a:noFill/>
        </p:spPr>
        <p:txBody>
          <a:bodyPr wrap="square" rtlCol="0">
            <a:spAutoFit/>
          </a:bodyPr>
          <a:lstStyle/>
          <a:p>
            <a:r>
              <a:rPr lang="en-US" sz="2000" dirty="0">
                <a:latin typeface="+mj-lt"/>
              </a:rPr>
              <a:t>Step</a:t>
            </a:r>
          </a:p>
        </p:txBody>
      </p:sp>
      <p:graphicFrame>
        <p:nvGraphicFramePr>
          <p:cNvPr id="182" name="Table 181"/>
          <p:cNvGraphicFramePr>
            <a:graphicFrameLocks noGrp="1"/>
          </p:cNvGraphicFramePr>
          <p:nvPr>
            <p:extLst>
              <p:ext uri="{D42A27DB-BD31-4B8C-83A1-F6EECF244321}">
                <p14:modId xmlns:p14="http://schemas.microsoft.com/office/powerpoint/2010/main" val="2595604693"/>
              </p:ext>
            </p:extLst>
          </p:nvPr>
        </p:nvGraphicFramePr>
        <p:xfrm>
          <a:off x="2652981" y="1773286"/>
          <a:ext cx="8247657" cy="4601828"/>
        </p:xfrm>
        <a:graphic>
          <a:graphicData uri="http://schemas.openxmlformats.org/drawingml/2006/table">
            <a:tbl>
              <a:tblPr firstRow="1" bandRow="1">
                <a:tableStyleId>{5C22544A-7EE6-4342-B048-85BDC9FD1C3A}</a:tableStyleId>
              </a:tblPr>
              <a:tblGrid>
                <a:gridCol w="1098974">
                  <a:extLst>
                    <a:ext uri="{9D8B030D-6E8A-4147-A177-3AD203B41FA5}">
                      <a16:colId xmlns:a16="http://schemas.microsoft.com/office/drawing/2014/main" val="20000"/>
                    </a:ext>
                  </a:extLst>
                </a:gridCol>
                <a:gridCol w="1508191">
                  <a:extLst>
                    <a:ext uri="{9D8B030D-6E8A-4147-A177-3AD203B41FA5}">
                      <a16:colId xmlns:a16="http://schemas.microsoft.com/office/drawing/2014/main" val="20001"/>
                    </a:ext>
                  </a:extLst>
                </a:gridCol>
                <a:gridCol w="1880164">
                  <a:extLst>
                    <a:ext uri="{9D8B030D-6E8A-4147-A177-3AD203B41FA5}">
                      <a16:colId xmlns:a16="http://schemas.microsoft.com/office/drawing/2014/main" val="20002"/>
                    </a:ext>
                  </a:extLst>
                </a:gridCol>
                <a:gridCol w="1880164">
                  <a:extLst>
                    <a:ext uri="{9D8B030D-6E8A-4147-A177-3AD203B41FA5}">
                      <a16:colId xmlns:a16="http://schemas.microsoft.com/office/drawing/2014/main" val="1969822321"/>
                    </a:ext>
                  </a:extLst>
                </a:gridCol>
                <a:gridCol w="1880164">
                  <a:extLst>
                    <a:ext uri="{9D8B030D-6E8A-4147-A177-3AD203B41FA5}">
                      <a16:colId xmlns:a16="http://schemas.microsoft.com/office/drawing/2014/main" val="1782626961"/>
                    </a:ext>
                  </a:extLst>
                </a:gridCol>
              </a:tblGrid>
              <a:tr h="4364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n-lt"/>
                        </a:rPr>
                        <a:t>Key Persona</a:t>
                      </a:r>
                      <a:endParaRPr kumimoji="0" lang="en-US" sz="800" b="0" i="0" u="none" strike="noStrike" kern="1200" cap="none" spc="0" normalizeH="0" baseline="0" noProof="0" dirty="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white"/>
                          </a:solidFill>
                          <a:effectLst/>
                          <a:uLnTx/>
                          <a:uFillTx/>
                          <a:latin typeface="+mn-lt"/>
                        </a:rPr>
                        <a:t>Resource Consulted</a:t>
                      </a:r>
                      <a:endParaRPr kumimoji="0" lang="en-US" sz="800" b="0" i="0" u="none" strike="noStrike" kern="1200" cap="none" spc="0" normalizeH="0" baseline="0" noProof="0" dirty="0">
                        <a:ln>
                          <a:noFill/>
                        </a:ln>
                        <a:solidFill>
                          <a:prstClr val="white"/>
                        </a:solidFill>
                        <a:effectLst/>
                        <a:uLnTx/>
                        <a:uFillTx/>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algn="ctr"/>
                      <a:r>
                        <a:rPr lang="en-US" sz="1000" b="0" dirty="0">
                          <a:latin typeface="+mn-lt"/>
                        </a:rPr>
                        <a:t>Key Rings of Insight </a:t>
                      </a:r>
                    </a:p>
                    <a:p>
                      <a:pPr algn="ctr"/>
                      <a:r>
                        <a:rPr lang="en-US" sz="1000" b="0" dirty="0">
                          <a:latin typeface="+mn-lt"/>
                        </a:rPr>
                        <a:t>(motivation)</a:t>
                      </a:r>
                      <a:endParaRPr lang="en-US" sz="800" b="0" kern="1200" dirty="0">
                        <a:solidFill>
                          <a:schemeClr val="bg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algn="ctr"/>
                      <a:r>
                        <a:rPr lang="en-US" sz="1000" b="0" dirty="0">
                          <a:latin typeface="+mn-lt"/>
                        </a:rPr>
                        <a:t>Content</a:t>
                      </a:r>
                      <a:endParaRPr lang="en-US" sz="800" b="0" kern="1200" dirty="0">
                        <a:solidFill>
                          <a:schemeClr val="bg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tc>
                  <a:txBody>
                    <a:bodyPr/>
                    <a:lstStyle/>
                    <a:p>
                      <a:pPr algn="ctr"/>
                      <a:r>
                        <a:rPr lang="en-US" sz="1000" b="0" dirty="0">
                          <a:latin typeface="+mn-lt"/>
                        </a:rPr>
                        <a:t>Marketing Channel</a:t>
                      </a:r>
                      <a:endParaRPr lang="en-US" sz="800" b="0" kern="1200" dirty="0">
                        <a:solidFill>
                          <a:schemeClr val="bg1"/>
                        </a:solidFill>
                        <a:latin typeface="+mn-lt"/>
                        <a:ea typeface="+mn-ea"/>
                        <a:cs typeface="+mn-cs"/>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1C77A1"/>
                    </a:solidFill>
                  </a:tcPr>
                </a:tc>
                <a:extLst>
                  <a:ext uri="{0D108BD9-81ED-4DB2-BD59-A6C34878D82A}">
                    <a16:rowId xmlns:a16="http://schemas.microsoft.com/office/drawing/2014/main" val="10000"/>
                  </a:ext>
                </a:extLst>
              </a:tr>
              <a:tr h="793350">
                <a:tc>
                  <a:txBody>
                    <a:bodyPr/>
                    <a:lstStyle/>
                    <a:p>
                      <a:pPr algn="ctr"/>
                      <a:endParaRPr lang="en-US" sz="1000" b="0" dirty="0">
                        <a:solidFill>
                          <a:schemeClr val="bg1"/>
                        </a:solidFill>
                        <a:latin typeface="+mn-lt"/>
                      </a:endParaRPr>
                    </a:p>
                    <a:p>
                      <a:pPr algn="ctr"/>
                      <a:r>
                        <a:rPr lang="en-US" sz="1000" b="0" dirty="0">
                          <a:solidFill>
                            <a:schemeClr val="bg1"/>
                          </a:solidFill>
                          <a:latin typeface="+mn-lt"/>
                        </a:rPr>
                        <a:t>Approver</a:t>
                      </a:r>
                    </a:p>
                    <a:p>
                      <a:pPr algn="ctr"/>
                      <a:r>
                        <a:rPr lang="en-US" sz="1000" b="0" dirty="0">
                          <a:solidFill>
                            <a:schemeClr val="bg1"/>
                          </a:solidFill>
                          <a:latin typeface="+mn-lt"/>
                        </a:rPr>
                        <a:t>(CFO)</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Websites, peer in other orgs, medical associations</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Needs expandable, adaptable system to meet new regulations</a:t>
                      </a:r>
                    </a:p>
                    <a:p>
                      <a:pPr algn="ctr"/>
                      <a:r>
                        <a:rPr lang="en-US" sz="1000" b="0" dirty="0">
                          <a:solidFill>
                            <a:schemeClr val="bg1"/>
                          </a:solidFill>
                          <a:latin typeface="+mn-lt"/>
                        </a:rPr>
                        <a:t>Doesn’t want to invest in capex</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Whitepapers, Infographics, Webinars, Testimonials</a:t>
                      </a:r>
                    </a:p>
                  </a:txBody>
                  <a:tcPr>
                    <a:lnT w="12700" cap="flat" cmpd="sng" algn="ctr">
                      <a:solidFill>
                        <a:schemeClr val="bg1"/>
                      </a:solidFill>
                      <a:prstDash val="solid"/>
                      <a:round/>
                      <a:headEnd type="none" w="med" len="med"/>
                      <a:tailEnd type="none" w="med" len="med"/>
                    </a:lnT>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Whitepapers, Infographics, Webinars, Testimonials</a:t>
                      </a:r>
                    </a:p>
                  </a:txBody>
                  <a:tcPr>
                    <a:lnT w="12700" cap="flat" cmpd="sng" algn="ctr">
                      <a:solidFill>
                        <a:schemeClr val="bg1"/>
                      </a:solidFill>
                      <a:prstDash val="solid"/>
                      <a:round/>
                      <a:headEnd type="none" w="med" len="med"/>
                      <a:tailEnd type="none" w="med" len="med"/>
                    </a:lnT>
                    <a:solidFill>
                      <a:srgbClr val="1C77A1"/>
                    </a:solidFill>
                  </a:tcPr>
                </a:tc>
                <a:extLst>
                  <a:ext uri="{0D108BD9-81ED-4DB2-BD59-A6C34878D82A}">
                    <a16:rowId xmlns:a16="http://schemas.microsoft.com/office/drawing/2014/main" val="10001"/>
                  </a:ext>
                </a:extLst>
              </a:tr>
              <a:tr h="839540">
                <a:tc>
                  <a:txBody>
                    <a:bodyPr/>
                    <a:lstStyle/>
                    <a:p>
                      <a:pPr algn="ctr"/>
                      <a:r>
                        <a:rPr lang="en-US" sz="1000" b="0" dirty="0">
                          <a:solidFill>
                            <a:schemeClr val="bg1"/>
                          </a:solidFill>
                          <a:latin typeface="+mn-lt"/>
                        </a:rPr>
                        <a:t>Decision Makers</a:t>
                      </a:r>
                    </a:p>
                    <a:p>
                      <a:pPr algn="ctr"/>
                      <a:r>
                        <a:rPr lang="en-US" sz="1000" b="0" dirty="0">
                          <a:solidFill>
                            <a:schemeClr val="bg1"/>
                          </a:solidFill>
                          <a:latin typeface="+mn-lt"/>
                        </a:rPr>
                        <a:t>(Dir of Rev Cycle</a:t>
                      </a:r>
                    </a:p>
                    <a:p>
                      <a:pPr algn="ctr"/>
                      <a:r>
                        <a:rPr lang="en-US" sz="1000" b="0" dirty="0">
                          <a:solidFill>
                            <a:schemeClr val="bg1"/>
                          </a:solidFill>
                          <a:latin typeface="+mn-lt"/>
                        </a:rPr>
                        <a:t>Dir of IT)</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Webinars, tech publications, business publications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Pros and Cons of new system, develop criteria list for an RFP</a:t>
                      </a:r>
                    </a:p>
                  </a:txBody>
                  <a:tcPr>
                    <a:solidFill>
                      <a:srgbClr val="1C77A1"/>
                    </a:solidFill>
                  </a:tcPr>
                </a:tc>
                <a:tc>
                  <a:txBody>
                    <a:bodyPr/>
                    <a:lstStyle/>
                    <a:p>
                      <a:pPr algn="ctr"/>
                      <a:endParaRPr lang="en-US" sz="1000" b="0" dirty="0">
                        <a:solidFill>
                          <a:schemeClr val="bg1"/>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chemeClr val="bg1"/>
                          </a:solidFill>
                          <a:latin typeface="+mn-lt"/>
                        </a:rPr>
                        <a:t>Whitepapers, Infographics, Webinars, comparison charts, 3</a:t>
                      </a:r>
                      <a:r>
                        <a:rPr lang="en-US" sz="1000" b="0" baseline="30000" dirty="0">
                          <a:solidFill>
                            <a:schemeClr val="bg1"/>
                          </a:solidFill>
                          <a:latin typeface="+mn-lt"/>
                        </a:rPr>
                        <a:t>rd</a:t>
                      </a:r>
                      <a:r>
                        <a:rPr lang="en-US" sz="1000" b="0" dirty="0">
                          <a:solidFill>
                            <a:schemeClr val="bg1"/>
                          </a:solidFill>
                          <a:latin typeface="+mn-lt"/>
                        </a:rPr>
                        <a:t> party evaluators (ex. Gartner Group)</a:t>
                      </a:r>
                    </a:p>
                  </a:txBody>
                  <a:tcPr>
                    <a:solidFill>
                      <a:srgbClr val="1C77A1"/>
                    </a:solidFill>
                  </a:tcPr>
                </a:tc>
                <a:tc>
                  <a:txBody>
                    <a:bodyPr/>
                    <a:lstStyle/>
                    <a:p>
                      <a:pPr algn="ctr"/>
                      <a:endParaRPr lang="en-US" sz="1000" b="0" dirty="0">
                        <a:solidFill>
                          <a:schemeClr val="bg1"/>
                        </a:solidFill>
                        <a:latin typeface="+mn-lt"/>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0" dirty="0">
                          <a:solidFill>
                            <a:schemeClr val="bg1"/>
                          </a:solidFill>
                          <a:latin typeface="+mn-lt"/>
                        </a:rPr>
                        <a:t>Whitepapers, Infographics, Webinars, comparison charts, 3</a:t>
                      </a:r>
                      <a:r>
                        <a:rPr lang="en-US" sz="1000" b="0" baseline="30000" dirty="0">
                          <a:solidFill>
                            <a:schemeClr val="bg1"/>
                          </a:solidFill>
                          <a:latin typeface="+mn-lt"/>
                        </a:rPr>
                        <a:t>rd</a:t>
                      </a:r>
                      <a:r>
                        <a:rPr lang="en-US" sz="1000" b="0" dirty="0">
                          <a:solidFill>
                            <a:schemeClr val="bg1"/>
                          </a:solidFill>
                          <a:latin typeface="+mn-lt"/>
                        </a:rPr>
                        <a:t> party evaluators (ex. Gartner Group)</a:t>
                      </a:r>
                    </a:p>
                  </a:txBody>
                  <a:tcPr>
                    <a:solidFill>
                      <a:srgbClr val="1C77A1"/>
                    </a:solidFill>
                  </a:tcPr>
                </a:tc>
                <a:extLst>
                  <a:ext uri="{0D108BD9-81ED-4DB2-BD59-A6C34878D82A}">
                    <a16:rowId xmlns:a16="http://schemas.microsoft.com/office/drawing/2014/main" val="10002"/>
                  </a:ext>
                </a:extLst>
              </a:tr>
              <a:tr h="839540">
                <a:tc>
                  <a:txBody>
                    <a:bodyPr/>
                    <a:lstStyle/>
                    <a:p>
                      <a:pPr algn="ctr"/>
                      <a:r>
                        <a:rPr lang="en-US" sz="1000" b="0" dirty="0">
                          <a:solidFill>
                            <a:schemeClr val="bg1"/>
                          </a:solidFill>
                          <a:latin typeface="+mn-lt"/>
                        </a:rPr>
                        <a:t>Evaluators</a:t>
                      </a:r>
                    </a:p>
                    <a:p>
                      <a:pPr algn="ctr"/>
                      <a:r>
                        <a:rPr lang="en-US" sz="1000" b="0" dirty="0">
                          <a:solidFill>
                            <a:schemeClr val="bg1"/>
                          </a:solidFill>
                          <a:latin typeface="+mn-lt"/>
                        </a:rPr>
                        <a:t>(Dir of Rev Cycle</a:t>
                      </a:r>
                    </a:p>
                    <a:p>
                      <a:pPr algn="ctr"/>
                      <a:r>
                        <a:rPr lang="en-US" sz="1000" b="0" dirty="0">
                          <a:solidFill>
                            <a:schemeClr val="bg1"/>
                          </a:solidFill>
                          <a:latin typeface="+mn-lt"/>
                        </a:rPr>
                        <a:t>Dir of IT)</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RFP responses and integration partners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Review costs, ROI, features, and functionality against RFP criteria</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Templates to assess RFP criteria</a:t>
                      </a:r>
                    </a:p>
                    <a:p>
                      <a:pPr algn="ctr"/>
                      <a:r>
                        <a:rPr lang="en-US" sz="1000" b="0" dirty="0">
                          <a:solidFill>
                            <a:schemeClr val="bg1"/>
                          </a:solidFill>
                          <a:latin typeface="+mn-lt"/>
                        </a:rPr>
                        <a:t>Financial models, project plans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Templates to assess RFP criteria</a:t>
                      </a:r>
                    </a:p>
                    <a:p>
                      <a:pPr algn="ctr"/>
                      <a:r>
                        <a:rPr lang="en-US" sz="1000" b="0" dirty="0">
                          <a:solidFill>
                            <a:schemeClr val="bg1"/>
                          </a:solidFill>
                          <a:latin typeface="+mn-lt"/>
                        </a:rPr>
                        <a:t>Financial models, project plans</a:t>
                      </a:r>
                    </a:p>
                  </a:txBody>
                  <a:tcPr>
                    <a:solidFill>
                      <a:srgbClr val="1C77A1"/>
                    </a:solidFill>
                  </a:tcPr>
                </a:tc>
                <a:extLst>
                  <a:ext uri="{0D108BD9-81ED-4DB2-BD59-A6C34878D82A}">
                    <a16:rowId xmlns:a16="http://schemas.microsoft.com/office/drawing/2014/main" val="10003"/>
                  </a:ext>
                </a:extLst>
              </a:tr>
              <a:tr h="839540">
                <a:tc>
                  <a:txBody>
                    <a:bodyPr/>
                    <a:lstStyle/>
                    <a:p>
                      <a:pPr algn="ctr"/>
                      <a:r>
                        <a:rPr lang="en-US" sz="1000" b="0" dirty="0">
                          <a:solidFill>
                            <a:schemeClr val="bg1"/>
                          </a:solidFill>
                          <a:latin typeface="+mn-lt"/>
                        </a:rPr>
                        <a:t>Decision Maker</a:t>
                      </a:r>
                    </a:p>
                    <a:p>
                      <a:pPr algn="ctr"/>
                      <a:r>
                        <a:rPr lang="en-US" sz="1000" b="0" dirty="0">
                          <a:solidFill>
                            <a:schemeClr val="bg1"/>
                          </a:solidFill>
                          <a:latin typeface="+mn-lt"/>
                        </a:rPr>
                        <a:t>(Dir of Purchasing)</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Legal Dept., Past contracts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Cost and trade-offs, termination clauses, any gain-sharing options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Special offers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Special offers</a:t>
                      </a:r>
                    </a:p>
                  </a:txBody>
                  <a:tcPr>
                    <a:solidFill>
                      <a:srgbClr val="1C77A1"/>
                    </a:solidFill>
                  </a:tcPr>
                </a:tc>
                <a:extLst>
                  <a:ext uri="{0D108BD9-81ED-4DB2-BD59-A6C34878D82A}">
                    <a16:rowId xmlns:a16="http://schemas.microsoft.com/office/drawing/2014/main" val="342923061"/>
                  </a:ext>
                </a:extLst>
              </a:tr>
              <a:tr h="839540">
                <a:tc>
                  <a:txBody>
                    <a:bodyPr/>
                    <a:lstStyle/>
                    <a:p>
                      <a:pPr algn="ctr"/>
                      <a:r>
                        <a:rPr lang="en-US" sz="1000" b="0" dirty="0">
                          <a:solidFill>
                            <a:schemeClr val="bg1"/>
                          </a:solidFill>
                          <a:latin typeface="+mn-lt"/>
                        </a:rPr>
                        <a:t>User</a:t>
                      </a:r>
                    </a:p>
                    <a:p>
                      <a:pPr algn="ctr"/>
                      <a:r>
                        <a:rPr lang="en-US" sz="1000" b="0" dirty="0">
                          <a:solidFill>
                            <a:schemeClr val="bg1"/>
                          </a:solidFill>
                          <a:latin typeface="+mn-lt"/>
                        </a:rPr>
                        <a:t>(</a:t>
                      </a:r>
                      <a:r>
                        <a:rPr lang="en-US" sz="1000" b="0" dirty="0" err="1">
                          <a:solidFill>
                            <a:schemeClr val="bg1"/>
                          </a:solidFill>
                          <a:latin typeface="+mn-lt"/>
                        </a:rPr>
                        <a:t>Mgr</a:t>
                      </a:r>
                      <a:r>
                        <a:rPr lang="en-US" sz="1000" b="0" dirty="0">
                          <a:solidFill>
                            <a:schemeClr val="bg1"/>
                          </a:solidFill>
                          <a:latin typeface="+mn-lt"/>
                        </a:rPr>
                        <a:t> of IT</a:t>
                      </a:r>
                    </a:p>
                    <a:p>
                      <a:pPr algn="ctr"/>
                      <a:r>
                        <a:rPr lang="en-US" sz="1000" b="0" dirty="0" err="1">
                          <a:solidFill>
                            <a:schemeClr val="bg1"/>
                          </a:solidFill>
                          <a:latin typeface="+mn-lt"/>
                        </a:rPr>
                        <a:t>Mgr</a:t>
                      </a:r>
                      <a:r>
                        <a:rPr lang="en-US" sz="1000" b="0" dirty="0">
                          <a:solidFill>
                            <a:schemeClr val="bg1"/>
                          </a:solidFill>
                          <a:latin typeface="+mn-lt"/>
                        </a:rPr>
                        <a:t> of Rev Cycle)</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Supplier documentation, integration partners</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Ease of ramp up and tech support</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User community, knowledge base, manuals, training (on &amp; off-site)</a:t>
                      </a:r>
                    </a:p>
                  </a:txBody>
                  <a:tcPr>
                    <a:solidFill>
                      <a:srgbClr val="1C77A1"/>
                    </a:solidFill>
                  </a:tcPr>
                </a:tc>
                <a:tc>
                  <a:txBody>
                    <a:bodyPr/>
                    <a:lstStyle/>
                    <a:p>
                      <a:pPr algn="ctr"/>
                      <a:endParaRPr lang="en-US" sz="1000" b="0" dirty="0">
                        <a:solidFill>
                          <a:schemeClr val="bg1"/>
                        </a:solidFill>
                        <a:latin typeface="+mn-lt"/>
                      </a:endParaRPr>
                    </a:p>
                    <a:p>
                      <a:pPr algn="ctr"/>
                      <a:r>
                        <a:rPr lang="en-US" sz="1000" b="0" dirty="0">
                          <a:solidFill>
                            <a:schemeClr val="bg1"/>
                          </a:solidFill>
                          <a:latin typeface="+mn-lt"/>
                        </a:rPr>
                        <a:t>User community, knowledge base, manuals, training (on &amp; off-site)</a:t>
                      </a:r>
                    </a:p>
                  </a:txBody>
                  <a:tcPr>
                    <a:solidFill>
                      <a:srgbClr val="1C77A1"/>
                    </a:solidFill>
                  </a:tcPr>
                </a:tc>
                <a:extLst>
                  <a:ext uri="{0D108BD9-81ED-4DB2-BD59-A6C34878D82A}">
                    <a16:rowId xmlns:a16="http://schemas.microsoft.com/office/drawing/2014/main" val="2691657180"/>
                  </a:ext>
                </a:extLst>
              </a:tr>
            </a:tbl>
          </a:graphicData>
        </a:graphic>
      </p:graphicFrame>
      <p:sp>
        <p:nvSpPr>
          <p:cNvPr id="264" name="TextBox 263"/>
          <p:cNvSpPr txBox="1"/>
          <p:nvPr/>
        </p:nvSpPr>
        <p:spPr>
          <a:xfrm>
            <a:off x="1227533" y="2412937"/>
            <a:ext cx="1603578" cy="400110"/>
          </a:xfrm>
          <a:prstGeom prst="rect">
            <a:avLst/>
          </a:prstGeom>
          <a:noFill/>
        </p:spPr>
        <p:txBody>
          <a:bodyPr wrap="square" rtlCol="0">
            <a:spAutoFit/>
          </a:bodyPr>
          <a:lstStyle/>
          <a:p>
            <a:r>
              <a:rPr lang="en-US" sz="2000" dirty="0">
                <a:latin typeface="+mj-lt"/>
              </a:rPr>
              <a:t>Trigger</a:t>
            </a:r>
          </a:p>
        </p:txBody>
      </p:sp>
      <p:sp>
        <p:nvSpPr>
          <p:cNvPr id="265" name="TextBox 264"/>
          <p:cNvSpPr txBox="1"/>
          <p:nvPr/>
        </p:nvSpPr>
        <p:spPr>
          <a:xfrm>
            <a:off x="1227533" y="3258836"/>
            <a:ext cx="1603578" cy="400110"/>
          </a:xfrm>
          <a:prstGeom prst="rect">
            <a:avLst/>
          </a:prstGeom>
          <a:noFill/>
        </p:spPr>
        <p:txBody>
          <a:bodyPr wrap="square" rtlCol="0">
            <a:spAutoFit/>
          </a:bodyPr>
          <a:lstStyle/>
          <a:p>
            <a:r>
              <a:rPr lang="en-US" sz="2000" dirty="0">
                <a:latin typeface="+mj-lt"/>
              </a:rPr>
              <a:t>Research </a:t>
            </a:r>
          </a:p>
        </p:txBody>
      </p:sp>
      <p:sp>
        <p:nvSpPr>
          <p:cNvPr id="54" name="Text Placeholder 7">
            <a:extLst>
              <a:ext uri="{FF2B5EF4-FFF2-40B4-BE49-F238E27FC236}">
                <a16:creationId xmlns:a16="http://schemas.microsoft.com/office/drawing/2014/main" id="{0076765C-8585-604B-86E4-DEEE85FD8E73}"/>
              </a:ext>
            </a:extLst>
          </p:cNvPr>
          <p:cNvSpPr txBox="1">
            <a:spLocks/>
          </p:cNvSpPr>
          <p:nvPr/>
        </p:nvSpPr>
        <p:spPr>
          <a:xfrm>
            <a:off x="142996" y="827227"/>
            <a:ext cx="11197939"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PUTTING IT ALL TOGETHER</a:t>
            </a:r>
          </a:p>
        </p:txBody>
      </p:sp>
      <p:sp>
        <p:nvSpPr>
          <p:cNvPr id="55" name="TextBox 54">
            <a:extLst>
              <a:ext uri="{FF2B5EF4-FFF2-40B4-BE49-F238E27FC236}">
                <a16:creationId xmlns:a16="http://schemas.microsoft.com/office/drawing/2014/main" id="{043A637F-7278-D644-9FD5-36B7DA26C914}"/>
              </a:ext>
            </a:extLst>
          </p:cNvPr>
          <p:cNvSpPr txBox="1"/>
          <p:nvPr/>
        </p:nvSpPr>
        <p:spPr>
          <a:xfrm>
            <a:off x="1227533" y="4104735"/>
            <a:ext cx="1603578" cy="400110"/>
          </a:xfrm>
          <a:prstGeom prst="rect">
            <a:avLst/>
          </a:prstGeom>
          <a:noFill/>
        </p:spPr>
        <p:txBody>
          <a:bodyPr wrap="square" rtlCol="0">
            <a:spAutoFit/>
          </a:bodyPr>
          <a:lstStyle/>
          <a:p>
            <a:r>
              <a:rPr lang="en-US" sz="2000" dirty="0">
                <a:latin typeface="+mj-lt"/>
              </a:rPr>
              <a:t>Evaluate </a:t>
            </a:r>
          </a:p>
        </p:txBody>
      </p:sp>
      <p:sp>
        <p:nvSpPr>
          <p:cNvPr id="56" name="TextBox 55">
            <a:extLst>
              <a:ext uri="{FF2B5EF4-FFF2-40B4-BE49-F238E27FC236}">
                <a16:creationId xmlns:a16="http://schemas.microsoft.com/office/drawing/2014/main" id="{AFC73BEE-9FC9-BF41-859F-03223A5FFDC5}"/>
              </a:ext>
            </a:extLst>
          </p:cNvPr>
          <p:cNvSpPr txBox="1"/>
          <p:nvPr/>
        </p:nvSpPr>
        <p:spPr>
          <a:xfrm>
            <a:off x="1227533" y="4950634"/>
            <a:ext cx="1603578" cy="400110"/>
          </a:xfrm>
          <a:prstGeom prst="rect">
            <a:avLst/>
          </a:prstGeom>
          <a:noFill/>
        </p:spPr>
        <p:txBody>
          <a:bodyPr wrap="square" rtlCol="0">
            <a:spAutoFit/>
          </a:bodyPr>
          <a:lstStyle/>
          <a:p>
            <a:r>
              <a:rPr lang="en-US" sz="2000" dirty="0">
                <a:latin typeface="+mj-lt"/>
              </a:rPr>
              <a:t>Buy</a:t>
            </a:r>
          </a:p>
        </p:txBody>
      </p:sp>
      <p:sp>
        <p:nvSpPr>
          <p:cNvPr id="57" name="TextBox 56">
            <a:extLst>
              <a:ext uri="{FF2B5EF4-FFF2-40B4-BE49-F238E27FC236}">
                <a16:creationId xmlns:a16="http://schemas.microsoft.com/office/drawing/2014/main" id="{9E12D2B0-8FDE-0047-89DC-0B5ACA0323CD}"/>
              </a:ext>
            </a:extLst>
          </p:cNvPr>
          <p:cNvSpPr txBox="1"/>
          <p:nvPr/>
        </p:nvSpPr>
        <p:spPr>
          <a:xfrm>
            <a:off x="1227533" y="5688269"/>
            <a:ext cx="1603578" cy="400110"/>
          </a:xfrm>
          <a:prstGeom prst="rect">
            <a:avLst/>
          </a:prstGeom>
          <a:noFill/>
        </p:spPr>
        <p:txBody>
          <a:bodyPr wrap="square" rtlCol="0">
            <a:spAutoFit/>
          </a:bodyPr>
          <a:lstStyle/>
          <a:p>
            <a:r>
              <a:rPr lang="en-US" sz="2000" dirty="0">
                <a:latin typeface="+mj-lt"/>
              </a:rPr>
              <a:t>Implement</a:t>
            </a:r>
          </a:p>
        </p:txBody>
      </p:sp>
    </p:spTree>
    <p:extLst>
      <p:ext uri="{BB962C8B-B14F-4D97-AF65-F5344CB8AC3E}">
        <p14:creationId xmlns:p14="http://schemas.microsoft.com/office/powerpoint/2010/main" val="799953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2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62C8C12-C925-4A4C-82E1-BD43A296C449}"/>
              </a:ext>
            </a:extLst>
          </p:cNvPr>
          <p:cNvSpPr>
            <a:spLocks noGrp="1"/>
          </p:cNvSpPr>
          <p:nvPr>
            <p:ph type="ftr" sz="quarter" idx="11"/>
          </p:nvPr>
        </p:nvSpPr>
        <p:spPr/>
        <p:txBody>
          <a:bodyPr/>
          <a:lstStyle/>
          <a:p>
            <a:r>
              <a:rPr lang="en-US"/>
              <a:t>Opterre LLC</a:t>
            </a:r>
            <a:endParaRPr lang="en-US" dirty="0"/>
          </a:p>
        </p:txBody>
      </p:sp>
      <p:sp>
        <p:nvSpPr>
          <p:cNvPr id="3" name="Slide Number Placeholder 2">
            <a:extLst>
              <a:ext uri="{FF2B5EF4-FFF2-40B4-BE49-F238E27FC236}">
                <a16:creationId xmlns:a16="http://schemas.microsoft.com/office/drawing/2014/main" id="{57034141-05F6-AA48-AEBC-87FB4556E192}"/>
              </a:ext>
            </a:extLst>
          </p:cNvPr>
          <p:cNvSpPr>
            <a:spLocks noGrp="1"/>
          </p:cNvSpPr>
          <p:nvPr>
            <p:ph type="sldNum" sz="quarter" idx="12"/>
          </p:nvPr>
        </p:nvSpPr>
        <p:spPr/>
        <p:txBody>
          <a:bodyPr/>
          <a:lstStyle/>
          <a:p>
            <a:fld id="{0A7FF197-75ED-9943-8BC1-95174BF59D1A}" type="slidenum">
              <a:rPr lang="en-US" smtClean="0"/>
              <a:t>44</a:t>
            </a:fld>
            <a:endParaRPr lang="en-US"/>
          </a:p>
        </p:txBody>
      </p:sp>
      <p:grpSp>
        <p:nvGrpSpPr>
          <p:cNvPr id="22" name="Group 21">
            <a:extLst>
              <a:ext uri="{FF2B5EF4-FFF2-40B4-BE49-F238E27FC236}">
                <a16:creationId xmlns:a16="http://schemas.microsoft.com/office/drawing/2014/main" id="{D41591EC-1203-4F40-9EA3-02CE1C3D0501}"/>
              </a:ext>
            </a:extLst>
          </p:cNvPr>
          <p:cNvGrpSpPr/>
          <p:nvPr/>
        </p:nvGrpSpPr>
        <p:grpSpPr>
          <a:xfrm>
            <a:off x="831142" y="2036011"/>
            <a:ext cx="10529715" cy="4122363"/>
            <a:chOff x="786159" y="1299740"/>
            <a:chExt cx="10529715" cy="4122363"/>
          </a:xfrm>
        </p:grpSpPr>
        <p:sp>
          <p:nvSpPr>
            <p:cNvPr id="5" name="Arc 4">
              <a:extLst>
                <a:ext uri="{FF2B5EF4-FFF2-40B4-BE49-F238E27FC236}">
                  <a16:creationId xmlns:a16="http://schemas.microsoft.com/office/drawing/2014/main" id="{610DB1BB-4550-A648-A4D8-31D5B5BA38A5}"/>
                </a:ext>
              </a:extLst>
            </p:cNvPr>
            <p:cNvSpPr/>
            <p:nvPr/>
          </p:nvSpPr>
          <p:spPr>
            <a:xfrm rot="5046300">
              <a:off x="4931386" y="-945133"/>
              <a:ext cx="3114915" cy="8379460"/>
            </a:xfrm>
            <a:prstGeom prst="arc">
              <a:avLst>
                <a:gd name="adj1" fmla="val 5159090"/>
                <a:gd name="adj2" fmla="val 1515730"/>
              </a:avLst>
            </a:prstGeom>
            <a:ln w="231775">
              <a:solidFill>
                <a:srgbClr val="1C77A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Arc 5">
              <a:extLst>
                <a:ext uri="{FF2B5EF4-FFF2-40B4-BE49-F238E27FC236}">
                  <a16:creationId xmlns:a16="http://schemas.microsoft.com/office/drawing/2014/main" id="{905F9D9B-7A0C-BC4A-85D5-7808FC50DC13}"/>
                </a:ext>
              </a:extLst>
            </p:cNvPr>
            <p:cNvSpPr/>
            <p:nvPr/>
          </p:nvSpPr>
          <p:spPr>
            <a:xfrm rot="5046300">
              <a:off x="4060382" y="1069879"/>
              <a:ext cx="1934627" cy="5204357"/>
            </a:xfrm>
            <a:prstGeom prst="arc">
              <a:avLst>
                <a:gd name="adj1" fmla="val 878137"/>
                <a:gd name="adj2" fmla="val 0"/>
              </a:avLst>
            </a:prstGeom>
            <a:ln w="231775">
              <a:solidFill>
                <a:srgbClr val="1C77A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Oval 6">
              <a:extLst>
                <a:ext uri="{FF2B5EF4-FFF2-40B4-BE49-F238E27FC236}">
                  <a16:creationId xmlns:a16="http://schemas.microsoft.com/office/drawing/2014/main" id="{691EB223-A65C-7C45-92EE-FD9735E7EFD3}"/>
                </a:ext>
              </a:extLst>
            </p:cNvPr>
            <p:cNvSpPr/>
            <p:nvPr/>
          </p:nvSpPr>
          <p:spPr>
            <a:xfrm>
              <a:off x="2161309" y="3672057"/>
              <a:ext cx="498763" cy="498763"/>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D0B50B1-60C7-4A4E-8571-CA8E249A04F1}"/>
                </a:ext>
              </a:extLst>
            </p:cNvPr>
            <p:cNvSpPr txBox="1"/>
            <p:nvPr/>
          </p:nvSpPr>
          <p:spPr>
            <a:xfrm>
              <a:off x="786159" y="4066808"/>
              <a:ext cx="1527982"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Trigger Event</a:t>
              </a:r>
            </a:p>
          </p:txBody>
        </p:sp>
        <p:sp>
          <p:nvSpPr>
            <p:cNvPr id="9" name="Oval 8">
              <a:extLst>
                <a:ext uri="{FF2B5EF4-FFF2-40B4-BE49-F238E27FC236}">
                  <a16:creationId xmlns:a16="http://schemas.microsoft.com/office/drawing/2014/main" id="{83A5DE9B-BAB1-4C45-984A-87F5A1BFAA09}"/>
                </a:ext>
              </a:extLst>
            </p:cNvPr>
            <p:cNvSpPr/>
            <p:nvPr/>
          </p:nvSpPr>
          <p:spPr>
            <a:xfrm>
              <a:off x="3159827" y="2119987"/>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E7713365-0AC6-2148-BB29-185FBBF40926}"/>
                </a:ext>
              </a:extLst>
            </p:cNvPr>
            <p:cNvSpPr/>
            <p:nvPr/>
          </p:nvSpPr>
          <p:spPr>
            <a:xfrm>
              <a:off x="5393377" y="1533149"/>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657C071-D9C3-7847-BDB0-D8B7AFFBACD9}"/>
                </a:ext>
              </a:extLst>
            </p:cNvPr>
            <p:cNvSpPr/>
            <p:nvPr/>
          </p:nvSpPr>
          <p:spPr>
            <a:xfrm>
              <a:off x="9732818" y="1782530"/>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056B6073-D4BD-E248-9BBD-76DB15E4445F}"/>
                </a:ext>
              </a:extLst>
            </p:cNvPr>
            <p:cNvSpPr/>
            <p:nvPr/>
          </p:nvSpPr>
          <p:spPr>
            <a:xfrm>
              <a:off x="4455227" y="4292906"/>
              <a:ext cx="769916" cy="769916"/>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A677515-7A11-E243-81C8-8E37C557A8AB}"/>
                </a:ext>
              </a:extLst>
            </p:cNvPr>
            <p:cNvSpPr/>
            <p:nvPr/>
          </p:nvSpPr>
          <p:spPr>
            <a:xfrm>
              <a:off x="3588318" y="4402860"/>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13710817-7C12-D045-8C48-DCC2B93D6B9E}"/>
                </a:ext>
              </a:extLst>
            </p:cNvPr>
            <p:cNvSpPr/>
            <p:nvPr/>
          </p:nvSpPr>
          <p:spPr>
            <a:xfrm>
              <a:off x="2714742" y="4179101"/>
              <a:ext cx="498763" cy="498763"/>
            </a:xfrm>
            <a:prstGeom prst="ellipse">
              <a:avLst/>
            </a:prstGeom>
            <a:solidFill>
              <a:srgbClr val="FAB01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3CB246A6-01BA-A94D-92DA-A4545F1A329A}"/>
                </a:ext>
              </a:extLst>
            </p:cNvPr>
            <p:cNvSpPr txBox="1"/>
            <p:nvPr/>
          </p:nvSpPr>
          <p:spPr>
            <a:xfrm>
              <a:off x="1802221" y="2131190"/>
              <a:ext cx="1268296"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Awareness</a:t>
              </a:r>
            </a:p>
          </p:txBody>
        </p:sp>
        <p:sp>
          <p:nvSpPr>
            <p:cNvPr id="16" name="TextBox 15">
              <a:extLst>
                <a:ext uri="{FF2B5EF4-FFF2-40B4-BE49-F238E27FC236}">
                  <a16:creationId xmlns:a16="http://schemas.microsoft.com/office/drawing/2014/main" id="{87D3DD0C-50F6-0A49-90AD-86210B33E2AE}"/>
                </a:ext>
              </a:extLst>
            </p:cNvPr>
            <p:cNvSpPr txBox="1"/>
            <p:nvPr/>
          </p:nvSpPr>
          <p:spPr>
            <a:xfrm>
              <a:off x="4125081" y="1299740"/>
              <a:ext cx="1072730"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Consider</a:t>
              </a:r>
            </a:p>
          </p:txBody>
        </p:sp>
        <p:sp>
          <p:nvSpPr>
            <p:cNvPr id="17" name="TextBox 16">
              <a:extLst>
                <a:ext uri="{FF2B5EF4-FFF2-40B4-BE49-F238E27FC236}">
                  <a16:creationId xmlns:a16="http://schemas.microsoft.com/office/drawing/2014/main" id="{B0E6B85F-FB47-F448-8E80-AEC849969307}"/>
                </a:ext>
              </a:extLst>
            </p:cNvPr>
            <p:cNvSpPr txBox="1"/>
            <p:nvPr/>
          </p:nvSpPr>
          <p:spPr>
            <a:xfrm>
              <a:off x="10280013" y="1597864"/>
              <a:ext cx="1035861"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Evaluate</a:t>
              </a:r>
            </a:p>
          </p:txBody>
        </p:sp>
        <p:sp>
          <p:nvSpPr>
            <p:cNvPr id="18" name="TextBox 17">
              <a:extLst>
                <a:ext uri="{FF2B5EF4-FFF2-40B4-BE49-F238E27FC236}">
                  <a16:creationId xmlns:a16="http://schemas.microsoft.com/office/drawing/2014/main" id="{6221551A-356F-3643-A618-30925C53A9AE}"/>
                </a:ext>
              </a:extLst>
            </p:cNvPr>
            <p:cNvSpPr txBox="1"/>
            <p:nvPr/>
          </p:nvSpPr>
          <p:spPr>
            <a:xfrm>
              <a:off x="4479629" y="4513019"/>
              <a:ext cx="696024"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BUY!</a:t>
              </a:r>
            </a:p>
          </p:txBody>
        </p:sp>
        <p:sp>
          <p:nvSpPr>
            <p:cNvPr id="19" name="TextBox 18">
              <a:extLst>
                <a:ext uri="{FF2B5EF4-FFF2-40B4-BE49-F238E27FC236}">
                  <a16:creationId xmlns:a16="http://schemas.microsoft.com/office/drawing/2014/main" id="{E5112A19-2B8F-1641-9F11-EE0DD3D97EEB}"/>
                </a:ext>
              </a:extLst>
            </p:cNvPr>
            <p:cNvSpPr txBox="1"/>
            <p:nvPr/>
          </p:nvSpPr>
          <p:spPr>
            <a:xfrm>
              <a:off x="3070464" y="5052771"/>
              <a:ext cx="740908"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Enjoy</a:t>
              </a:r>
            </a:p>
          </p:txBody>
        </p:sp>
        <p:sp>
          <p:nvSpPr>
            <p:cNvPr id="21" name="TextBox 20">
              <a:extLst>
                <a:ext uri="{FF2B5EF4-FFF2-40B4-BE49-F238E27FC236}">
                  <a16:creationId xmlns:a16="http://schemas.microsoft.com/office/drawing/2014/main" id="{A1360251-1B1E-B340-B462-0C74D9A53068}"/>
                </a:ext>
              </a:extLst>
            </p:cNvPr>
            <p:cNvSpPr txBox="1"/>
            <p:nvPr/>
          </p:nvSpPr>
          <p:spPr>
            <a:xfrm>
              <a:off x="2134605" y="4670184"/>
              <a:ext cx="1125629" cy="369332"/>
            </a:xfrm>
            <a:prstGeom prst="rect">
              <a:avLst/>
            </a:prstGeom>
            <a:noFill/>
          </p:spPr>
          <p:txBody>
            <a:bodyPr wrap="none" rtlCol="0">
              <a:spAutoFit/>
            </a:bodyPr>
            <a:lstStyle/>
            <a:p>
              <a:r>
                <a:rPr lang="en-US" b="1" dirty="0">
                  <a:latin typeface="Lato Light" panose="020F0502020204030203" pitchFamily="34" charset="0"/>
                  <a:ea typeface="Lato Light" panose="020F0502020204030203" pitchFamily="34" charset="0"/>
                  <a:cs typeface="Lato Light" panose="020F0502020204030203" pitchFamily="34" charset="0"/>
                </a:rPr>
                <a:t>Advocate</a:t>
              </a:r>
            </a:p>
          </p:txBody>
        </p:sp>
      </p:grpSp>
      <p:sp>
        <p:nvSpPr>
          <p:cNvPr id="23" name="Text Placeholder 7">
            <a:extLst>
              <a:ext uri="{FF2B5EF4-FFF2-40B4-BE49-F238E27FC236}">
                <a16:creationId xmlns:a16="http://schemas.microsoft.com/office/drawing/2014/main" id="{166B8B2A-1D63-0148-A4EF-A0D6F558B512}"/>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YOUR MESSAGING</a:t>
            </a:r>
          </a:p>
        </p:txBody>
      </p:sp>
      <p:sp>
        <p:nvSpPr>
          <p:cNvPr id="24" name="Rectangle 23">
            <a:extLst>
              <a:ext uri="{FF2B5EF4-FFF2-40B4-BE49-F238E27FC236}">
                <a16:creationId xmlns:a16="http://schemas.microsoft.com/office/drawing/2014/main" id="{518315A2-F8A8-984E-9CE0-93BE16B6B8E7}"/>
              </a:ext>
            </a:extLst>
          </p:cNvPr>
          <p:cNvSpPr/>
          <p:nvPr/>
        </p:nvSpPr>
        <p:spPr>
          <a:xfrm>
            <a:off x="-83127" y="2018660"/>
            <a:ext cx="1879469" cy="2408352"/>
          </a:xfrm>
          <a:prstGeom prst="rect">
            <a:avLst/>
          </a:prstGeom>
        </p:spPr>
        <p:txBody>
          <a:bodyPr wrap="square" lIns="121920" rIns="121920" bIns="60960">
            <a:spAutoFit/>
          </a:bodyPr>
          <a:lstStyle/>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Comparison Reviews</a:t>
            </a:r>
          </a:p>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eBook</a:t>
            </a:r>
          </a:p>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Case Studies</a:t>
            </a:r>
          </a:p>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Blogs, Vlogs</a:t>
            </a:r>
          </a:p>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Infographics</a:t>
            </a:r>
          </a:p>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Quizzes</a:t>
            </a:r>
          </a:p>
          <a:p>
            <a:pPr algn="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Tools</a:t>
            </a:r>
          </a:p>
          <a:p>
            <a:pPr algn="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Use</a:t>
            </a:r>
          </a:p>
          <a:p>
            <a:pPr algn="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Online Ads</a:t>
            </a:r>
          </a:p>
          <a:p>
            <a:pPr algn="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Email list</a:t>
            </a:r>
          </a:p>
          <a:p>
            <a:pPr algn="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Social Ads</a:t>
            </a:r>
          </a:p>
          <a:p>
            <a:pPr algn="r">
              <a:lnSpc>
                <a:spcPct val="89000"/>
              </a:lnSpc>
            </a:pPr>
            <a:endParaRPr lang="en-US" sz="1400" i="1" dirty="0">
              <a:solidFill>
                <a:srgbClr val="57565A"/>
              </a:solidFill>
              <a:latin typeface="Lato" panose="020F0502020204030203" pitchFamily="34" charset="0"/>
              <a:ea typeface="Lato" panose="020F0502020204030203" pitchFamily="34" charset="0"/>
              <a:cs typeface="Lato" panose="020F0502020204030203" pitchFamily="34" charset="0"/>
            </a:endParaRPr>
          </a:p>
        </p:txBody>
      </p:sp>
      <p:sp>
        <p:nvSpPr>
          <p:cNvPr id="25" name="Freeform 24">
            <a:extLst>
              <a:ext uri="{FF2B5EF4-FFF2-40B4-BE49-F238E27FC236}">
                <a16:creationId xmlns:a16="http://schemas.microsoft.com/office/drawing/2014/main" id="{8F046CE4-9FD6-4446-B3D6-96E91DDA72D6}"/>
              </a:ext>
            </a:extLst>
          </p:cNvPr>
          <p:cNvSpPr/>
          <p:nvPr/>
        </p:nvSpPr>
        <p:spPr>
          <a:xfrm flipH="1" flipV="1">
            <a:off x="1991908" y="2269419"/>
            <a:ext cx="1367784" cy="539373"/>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1"/>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26" name="Rectangle 25">
            <a:extLst>
              <a:ext uri="{FF2B5EF4-FFF2-40B4-BE49-F238E27FC236}">
                <a16:creationId xmlns:a16="http://schemas.microsoft.com/office/drawing/2014/main" id="{B2629178-9A37-6D43-9D85-0D19A3942474}"/>
              </a:ext>
            </a:extLst>
          </p:cNvPr>
          <p:cNvSpPr/>
          <p:nvPr/>
        </p:nvSpPr>
        <p:spPr>
          <a:xfrm>
            <a:off x="7082276" y="323384"/>
            <a:ext cx="2793243" cy="1833194"/>
          </a:xfrm>
          <a:prstGeom prst="rect">
            <a:avLst/>
          </a:prstGeom>
        </p:spPr>
        <p:txBody>
          <a:bodyPr wrap="square" lIns="121920" rIns="121920" bIns="60960">
            <a:spAutoFit/>
          </a:bodyPr>
          <a:lstStyle/>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White Papers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Simulations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ROI Calculators</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Website &amp; Product Literature</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Lead Magnets,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Recorded Demos</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3</a:t>
            </a:r>
            <a:r>
              <a:rPr lang="en-US" sz="1400" i="1" baseline="30000" dirty="0">
                <a:solidFill>
                  <a:srgbClr val="57565A"/>
                </a:solidFill>
                <a:latin typeface="Lato" panose="020F0502020204030203" pitchFamily="34" charset="0"/>
                <a:ea typeface="Lato" panose="020F0502020204030203" pitchFamily="34" charset="0"/>
                <a:cs typeface="Lato" panose="020F0502020204030203" pitchFamily="34" charset="0"/>
              </a:rPr>
              <a:t>rd</a:t>
            </a: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 Party Reviews</a:t>
            </a:r>
          </a:p>
          <a:p>
            <a:pP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Use ads, but consider Direct Mail/</a:t>
            </a:r>
            <a:r>
              <a:rPr lang="en-US" sz="1400" b="1" i="1" dirty="0" err="1">
                <a:solidFill>
                  <a:srgbClr val="57565A"/>
                </a:solidFill>
                <a:latin typeface="Lato" panose="020F0502020204030203" pitchFamily="34" charset="0"/>
                <a:ea typeface="Lato" panose="020F0502020204030203" pitchFamily="34" charset="0"/>
                <a:cs typeface="Lato" panose="020F0502020204030203" pitchFamily="34" charset="0"/>
              </a:rPr>
              <a:t>eMail</a:t>
            </a: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 </a:t>
            </a:r>
          </a:p>
        </p:txBody>
      </p:sp>
      <p:sp>
        <p:nvSpPr>
          <p:cNvPr id="27" name="Rectangle 26">
            <a:extLst>
              <a:ext uri="{FF2B5EF4-FFF2-40B4-BE49-F238E27FC236}">
                <a16:creationId xmlns:a16="http://schemas.microsoft.com/office/drawing/2014/main" id="{A9CE6337-AE12-E147-A217-1ABFFDC4C97D}"/>
              </a:ext>
            </a:extLst>
          </p:cNvPr>
          <p:cNvSpPr/>
          <p:nvPr/>
        </p:nvSpPr>
        <p:spPr>
          <a:xfrm>
            <a:off x="6886156" y="5767088"/>
            <a:ext cx="1962463" cy="682879"/>
          </a:xfrm>
          <a:prstGeom prst="rect">
            <a:avLst/>
          </a:prstGeom>
        </p:spPr>
        <p:txBody>
          <a:bodyPr wrap="square" lIns="121920" rIns="121920" bIns="60960">
            <a:spAutoFit/>
          </a:bodyPr>
          <a:lstStyle/>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Storefront,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e-commerce,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Purchase Order</a:t>
            </a:r>
          </a:p>
        </p:txBody>
      </p:sp>
      <p:sp>
        <p:nvSpPr>
          <p:cNvPr id="4" name="Rectangle 3">
            <a:extLst>
              <a:ext uri="{FF2B5EF4-FFF2-40B4-BE49-F238E27FC236}">
                <a16:creationId xmlns:a16="http://schemas.microsoft.com/office/drawing/2014/main" id="{3AE425C6-83D4-8A4E-BA0D-ABC5DDAC46A9}"/>
              </a:ext>
            </a:extLst>
          </p:cNvPr>
          <p:cNvSpPr/>
          <p:nvPr/>
        </p:nvSpPr>
        <p:spPr>
          <a:xfrm>
            <a:off x="10434918" y="3178871"/>
            <a:ext cx="1656677" cy="2009524"/>
          </a:xfrm>
          <a:prstGeom prst="rect">
            <a:avLst/>
          </a:prstGeom>
          <a:solidFill>
            <a:schemeClr val="bg1">
              <a:alpha val="81000"/>
            </a:schemeClr>
          </a:solidFill>
        </p:spPr>
        <p:txBody>
          <a:bodyPr wrap="square">
            <a:spAutoFit/>
          </a:bodyPr>
          <a:lstStyle/>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Reveal Pricing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Live Demos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Trial Use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Offer Samples</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Reveal  Warranties</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Get Offers to Bid</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Offer Samples</a:t>
            </a:r>
          </a:p>
          <a:p>
            <a:pP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Use </a:t>
            </a:r>
          </a:p>
          <a:p>
            <a:pPr>
              <a:lnSpc>
                <a:spcPct val="89000"/>
              </a:lnSpc>
            </a:pPr>
            <a:r>
              <a:rPr lang="en-US" sz="1400" b="1" i="1" dirty="0">
                <a:solidFill>
                  <a:srgbClr val="57565A"/>
                </a:solidFill>
                <a:latin typeface="Lato" panose="020F0502020204030203" pitchFamily="34" charset="0"/>
                <a:ea typeface="Lato" panose="020F0502020204030203" pitchFamily="34" charset="0"/>
                <a:cs typeface="Lato" panose="020F0502020204030203" pitchFamily="34" charset="0"/>
              </a:rPr>
              <a:t>Face-to-Face  Phone-to-Phone</a:t>
            </a:r>
          </a:p>
        </p:txBody>
      </p:sp>
      <p:sp>
        <p:nvSpPr>
          <p:cNvPr id="28" name="Freeform 27">
            <a:extLst>
              <a:ext uri="{FF2B5EF4-FFF2-40B4-BE49-F238E27FC236}">
                <a16:creationId xmlns:a16="http://schemas.microsoft.com/office/drawing/2014/main" id="{7FC1C862-50FB-C449-8DED-90B42D52ECEC}"/>
              </a:ext>
            </a:extLst>
          </p:cNvPr>
          <p:cNvSpPr/>
          <p:nvPr/>
        </p:nvSpPr>
        <p:spPr>
          <a:xfrm flipV="1">
            <a:off x="5685986" y="1605385"/>
            <a:ext cx="1396292" cy="646656"/>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5"/>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cxnSp>
        <p:nvCxnSpPr>
          <p:cNvPr id="29" name="Straight Connector 28">
            <a:extLst>
              <a:ext uri="{FF2B5EF4-FFF2-40B4-BE49-F238E27FC236}">
                <a16:creationId xmlns:a16="http://schemas.microsoft.com/office/drawing/2014/main" id="{3138A112-FA98-2F4E-BDAF-D361375D6F53}"/>
              </a:ext>
            </a:extLst>
          </p:cNvPr>
          <p:cNvCxnSpPr>
            <a:cxnSpLocks/>
          </p:cNvCxnSpPr>
          <p:nvPr/>
        </p:nvCxnSpPr>
        <p:spPr>
          <a:xfrm>
            <a:off x="11147017" y="2710372"/>
            <a:ext cx="0" cy="468499"/>
          </a:xfrm>
          <a:prstGeom prst="line">
            <a:avLst/>
          </a:prstGeom>
          <a:ln w="12700" cmpd="sng">
            <a:solidFill>
              <a:schemeClr val="accent6"/>
            </a:solidFill>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31" name="Freeform 30">
            <a:extLst>
              <a:ext uri="{FF2B5EF4-FFF2-40B4-BE49-F238E27FC236}">
                <a16:creationId xmlns:a16="http://schemas.microsoft.com/office/drawing/2014/main" id="{B78151E3-8326-F84A-9ABA-B24665A5F50C}"/>
              </a:ext>
            </a:extLst>
          </p:cNvPr>
          <p:cNvSpPr/>
          <p:nvPr/>
        </p:nvSpPr>
        <p:spPr>
          <a:xfrm>
            <a:off x="4885168" y="5820533"/>
            <a:ext cx="1892435" cy="384649"/>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5"/>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32" name="Rectangle 31">
            <a:extLst>
              <a:ext uri="{FF2B5EF4-FFF2-40B4-BE49-F238E27FC236}">
                <a16:creationId xmlns:a16="http://schemas.microsoft.com/office/drawing/2014/main" id="{1C432DD9-2E43-2C4C-B4E1-BCDE19B46AF4}"/>
              </a:ext>
            </a:extLst>
          </p:cNvPr>
          <p:cNvSpPr/>
          <p:nvPr/>
        </p:nvSpPr>
        <p:spPr>
          <a:xfrm>
            <a:off x="1465732" y="5916519"/>
            <a:ext cx="2534724" cy="710579"/>
          </a:xfrm>
          <a:prstGeom prst="rect">
            <a:avLst/>
          </a:prstGeom>
        </p:spPr>
        <p:txBody>
          <a:bodyPr wrap="square" lIns="121920" rIns="121920" bIns="60960">
            <a:spAutoFit/>
          </a:bodyPr>
          <a:lstStyle/>
          <a:p>
            <a:pPr>
              <a:lnSpc>
                <a:spcPct val="89000"/>
              </a:lnSpc>
            </a:pPr>
            <a:r>
              <a:rPr lang="en-US" sz="1467" i="1" dirty="0">
                <a:solidFill>
                  <a:srgbClr val="57565A"/>
                </a:solidFill>
                <a:latin typeface="Lato" panose="020F0502020204030203" pitchFamily="34" charset="0"/>
                <a:ea typeface="Lato" panose="020F0502020204030203" pitchFamily="34" charset="0"/>
                <a:cs typeface="Lato" panose="020F0502020204030203" pitchFamily="34" charset="0"/>
              </a:rPr>
              <a:t>FAQs, Gamification</a:t>
            </a:r>
          </a:p>
          <a:p>
            <a:pPr>
              <a:lnSpc>
                <a:spcPct val="89000"/>
              </a:lnSpc>
            </a:pPr>
            <a:r>
              <a:rPr lang="en-US" sz="1467" i="1" dirty="0">
                <a:solidFill>
                  <a:srgbClr val="57565A"/>
                </a:solidFill>
                <a:latin typeface="Lato" panose="020F0502020204030203" pitchFamily="34" charset="0"/>
                <a:ea typeface="Lato" panose="020F0502020204030203" pitchFamily="34" charset="0"/>
                <a:cs typeface="Lato" panose="020F0502020204030203" pitchFamily="34" charset="0"/>
              </a:rPr>
              <a:t>Promotions</a:t>
            </a:r>
          </a:p>
          <a:p>
            <a:pPr>
              <a:lnSpc>
                <a:spcPct val="89000"/>
              </a:lnSpc>
            </a:pPr>
            <a:r>
              <a:rPr lang="en-US" sz="1467" i="1" dirty="0">
                <a:solidFill>
                  <a:srgbClr val="57565A"/>
                </a:solidFill>
                <a:latin typeface="Lato" panose="020F0502020204030203" pitchFamily="34" charset="0"/>
                <a:ea typeface="Lato" panose="020F0502020204030203" pitchFamily="34" charset="0"/>
                <a:cs typeface="Lato" panose="020F0502020204030203" pitchFamily="34" charset="0"/>
              </a:rPr>
              <a:t>Feedback/Voice-of-Customer</a:t>
            </a:r>
          </a:p>
        </p:txBody>
      </p:sp>
      <p:sp>
        <p:nvSpPr>
          <p:cNvPr id="33" name="Freeform 32">
            <a:extLst>
              <a:ext uri="{FF2B5EF4-FFF2-40B4-BE49-F238E27FC236}">
                <a16:creationId xmlns:a16="http://schemas.microsoft.com/office/drawing/2014/main" id="{6EDD861C-DB5F-374D-817A-35A50E70C6D2}"/>
              </a:ext>
            </a:extLst>
          </p:cNvPr>
          <p:cNvSpPr/>
          <p:nvPr/>
        </p:nvSpPr>
        <p:spPr>
          <a:xfrm flipH="1">
            <a:off x="2884180" y="5707188"/>
            <a:ext cx="1036242" cy="553998"/>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1"/>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
        <p:nvSpPr>
          <p:cNvPr id="34" name="Rectangle 33">
            <a:extLst>
              <a:ext uri="{FF2B5EF4-FFF2-40B4-BE49-F238E27FC236}">
                <a16:creationId xmlns:a16="http://schemas.microsoft.com/office/drawing/2014/main" id="{DE82C432-726A-8345-AEC5-6980F2E81538}"/>
              </a:ext>
            </a:extLst>
          </p:cNvPr>
          <p:cNvSpPr/>
          <p:nvPr/>
        </p:nvSpPr>
        <p:spPr>
          <a:xfrm>
            <a:off x="3748864" y="4003840"/>
            <a:ext cx="2120164" cy="1066318"/>
          </a:xfrm>
          <a:prstGeom prst="rect">
            <a:avLst/>
          </a:prstGeom>
        </p:spPr>
        <p:txBody>
          <a:bodyPr wrap="square" lIns="121920" rIns="121920" bIns="60960">
            <a:spAutoFit/>
          </a:bodyPr>
          <a:lstStyle/>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Freebies, </a:t>
            </a:r>
          </a:p>
          <a:p>
            <a:pPr>
              <a:lnSpc>
                <a:spcPct val="89000"/>
              </a:lnSpc>
            </a:pPr>
            <a:r>
              <a:rPr lang="en-US" sz="1400" i="1" dirty="0">
                <a:solidFill>
                  <a:srgbClr val="57565A"/>
                </a:solidFill>
                <a:latin typeface="Lato" panose="020F0502020204030203" pitchFamily="34" charset="0"/>
                <a:ea typeface="Lato" panose="020F0502020204030203" pitchFamily="34" charset="0"/>
                <a:cs typeface="Lato" panose="020F0502020204030203" pitchFamily="34" charset="0"/>
              </a:rPr>
              <a:t>The Customer’s Blog, Customer’s Social Networks, Customer’s Review Sites</a:t>
            </a:r>
          </a:p>
        </p:txBody>
      </p:sp>
      <p:sp>
        <p:nvSpPr>
          <p:cNvPr id="35" name="Freeform 34">
            <a:extLst>
              <a:ext uri="{FF2B5EF4-FFF2-40B4-BE49-F238E27FC236}">
                <a16:creationId xmlns:a16="http://schemas.microsoft.com/office/drawing/2014/main" id="{8E8308C5-1F16-6C45-9489-FFE120A2CE86}"/>
              </a:ext>
            </a:extLst>
          </p:cNvPr>
          <p:cNvSpPr/>
          <p:nvPr/>
        </p:nvSpPr>
        <p:spPr>
          <a:xfrm flipV="1">
            <a:off x="3069811" y="4371095"/>
            <a:ext cx="664463" cy="646656"/>
          </a:xfrm>
          <a:custGeom>
            <a:avLst/>
            <a:gdLst>
              <a:gd name="connsiteX0" fmla="*/ 9167091 w 9167091"/>
              <a:gd name="connsiteY0" fmla="*/ 5137727 h 5149273"/>
              <a:gd name="connsiteX1" fmla="*/ 11546 w 9167091"/>
              <a:gd name="connsiteY1" fmla="*/ 5149273 h 5149273"/>
              <a:gd name="connsiteX2" fmla="*/ 0 w 9167091"/>
              <a:gd name="connsiteY2" fmla="*/ 0 h 5149273"/>
            </a:gdLst>
            <a:ahLst/>
            <a:cxnLst>
              <a:cxn ang="0">
                <a:pos x="connsiteX0" y="connsiteY0"/>
              </a:cxn>
              <a:cxn ang="0">
                <a:pos x="connsiteX1" y="connsiteY1"/>
              </a:cxn>
              <a:cxn ang="0">
                <a:pos x="connsiteX2" y="connsiteY2"/>
              </a:cxn>
            </a:cxnLst>
            <a:rect l="l" t="t" r="r" b="b"/>
            <a:pathLst>
              <a:path w="9167091" h="5149273">
                <a:moveTo>
                  <a:pt x="9167091" y="5137727"/>
                </a:moveTo>
                <a:lnTo>
                  <a:pt x="11546" y="5149273"/>
                </a:lnTo>
                <a:cubicBezTo>
                  <a:pt x="7697" y="3432849"/>
                  <a:pt x="3849" y="1716424"/>
                  <a:pt x="0" y="0"/>
                </a:cubicBezTo>
              </a:path>
            </a:pathLst>
          </a:custGeom>
          <a:ln w="12700" cmpd="sng">
            <a:solidFill>
              <a:schemeClr val="accent5"/>
            </a:solidFill>
            <a:headEnd type="oval" w="lg" len="lg"/>
            <a:tailEnd type="none" w="lg" len="lg"/>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3200"/>
          </a:p>
        </p:txBody>
      </p:sp>
    </p:spTree>
    <p:extLst>
      <p:ext uri="{BB962C8B-B14F-4D97-AF65-F5344CB8AC3E}">
        <p14:creationId xmlns:p14="http://schemas.microsoft.com/office/powerpoint/2010/main" val="2244032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250"/>
                                        <p:tgtEl>
                                          <p:spTgt spid="23"/>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par>
                                <p:cTn id="11" presetID="10" presetClass="entr" presetSubtype="0" fill="hold" grpId="0" nodeType="withEffect">
                                  <p:stCondLst>
                                    <p:cond delay="140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par>
                                <p:cTn id="14" presetID="10" presetClass="entr" presetSubtype="0" fill="hold" grpId="0" nodeType="withEffect">
                                  <p:stCondLst>
                                    <p:cond delay="17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grpId="0" nodeType="withEffect">
                                  <p:stCondLst>
                                    <p:cond delay="180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par>
                                <p:cTn id="20" presetID="10" presetClass="entr" presetSubtype="0" fill="hold" grpId="0" nodeType="withEffect">
                                  <p:stCondLst>
                                    <p:cond delay="200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500"/>
                                        <p:tgtEl>
                                          <p:spTgt spid="28"/>
                                        </p:tgtEl>
                                      </p:cBhvr>
                                    </p:animEffect>
                                  </p:childTnLst>
                                </p:cTn>
                              </p:par>
                              <p:par>
                                <p:cTn id="23" presetID="10" presetClass="entr" presetSubtype="0" fill="hold" nodeType="withEffect">
                                  <p:stCondLst>
                                    <p:cond delay="190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grpId="0" nodeType="withEffect">
                                  <p:stCondLst>
                                    <p:cond delay="200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par>
                                <p:cTn id="29" presetID="10" presetClass="entr" presetSubtype="0" fill="hold" grpId="0" nodeType="withEffect">
                                  <p:stCondLst>
                                    <p:cond delay="200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140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210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animBg="1"/>
      <p:bldP spid="26" grpId="0"/>
      <p:bldP spid="27" grpId="0"/>
      <p:bldP spid="28" grpId="0" animBg="1"/>
      <p:bldP spid="31" grpId="0" animBg="1"/>
      <p:bldP spid="32" grpId="0"/>
      <p:bldP spid="33" grpId="0" animBg="1"/>
      <p:bldP spid="34" grpId="0"/>
      <p:bldP spid="3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FD1A9-1E4B-2E4E-9805-6D80BE43E456}"/>
              </a:ext>
            </a:extLst>
          </p:cNvPr>
          <p:cNvSpPr>
            <a:spLocks noGrp="1"/>
          </p:cNvSpPr>
          <p:nvPr>
            <p:ph type="title"/>
          </p:nvPr>
        </p:nvSpPr>
        <p:spPr/>
        <p:txBody>
          <a:bodyPr>
            <a:normAutofit/>
          </a:bodyPr>
          <a:lstStyle/>
          <a:p>
            <a:r>
              <a:rPr lang="en-US" b="1" dirty="0">
                <a:latin typeface="Lato" panose="020F0502020204030203" pitchFamily="34" charset="0"/>
                <a:ea typeface="Lato" panose="020F0502020204030203" pitchFamily="34" charset="0"/>
                <a:cs typeface="Lato" panose="020F0502020204030203" pitchFamily="34" charset="0"/>
              </a:rPr>
              <a:t>Do you have the right messages that will attract your persona(s)?</a:t>
            </a:r>
          </a:p>
        </p:txBody>
      </p:sp>
      <p:sp>
        <p:nvSpPr>
          <p:cNvPr id="3" name="Text Placeholder 2">
            <a:extLst>
              <a:ext uri="{FF2B5EF4-FFF2-40B4-BE49-F238E27FC236}">
                <a16:creationId xmlns:a16="http://schemas.microsoft.com/office/drawing/2014/main" id="{357EB431-0CAA-F742-B834-B01203BCD7A5}"/>
              </a:ext>
            </a:extLst>
          </p:cNvPr>
          <p:cNvSpPr>
            <a:spLocks noGrp="1"/>
          </p:cNvSpPr>
          <p:nvPr>
            <p:ph type="body" idx="1"/>
          </p:nvPr>
        </p:nvSpPr>
        <p:spPr/>
        <p:txBody>
          <a:bodyPr/>
          <a:lstStyle/>
          <a:p>
            <a:r>
              <a:rPr lang="en-US" dirty="0"/>
              <a:t>That’s what we’ll answer in the next lesson.</a:t>
            </a:r>
          </a:p>
        </p:txBody>
      </p:sp>
      <p:sp>
        <p:nvSpPr>
          <p:cNvPr id="4" name="Footer Placeholder 3">
            <a:extLst>
              <a:ext uri="{FF2B5EF4-FFF2-40B4-BE49-F238E27FC236}">
                <a16:creationId xmlns:a16="http://schemas.microsoft.com/office/drawing/2014/main" id="{1CBF2BB9-5A36-7548-A1CD-46D723EE36A8}"/>
              </a:ext>
            </a:extLst>
          </p:cNvPr>
          <p:cNvSpPr>
            <a:spLocks noGrp="1"/>
          </p:cNvSpPr>
          <p:nvPr>
            <p:ph type="ftr" sz="quarter" idx="11"/>
          </p:nvPr>
        </p:nvSpPr>
        <p:spPr/>
        <p:txBody>
          <a:bodyPr/>
          <a:lstStyle/>
          <a:p>
            <a:r>
              <a:rPr lang="en-US"/>
              <a:t>Opterre LLC</a:t>
            </a:r>
            <a:endParaRPr lang="en-US" dirty="0"/>
          </a:p>
        </p:txBody>
      </p:sp>
      <p:sp>
        <p:nvSpPr>
          <p:cNvPr id="5" name="Slide Number Placeholder 4">
            <a:extLst>
              <a:ext uri="{FF2B5EF4-FFF2-40B4-BE49-F238E27FC236}">
                <a16:creationId xmlns:a16="http://schemas.microsoft.com/office/drawing/2014/main" id="{28ED918A-85B9-9640-97CA-6CAF7B17EDBC}"/>
              </a:ext>
            </a:extLst>
          </p:cNvPr>
          <p:cNvSpPr>
            <a:spLocks noGrp="1"/>
          </p:cNvSpPr>
          <p:nvPr>
            <p:ph type="sldNum" sz="quarter" idx="12"/>
          </p:nvPr>
        </p:nvSpPr>
        <p:spPr/>
        <p:txBody>
          <a:bodyPr/>
          <a:lstStyle/>
          <a:p>
            <a:fld id="{0A7FF197-75ED-9943-8BC1-95174BF59D1A}" type="slidenum">
              <a:rPr lang="en-US" smtClean="0"/>
              <a:t>45</a:t>
            </a:fld>
            <a:endParaRPr lang="en-US"/>
          </a:p>
        </p:txBody>
      </p:sp>
    </p:spTree>
    <p:extLst>
      <p:ext uri="{BB962C8B-B14F-4D97-AF65-F5344CB8AC3E}">
        <p14:creationId xmlns:p14="http://schemas.microsoft.com/office/powerpoint/2010/main" val="165834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reeform 5"/>
          <p:cNvSpPr>
            <a:spLocks noEditPoints="1"/>
          </p:cNvSpPr>
          <p:nvPr/>
        </p:nvSpPr>
        <p:spPr bwMode="auto">
          <a:xfrm rot="19389392">
            <a:off x="-200594" y="1810960"/>
            <a:ext cx="5641246" cy="1856682"/>
          </a:xfrm>
          <a:custGeom>
            <a:avLst/>
            <a:gdLst>
              <a:gd name="T0" fmla="*/ 18 w 2834"/>
              <a:gd name="T1" fmla="*/ 334 h 783"/>
              <a:gd name="T2" fmla="*/ 186 w 2834"/>
              <a:gd name="T3" fmla="*/ 297 h 783"/>
              <a:gd name="T4" fmla="*/ 134 w 2834"/>
              <a:gd name="T5" fmla="*/ 270 h 783"/>
              <a:gd name="T6" fmla="*/ 260 w 2834"/>
              <a:gd name="T7" fmla="*/ 269 h 783"/>
              <a:gd name="T8" fmla="*/ 181 w 2834"/>
              <a:gd name="T9" fmla="*/ 218 h 783"/>
              <a:gd name="T10" fmla="*/ 174 w 2834"/>
              <a:gd name="T11" fmla="*/ 206 h 783"/>
              <a:gd name="T12" fmla="*/ 261 w 2834"/>
              <a:gd name="T13" fmla="*/ 184 h 783"/>
              <a:gd name="T14" fmla="*/ 211 w 2834"/>
              <a:gd name="T15" fmla="*/ 154 h 783"/>
              <a:gd name="T16" fmla="*/ 323 w 2834"/>
              <a:gd name="T17" fmla="*/ 174 h 783"/>
              <a:gd name="T18" fmla="*/ 356 w 2834"/>
              <a:gd name="T19" fmla="*/ 134 h 783"/>
              <a:gd name="T20" fmla="*/ 278 w 2834"/>
              <a:gd name="T21" fmla="*/ 79 h 783"/>
              <a:gd name="T22" fmla="*/ 418 w 2834"/>
              <a:gd name="T23" fmla="*/ 84 h 783"/>
              <a:gd name="T24" fmla="*/ 361 w 2834"/>
              <a:gd name="T25" fmla="*/ 59 h 783"/>
              <a:gd name="T26" fmla="*/ 168 w 2834"/>
              <a:gd name="T27" fmla="*/ 30 h 783"/>
              <a:gd name="T28" fmla="*/ 480 w 2834"/>
              <a:gd name="T29" fmla="*/ 54 h 783"/>
              <a:gd name="T30" fmla="*/ 566 w 2834"/>
              <a:gd name="T31" fmla="*/ 59 h 783"/>
              <a:gd name="T32" fmla="*/ 618 w 2834"/>
              <a:gd name="T33" fmla="*/ 51 h 783"/>
              <a:gd name="T34" fmla="*/ 567 w 2834"/>
              <a:gd name="T35" fmla="*/ 3 h 783"/>
              <a:gd name="T36" fmla="*/ 916 w 2834"/>
              <a:gd name="T37" fmla="*/ 65 h 783"/>
              <a:gd name="T38" fmla="*/ 1407 w 2834"/>
              <a:gd name="T39" fmla="*/ 171 h 783"/>
              <a:gd name="T40" fmla="*/ 1820 w 2834"/>
              <a:gd name="T41" fmla="*/ 215 h 783"/>
              <a:gd name="T42" fmla="*/ 2368 w 2834"/>
              <a:gd name="T43" fmla="*/ 205 h 783"/>
              <a:gd name="T44" fmla="*/ 2354 w 2834"/>
              <a:gd name="T45" fmla="*/ 226 h 783"/>
              <a:gd name="T46" fmla="*/ 2502 w 2834"/>
              <a:gd name="T47" fmla="*/ 202 h 783"/>
              <a:gd name="T48" fmla="*/ 2541 w 2834"/>
              <a:gd name="T49" fmla="*/ 210 h 783"/>
              <a:gd name="T50" fmla="*/ 2673 w 2834"/>
              <a:gd name="T51" fmla="*/ 221 h 783"/>
              <a:gd name="T52" fmla="*/ 2603 w 2834"/>
              <a:gd name="T53" fmla="*/ 226 h 783"/>
              <a:gd name="T54" fmla="*/ 2663 w 2834"/>
              <a:gd name="T55" fmla="*/ 267 h 783"/>
              <a:gd name="T56" fmla="*/ 2732 w 2834"/>
              <a:gd name="T57" fmla="*/ 346 h 783"/>
              <a:gd name="T58" fmla="*/ 2773 w 2834"/>
              <a:gd name="T59" fmla="*/ 444 h 783"/>
              <a:gd name="T60" fmla="*/ 2745 w 2834"/>
              <a:gd name="T61" fmla="*/ 465 h 783"/>
              <a:gd name="T62" fmla="*/ 2705 w 2834"/>
              <a:gd name="T63" fmla="*/ 501 h 783"/>
              <a:gd name="T64" fmla="*/ 2828 w 2834"/>
              <a:gd name="T65" fmla="*/ 491 h 783"/>
              <a:gd name="T66" fmla="*/ 2746 w 2834"/>
              <a:gd name="T67" fmla="*/ 602 h 783"/>
              <a:gd name="T68" fmla="*/ 2565 w 2834"/>
              <a:gd name="T69" fmla="*/ 696 h 783"/>
              <a:gd name="T70" fmla="*/ 2382 w 2834"/>
              <a:gd name="T71" fmla="*/ 711 h 783"/>
              <a:gd name="T72" fmla="*/ 2321 w 2834"/>
              <a:gd name="T73" fmla="*/ 721 h 783"/>
              <a:gd name="T74" fmla="*/ 2191 w 2834"/>
              <a:gd name="T75" fmla="*/ 740 h 783"/>
              <a:gd name="T76" fmla="*/ 1494 w 2834"/>
              <a:gd name="T77" fmla="*/ 764 h 783"/>
              <a:gd name="T78" fmla="*/ 1107 w 2834"/>
              <a:gd name="T79" fmla="*/ 740 h 783"/>
              <a:gd name="T80" fmla="*/ 773 w 2834"/>
              <a:gd name="T81" fmla="*/ 676 h 783"/>
              <a:gd name="T82" fmla="*/ 688 w 2834"/>
              <a:gd name="T83" fmla="*/ 647 h 783"/>
              <a:gd name="T84" fmla="*/ 557 w 2834"/>
              <a:gd name="T85" fmla="*/ 614 h 783"/>
              <a:gd name="T86" fmla="*/ 359 w 2834"/>
              <a:gd name="T87" fmla="*/ 527 h 783"/>
              <a:gd name="T88" fmla="*/ 198 w 2834"/>
              <a:gd name="T89" fmla="*/ 424 h 783"/>
              <a:gd name="T90" fmla="*/ 20 w 2834"/>
              <a:gd name="T91" fmla="*/ 385 h 783"/>
              <a:gd name="T92" fmla="*/ 375 w 2834"/>
              <a:gd name="T93" fmla="*/ 391 h 783"/>
              <a:gd name="T94" fmla="*/ 172 w 2834"/>
              <a:gd name="T95" fmla="*/ 331 h 783"/>
              <a:gd name="T96" fmla="*/ 316 w 2834"/>
              <a:gd name="T97" fmla="*/ 291 h 783"/>
              <a:gd name="T98" fmla="*/ 315 w 2834"/>
              <a:gd name="T99" fmla="*/ 298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4" h="783">
                <a:moveTo>
                  <a:pt x="0" y="376"/>
                </a:moveTo>
                <a:cubicBezTo>
                  <a:pt x="13" y="375"/>
                  <a:pt x="25" y="374"/>
                  <a:pt x="37" y="373"/>
                </a:cubicBezTo>
                <a:cubicBezTo>
                  <a:pt x="41" y="352"/>
                  <a:pt x="4" y="357"/>
                  <a:pt x="18" y="334"/>
                </a:cubicBezTo>
                <a:cubicBezTo>
                  <a:pt x="51" y="328"/>
                  <a:pt x="82" y="306"/>
                  <a:pt x="118" y="323"/>
                </a:cubicBezTo>
                <a:cubicBezTo>
                  <a:pt x="121" y="312"/>
                  <a:pt x="123" y="305"/>
                  <a:pt x="126" y="297"/>
                </a:cubicBezTo>
                <a:cubicBezTo>
                  <a:pt x="145" y="297"/>
                  <a:pt x="165" y="297"/>
                  <a:pt x="186" y="297"/>
                </a:cubicBezTo>
                <a:cubicBezTo>
                  <a:pt x="186" y="296"/>
                  <a:pt x="186" y="294"/>
                  <a:pt x="187" y="293"/>
                </a:cubicBezTo>
                <a:cubicBezTo>
                  <a:pt x="164" y="289"/>
                  <a:pt x="142" y="285"/>
                  <a:pt x="113" y="280"/>
                </a:cubicBezTo>
                <a:cubicBezTo>
                  <a:pt x="124" y="275"/>
                  <a:pt x="128" y="273"/>
                  <a:pt x="134" y="270"/>
                </a:cubicBezTo>
                <a:cubicBezTo>
                  <a:pt x="131" y="267"/>
                  <a:pt x="127" y="265"/>
                  <a:pt x="122" y="262"/>
                </a:cubicBezTo>
                <a:cubicBezTo>
                  <a:pt x="126" y="261"/>
                  <a:pt x="128" y="260"/>
                  <a:pt x="130" y="260"/>
                </a:cubicBezTo>
                <a:cubicBezTo>
                  <a:pt x="173" y="263"/>
                  <a:pt x="216" y="267"/>
                  <a:pt x="260" y="269"/>
                </a:cubicBezTo>
                <a:cubicBezTo>
                  <a:pt x="267" y="270"/>
                  <a:pt x="275" y="267"/>
                  <a:pt x="282" y="263"/>
                </a:cubicBezTo>
                <a:cubicBezTo>
                  <a:pt x="240" y="239"/>
                  <a:pt x="194" y="241"/>
                  <a:pt x="150" y="240"/>
                </a:cubicBezTo>
                <a:cubicBezTo>
                  <a:pt x="149" y="213"/>
                  <a:pt x="156" y="208"/>
                  <a:pt x="181" y="218"/>
                </a:cubicBezTo>
                <a:cubicBezTo>
                  <a:pt x="195" y="223"/>
                  <a:pt x="210" y="224"/>
                  <a:pt x="225" y="227"/>
                </a:cubicBezTo>
                <a:cubicBezTo>
                  <a:pt x="225" y="224"/>
                  <a:pt x="226" y="222"/>
                  <a:pt x="226" y="219"/>
                </a:cubicBezTo>
                <a:cubicBezTo>
                  <a:pt x="209" y="215"/>
                  <a:pt x="192" y="210"/>
                  <a:pt x="174" y="206"/>
                </a:cubicBezTo>
                <a:cubicBezTo>
                  <a:pt x="175" y="204"/>
                  <a:pt x="175" y="201"/>
                  <a:pt x="175" y="199"/>
                </a:cubicBezTo>
                <a:cubicBezTo>
                  <a:pt x="211" y="181"/>
                  <a:pt x="247" y="198"/>
                  <a:pt x="288" y="197"/>
                </a:cubicBezTo>
                <a:cubicBezTo>
                  <a:pt x="276" y="191"/>
                  <a:pt x="268" y="189"/>
                  <a:pt x="261" y="184"/>
                </a:cubicBezTo>
                <a:cubicBezTo>
                  <a:pt x="230" y="165"/>
                  <a:pt x="196" y="159"/>
                  <a:pt x="161" y="158"/>
                </a:cubicBezTo>
                <a:cubicBezTo>
                  <a:pt x="161" y="155"/>
                  <a:pt x="161" y="152"/>
                  <a:pt x="162" y="150"/>
                </a:cubicBezTo>
                <a:cubicBezTo>
                  <a:pt x="178" y="151"/>
                  <a:pt x="195" y="150"/>
                  <a:pt x="211" y="154"/>
                </a:cubicBezTo>
                <a:cubicBezTo>
                  <a:pt x="265" y="165"/>
                  <a:pt x="318" y="178"/>
                  <a:pt x="371" y="190"/>
                </a:cubicBezTo>
                <a:cubicBezTo>
                  <a:pt x="375" y="191"/>
                  <a:pt x="378" y="191"/>
                  <a:pt x="383" y="188"/>
                </a:cubicBezTo>
                <a:cubicBezTo>
                  <a:pt x="364" y="183"/>
                  <a:pt x="345" y="179"/>
                  <a:pt x="323" y="174"/>
                </a:cubicBezTo>
                <a:cubicBezTo>
                  <a:pt x="329" y="165"/>
                  <a:pt x="332" y="158"/>
                  <a:pt x="337" y="151"/>
                </a:cubicBezTo>
                <a:cubicBezTo>
                  <a:pt x="333" y="147"/>
                  <a:pt x="330" y="143"/>
                  <a:pt x="323" y="136"/>
                </a:cubicBezTo>
                <a:cubicBezTo>
                  <a:pt x="336" y="135"/>
                  <a:pt x="345" y="135"/>
                  <a:pt x="356" y="134"/>
                </a:cubicBezTo>
                <a:cubicBezTo>
                  <a:pt x="353" y="130"/>
                  <a:pt x="351" y="127"/>
                  <a:pt x="348" y="121"/>
                </a:cubicBezTo>
                <a:cubicBezTo>
                  <a:pt x="368" y="122"/>
                  <a:pt x="391" y="134"/>
                  <a:pt x="395" y="100"/>
                </a:cubicBezTo>
                <a:cubicBezTo>
                  <a:pt x="357" y="93"/>
                  <a:pt x="318" y="86"/>
                  <a:pt x="278" y="79"/>
                </a:cubicBezTo>
                <a:cubicBezTo>
                  <a:pt x="278" y="77"/>
                  <a:pt x="278" y="76"/>
                  <a:pt x="278" y="74"/>
                </a:cubicBezTo>
                <a:cubicBezTo>
                  <a:pt x="285" y="74"/>
                  <a:pt x="293" y="71"/>
                  <a:pt x="300" y="72"/>
                </a:cubicBezTo>
                <a:cubicBezTo>
                  <a:pt x="340" y="76"/>
                  <a:pt x="378" y="81"/>
                  <a:pt x="418" y="84"/>
                </a:cubicBezTo>
                <a:cubicBezTo>
                  <a:pt x="425" y="85"/>
                  <a:pt x="434" y="82"/>
                  <a:pt x="442" y="80"/>
                </a:cubicBezTo>
                <a:cubicBezTo>
                  <a:pt x="442" y="78"/>
                  <a:pt x="442" y="75"/>
                  <a:pt x="442" y="73"/>
                </a:cubicBezTo>
                <a:cubicBezTo>
                  <a:pt x="415" y="68"/>
                  <a:pt x="388" y="62"/>
                  <a:pt x="361" y="59"/>
                </a:cubicBezTo>
                <a:cubicBezTo>
                  <a:pt x="317" y="54"/>
                  <a:pt x="273" y="51"/>
                  <a:pt x="229" y="48"/>
                </a:cubicBezTo>
                <a:cubicBezTo>
                  <a:pt x="200" y="47"/>
                  <a:pt x="170" y="48"/>
                  <a:pt x="138" y="48"/>
                </a:cubicBezTo>
                <a:cubicBezTo>
                  <a:pt x="144" y="34"/>
                  <a:pt x="155" y="31"/>
                  <a:pt x="168" y="30"/>
                </a:cubicBezTo>
                <a:cubicBezTo>
                  <a:pt x="265" y="22"/>
                  <a:pt x="360" y="35"/>
                  <a:pt x="455" y="54"/>
                </a:cubicBezTo>
                <a:cubicBezTo>
                  <a:pt x="461" y="55"/>
                  <a:pt x="466" y="56"/>
                  <a:pt x="471" y="56"/>
                </a:cubicBezTo>
                <a:cubicBezTo>
                  <a:pt x="473" y="57"/>
                  <a:pt x="475" y="55"/>
                  <a:pt x="480" y="54"/>
                </a:cubicBezTo>
                <a:cubicBezTo>
                  <a:pt x="453" y="44"/>
                  <a:pt x="428" y="36"/>
                  <a:pt x="403" y="27"/>
                </a:cubicBezTo>
                <a:cubicBezTo>
                  <a:pt x="404" y="26"/>
                  <a:pt x="404" y="25"/>
                  <a:pt x="404" y="24"/>
                </a:cubicBezTo>
                <a:cubicBezTo>
                  <a:pt x="458" y="36"/>
                  <a:pt x="511" y="47"/>
                  <a:pt x="566" y="59"/>
                </a:cubicBezTo>
                <a:cubicBezTo>
                  <a:pt x="566" y="56"/>
                  <a:pt x="567" y="52"/>
                  <a:pt x="569" y="48"/>
                </a:cubicBezTo>
                <a:cubicBezTo>
                  <a:pt x="590" y="53"/>
                  <a:pt x="609" y="59"/>
                  <a:pt x="635" y="65"/>
                </a:cubicBezTo>
                <a:cubicBezTo>
                  <a:pt x="627" y="59"/>
                  <a:pt x="624" y="56"/>
                  <a:pt x="618" y="51"/>
                </a:cubicBezTo>
                <a:cubicBezTo>
                  <a:pt x="629" y="51"/>
                  <a:pt x="637" y="51"/>
                  <a:pt x="645" y="51"/>
                </a:cubicBezTo>
                <a:cubicBezTo>
                  <a:pt x="603" y="21"/>
                  <a:pt x="549" y="28"/>
                  <a:pt x="505" y="2"/>
                </a:cubicBezTo>
                <a:cubicBezTo>
                  <a:pt x="526" y="2"/>
                  <a:pt x="547" y="0"/>
                  <a:pt x="567" y="3"/>
                </a:cubicBezTo>
                <a:cubicBezTo>
                  <a:pt x="606" y="8"/>
                  <a:pt x="645" y="16"/>
                  <a:pt x="684" y="23"/>
                </a:cubicBezTo>
                <a:cubicBezTo>
                  <a:pt x="697" y="25"/>
                  <a:pt x="710" y="26"/>
                  <a:pt x="723" y="28"/>
                </a:cubicBezTo>
                <a:cubicBezTo>
                  <a:pt x="788" y="40"/>
                  <a:pt x="852" y="53"/>
                  <a:pt x="916" y="65"/>
                </a:cubicBezTo>
                <a:cubicBezTo>
                  <a:pt x="945" y="70"/>
                  <a:pt x="975" y="74"/>
                  <a:pt x="1003" y="81"/>
                </a:cubicBezTo>
                <a:cubicBezTo>
                  <a:pt x="1064" y="96"/>
                  <a:pt x="1124" y="115"/>
                  <a:pt x="1185" y="128"/>
                </a:cubicBezTo>
                <a:cubicBezTo>
                  <a:pt x="1258" y="144"/>
                  <a:pt x="1333" y="157"/>
                  <a:pt x="1407" y="171"/>
                </a:cubicBezTo>
                <a:cubicBezTo>
                  <a:pt x="1437" y="176"/>
                  <a:pt x="1468" y="183"/>
                  <a:pt x="1499" y="188"/>
                </a:cubicBezTo>
                <a:cubicBezTo>
                  <a:pt x="1534" y="193"/>
                  <a:pt x="1570" y="192"/>
                  <a:pt x="1605" y="200"/>
                </a:cubicBezTo>
                <a:cubicBezTo>
                  <a:pt x="1676" y="217"/>
                  <a:pt x="1748" y="215"/>
                  <a:pt x="1820" y="215"/>
                </a:cubicBezTo>
                <a:cubicBezTo>
                  <a:pt x="1948" y="214"/>
                  <a:pt x="2075" y="207"/>
                  <a:pt x="2203" y="203"/>
                </a:cubicBezTo>
                <a:cubicBezTo>
                  <a:pt x="2249" y="201"/>
                  <a:pt x="2295" y="201"/>
                  <a:pt x="2340" y="200"/>
                </a:cubicBezTo>
                <a:cubicBezTo>
                  <a:pt x="2349" y="200"/>
                  <a:pt x="2359" y="203"/>
                  <a:pt x="2368" y="205"/>
                </a:cubicBezTo>
                <a:cubicBezTo>
                  <a:pt x="2368" y="207"/>
                  <a:pt x="2368" y="208"/>
                  <a:pt x="2368" y="210"/>
                </a:cubicBezTo>
                <a:cubicBezTo>
                  <a:pt x="2362" y="214"/>
                  <a:pt x="2356" y="218"/>
                  <a:pt x="2350" y="222"/>
                </a:cubicBezTo>
                <a:cubicBezTo>
                  <a:pt x="2352" y="224"/>
                  <a:pt x="2353" y="227"/>
                  <a:pt x="2354" y="226"/>
                </a:cubicBezTo>
                <a:cubicBezTo>
                  <a:pt x="2392" y="224"/>
                  <a:pt x="2430" y="221"/>
                  <a:pt x="2468" y="218"/>
                </a:cubicBezTo>
                <a:cubicBezTo>
                  <a:pt x="2475" y="217"/>
                  <a:pt x="2482" y="217"/>
                  <a:pt x="2489" y="215"/>
                </a:cubicBezTo>
                <a:cubicBezTo>
                  <a:pt x="2493" y="213"/>
                  <a:pt x="2496" y="208"/>
                  <a:pt x="2502" y="202"/>
                </a:cubicBezTo>
                <a:cubicBezTo>
                  <a:pt x="2517" y="202"/>
                  <a:pt x="2537" y="202"/>
                  <a:pt x="2558" y="202"/>
                </a:cubicBezTo>
                <a:cubicBezTo>
                  <a:pt x="2558" y="203"/>
                  <a:pt x="2558" y="205"/>
                  <a:pt x="2558" y="206"/>
                </a:cubicBezTo>
                <a:cubicBezTo>
                  <a:pt x="2552" y="208"/>
                  <a:pt x="2547" y="209"/>
                  <a:pt x="2541" y="210"/>
                </a:cubicBezTo>
                <a:cubicBezTo>
                  <a:pt x="2540" y="211"/>
                  <a:pt x="2540" y="212"/>
                  <a:pt x="2540" y="213"/>
                </a:cubicBezTo>
                <a:cubicBezTo>
                  <a:pt x="2559" y="215"/>
                  <a:pt x="2578" y="216"/>
                  <a:pt x="2597" y="217"/>
                </a:cubicBezTo>
                <a:cubicBezTo>
                  <a:pt x="2622" y="218"/>
                  <a:pt x="2647" y="219"/>
                  <a:pt x="2673" y="221"/>
                </a:cubicBezTo>
                <a:cubicBezTo>
                  <a:pt x="2677" y="221"/>
                  <a:pt x="2681" y="227"/>
                  <a:pt x="2685" y="230"/>
                </a:cubicBezTo>
                <a:cubicBezTo>
                  <a:pt x="2680" y="231"/>
                  <a:pt x="2676" y="233"/>
                  <a:pt x="2671" y="232"/>
                </a:cubicBezTo>
                <a:cubicBezTo>
                  <a:pt x="2649" y="230"/>
                  <a:pt x="2626" y="228"/>
                  <a:pt x="2603" y="226"/>
                </a:cubicBezTo>
                <a:cubicBezTo>
                  <a:pt x="2603" y="227"/>
                  <a:pt x="2602" y="229"/>
                  <a:pt x="2602" y="231"/>
                </a:cubicBezTo>
                <a:cubicBezTo>
                  <a:pt x="2616" y="233"/>
                  <a:pt x="2631" y="236"/>
                  <a:pt x="2645" y="238"/>
                </a:cubicBezTo>
                <a:cubicBezTo>
                  <a:pt x="2663" y="239"/>
                  <a:pt x="2671" y="247"/>
                  <a:pt x="2663" y="267"/>
                </a:cubicBezTo>
                <a:cubicBezTo>
                  <a:pt x="2680" y="265"/>
                  <a:pt x="2689" y="272"/>
                  <a:pt x="2690" y="289"/>
                </a:cubicBezTo>
                <a:cubicBezTo>
                  <a:pt x="2691" y="295"/>
                  <a:pt x="2697" y="301"/>
                  <a:pt x="2702" y="308"/>
                </a:cubicBezTo>
                <a:cubicBezTo>
                  <a:pt x="2686" y="337"/>
                  <a:pt x="2722" y="333"/>
                  <a:pt x="2732" y="346"/>
                </a:cubicBezTo>
                <a:cubicBezTo>
                  <a:pt x="2722" y="373"/>
                  <a:pt x="2732" y="393"/>
                  <a:pt x="2760" y="403"/>
                </a:cubicBezTo>
                <a:cubicBezTo>
                  <a:pt x="2772" y="407"/>
                  <a:pt x="2779" y="414"/>
                  <a:pt x="2773" y="428"/>
                </a:cubicBezTo>
                <a:cubicBezTo>
                  <a:pt x="2771" y="432"/>
                  <a:pt x="2773" y="438"/>
                  <a:pt x="2773" y="444"/>
                </a:cubicBezTo>
                <a:cubicBezTo>
                  <a:pt x="2747" y="440"/>
                  <a:pt x="2737" y="468"/>
                  <a:pt x="2712" y="467"/>
                </a:cubicBezTo>
                <a:cubicBezTo>
                  <a:pt x="2713" y="469"/>
                  <a:pt x="2713" y="472"/>
                  <a:pt x="2714" y="475"/>
                </a:cubicBezTo>
                <a:cubicBezTo>
                  <a:pt x="2724" y="471"/>
                  <a:pt x="2734" y="468"/>
                  <a:pt x="2745" y="465"/>
                </a:cubicBezTo>
                <a:cubicBezTo>
                  <a:pt x="2746" y="467"/>
                  <a:pt x="2747" y="469"/>
                  <a:pt x="2748" y="471"/>
                </a:cubicBezTo>
                <a:cubicBezTo>
                  <a:pt x="2733" y="479"/>
                  <a:pt x="2718" y="488"/>
                  <a:pt x="2703" y="496"/>
                </a:cubicBezTo>
                <a:cubicBezTo>
                  <a:pt x="2704" y="498"/>
                  <a:pt x="2704" y="499"/>
                  <a:pt x="2705" y="501"/>
                </a:cubicBezTo>
                <a:cubicBezTo>
                  <a:pt x="2714" y="499"/>
                  <a:pt x="2724" y="498"/>
                  <a:pt x="2731" y="493"/>
                </a:cubicBezTo>
                <a:cubicBezTo>
                  <a:pt x="2754" y="480"/>
                  <a:pt x="2779" y="483"/>
                  <a:pt x="2803" y="481"/>
                </a:cubicBezTo>
                <a:cubicBezTo>
                  <a:pt x="2811" y="480"/>
                  <a:pt x="2824" y="485"/>
                  <a:pt x="2828" y="491"/>
                </a:cubicBezTo>
                <a:cubicBezTo>
                  <a:pt x="2834" y="499"/>
                  <a:pt x="2830" y="509"/>
                  <a:pt x="2825" y="520"/>
                </a:cubicBezTo>
                <a:cubicBezTo>
                  <a:pt x="2812" y="549"/>
                  <a:pt x="2788" y="563"/>
                  <a:pt x="2763" y="576"/>
                </a:cubicBezTo>
                <a:cubicBezTo>
                  <a:pt x="2752" y="582"/>
                  <a:pt x="2745" y="589"/>
                  <a:pt x="2746" y="602"/>
                </a:cubicBezTo>
                <a:cubicBezTo>
                  <a:pt x="2746" y="615"/>
                  <a:pt x="2739" y="621"/>
                  <a:pt x="2727" y="626"/>
                </a:cubicBezTo>
                <a:cubicBezTo>
                  <a:pt x="2709" y="634"/>
                  <a:pt x="2693" y="648"/>
                  <a:pt x="2675" y="655"/>
                </a:cubicBezTo>
                <a:cubicBezTo>
                  <a:pt x="2639" y="670"/>
                  <a:pt x="2603" y="685"/>
                  <a:pt x="2565" y="696"/>
                </a:cubicBezTo>
                <a:cubicBezTo>
                  <a:pt x="2537" y="704"/>
                  <a:pt x="2507" y="708"/>
                  <a:pt x="2477" y="705"/>
                </a:cubicBezTo>
                <a:cubicBezTo>
                  <a:pt x="2471" y="704"/>
                  <a:pt x="2464" y="709"/>
                  <a:pt x="2458" y="709"/>
                </a:cubicBezTo>
                <a:cubicBezTo>
                  <a:pt x="2433" y="710"/>
                  <a:pt x="2406" y="705"/>
                  <a:pt x="2382" y="711"/>
                </a:cubicBezTo>
                <a:cubicBezTo>
                  <a:pt x="2371" y="713"/>
                  <a:pt x="2366" y="710"/>
                  <a:pt x="2358" y="707"/>
                </a:cubicBezTo>
                <a:cubicBezTo>
                  <a:pt x="2348" y="705"/>
                  <a:pt x="2338" y="701"/>
                  <a:pt x="2334" y="716"/>
                </a:cubicBezTo>
                <a:cubicBezTo>
                  <a:pt x="2334" y="719"/>
                  <a:pt x="2324" y="723"/>
                  <a:pt x="2321" y="721"/>
                </a:cubicBezTo>
                <a:cubicBezTo>
                  <a:pt x="2288" y="705"/>
                  <a:pt x="2281" y="706"/>
                  <a:pt x="2257" y="733"/>
                </a:cubicBezTo>
                <a:cubicBezTo>
                  <a:pt x="2251" y="729"/>
                  <a:pt x="2245" y="725"/>
                  <a:pt x="2238" y="720"/>
                </a:cubicBezTo>
                <a:cubicBezTo>
                  <a:pt x="2226" y="736"/>
                  <a:pt x="2210" y="739"/>
                  <a:pt x="2191" y="740"/>
                </a:cubicBezTo>
                <a:cubicBezTo>
                  <a:pt x="2163" y="742"/>
                  <a:pt x="2134" y="749"/>
                  <a:pt x="2105" y="752"/>
                </a:cubicBezTo>
                <a:cubicBezTo>
                  <a:pt x="1968" y="769"/>
                  <a:pt x="1830" y="783"/>
                  <a:pt x="1692" y="780"/>
                </a:cubicBezTo>
                <a:cubicBezTo>
                  <a:pt x="1626" y="778"/>
                  <a:pt x="1560" y="769"/>
                  <a:pt x="1494" y="764"/>
                </a:cubicBezTo>
                <a:cubicBezTo>
                  <a:pt x="1479" y="763"/>
                  <a:pt x="1463" y="768"/>
                  <a:pt x="1447" y="767"/>
                </a:cubicBezTo>
                <a:cubicBezTo>
                  <a:pt x="1361" y="762"/>
                  <a:pt x="1274" y="756"/>
                  <a:pt x="1188" y="750"/>
                </a:cubicBezTo>
                <a:cubicBezTo>
                  <a:pt x="1161" y="748"/>
                  <a:pt x="1134" y="744"/>
                  <a:pt x="1107" y="740"/>
                </a:cubicBezTo>
                <a:cubicBezTo>
                  <a:pt x="1084" y="737"/>
                  <a:pt x="1059" y="738"/>
                  <a:pt x="1038" y="729"/>
                </a:cubicBezTo>
                <a:cubicBezTo>
                  <a:pt x="987" y="706"/>
                  <a:pt x="932" y="703"/>
                  <a:pt x="878" y="691"/>
                </a:cubicBezTo>
                <a:cubicBezTo>
                  <a:pt x="844" y="683"/>
                  <a:pt x="809" y="680"/>
                  <a:pt x="773" y="676"/>
                </a:cubicBezTo>
                <a:cubicBezTo>
                  <a:pt x="768" y="675"/>
                  <a:pt x="761" y="678"/>
                  <a:pt x="755" y="681"/>
                </a:cubicBezTo>
                <a:cubicBezTo>
                  <a:pt x="735" y="691"/>
                  <a:pt x="717" y="684"/>
                  <a:pt x="706" y="664"/>
                </a:cubicBezTo>
                <a:cubicBezTo>
                  <a:pt x="703" y="657"/>
                  <a:pt x="695" y="651"/>
                  <a:pt x="688" y="647"/>
                </a:cubicBezTo>
                <a:cubicBezTo>
                  <a:pt x="679" y="642"/>
                  <a:pt x="669" y="640"/>
                  <a:pt x="660" y="637"/>
                </a:cubicBezTo>
                <a:cubicBezTo>
                  <a:pt x="645" y="633"/>
                  <a:pt x="631" y="629"/>
                  <a:pt x="613" y="632"/>
                </a:cubicBezTo>
                <a:cubicBezTo>
                  <a:pt x="596" y="636"/>
                  <a:pt x="569" y="627"/>
                  <a:pt x="557" y="614"/>
                </a:cubicBezTo>
                <a:cubicBezTo>
                  <a:pt x="542" y="598"/>
                  <a:pt x="525" y="596"/>
                  <a:pt x="509" y="590"/>
                </a:cubicBezTo>
                <a:cubicBezTo>
                  <a:pt x="476" y="575"/>
                  <a:pt x="442" y="564"/>
                  <a:pt x="408" y="550"/>
                </a:cubicBezTo>
                <a:cubicBezTo>
                  <a:pt x="391" y="543"/>
                  <a:pt x="375" y="535"/>
                  <a:pt x="359" y="527"/>
                </a:cubicBezTo>
                <a:cubicBezTo>
                  <a:pt x="350" y="523"/>
                  <a:pt x="343" y="517"/>
                  <a:pt x="335" y="512"/>
                </a:cubicBezTo>
                <a:cubicBezTo>
                  <a:pt x="300" y="490"/>
                  <a:pt x="265" y="467"/>
                  <a:pt x="229" y="445"/>
                </a:cubicBezTo>
                <a:cubicBezTo>
                  <a:pt x="219" y="438"/>
                  <a:pt x="209" y="429"/>
                  <a:pt x="198" y="424"/>
                </a:cubicBezTo>
                <a:cubicBezTo>
                  <a:pt x="190" y="420"/>
                  <a:pt x="179" y="419"/>
                  <a:pt x="170" y="416"/>
                </a:cubicBezTo>
                <a:cubicBezTo>
                  <a:pt x="152" y="410"/>
                  <a:pt x="135" y="400"/>
                  <a:pt x="116" y="397"/>
                </a:cubicBezTo>
                <a:cubicBezTo>
                  <a:pt x="85" y="391"/>
                  <a:pt x="52" y="388"/>
                  <a:pt x="20" y="385"/>
                </a:cubicBezTo>
                <a:cubicBezTo>
                  <a:pt x="13" y="384"/>
                  <a:pt x="7" y="384"/>
                  <a:pt x="0" y="383"/>
                </a:cubicBezTo>
                <a:cubicBezTo>
                  <a:pt x="0" y="381"/>
                  <a:pt x="0" y="379"/>
                  <a:pt x="0" y="376"/>
                </a:cubicBezTo>
                <a:close/>
                <a:moveTo>
                  <a:pt x="375" y="391"/>
                </a:moveTo>
                <a:cubicBezTo>
                  <a:pt x="368" y="385"/>
                  <a:pt x="365" y="378"/>
                  <a:pt x="359" y="376"/>
                </a:cubicBezTo>
                <a:cubicBezTo>
                  <a:pt x="298" y="359"/>
                  <a:pt x="236" y="342"/>
                  <a:pt x="174" y="325"/>
                </a:cubicBezTo>
                <a:cubicBezTo>
                  <a:pt x="173" y="327"/>
                  <a:pt x="173" y="329"/>
                  <a:pt x="172" y="331"/>
                </a:cubicBezTo>
                <a:cubicBezTo>
                  <a:pt x="239" y="351"/>
                  <a:pt x="305" y="371"/>
                  <a:pt x="375" y="391"/>
                </a:cubicBezTo>
                <a:close/>
                <a:moveTo>
                  <a:pt x="315" y="298"/>
                </a:moveTo>
                <a:cubicBezTo>
                  <a:pt x="315" y="296"/>
                  <a:pt x="316" y="294"/>
                  <a:pt x="316" y="291"/>
                </a:cubicBezTo>
                <a:cubicBezTo>
                  <a:pt x="284" y="285"/>
                  <a:pt x="252" y="278"/>
                  <a:pt x="219" y="271"/>
                </a:cubicBezTo>
                <a:cubicBezTo>
                  <a:pt x="219" y="273"/>
                  <a:pt x="218" y="275"/>
                  <a:pt x="218" y="277"/>
                </a:cubicBezTo>
                <a:cubicBezTo>
                  <a:pt x="250" y="284"/>
                  <a:pt x="282" y="291"/>
                  <a:pt x="315" y="298"/>
                </a:cubicBezTo>
                <a:close/>
              </a:path>
            </a:pathLst>
          </a:custGeom>
          <a:solidFill>
            <a:srgbClr val="FAB014"/>
          </a:solidFill>
          <a:ln>
            <a:noFill/>
          </a:ln>
        </p:spPr>
        <p:txBody>
          <a:bodyPr vert="horz" wrap="square" lIns="91440" tIns="45720" rIns="91440" bIns="45720" numCol="1" anchor="t" anchorCtr="0" compatLnSpc="1">
            <a:prstTxWarp prst="textNoShape">
              <a:avLst/>
            </a:prstTxWarp>
          </a:bodyPr>
          <a:lstStyle/>
          <a:p>
            <a:endParaRPr lang="en-GB"/>
          </a:p>
        </p:txBody>
      </p:sp>
      <p:sp>
        <p:nvSpPr>
          <p:cNvPr id="13" name="Text Placeholder 7"/>
          <p:cNvSpPr txBox="1">
            <a:spLocks/>
          </p:cNvSpPr>
          <p:nvPr/>
        </p:nvSpPr>
        <p:spPr>
          <a:xfrm>
            <a:off x="0"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tx1"/>
                </a:solidFill>
                <a:latin typeface="Lato Black" panose="020F0A02020204030203" pitchFamily="34" charset="0"/>
              </a:rPr>
              <a:t>THIS IS NOT A ONE-AND-DONE EXERCISE</a:t>
            </a:r>
          </a:p>
        </p:txBody>
      </p:sp>
      <p:sp>
        <p:nvSpPr>
          <p:cNvPr id="29" name="Rectangle 28"/>
          <p:cNvSpPr/>
          <p:nvPr/>
        </p:nvSpPr>
        <p:spPr>
          <a:xfrm>
            <a:off x="9899574" y="812968"/>
            <a:ext cx="701023" cy="105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 Placeholder 7"/>
          <p:cNvSpPr txBox="1">
            <a:spLocks/>
          </p:cNvSpPr>
          <p:nvPr/>
        </p:nvSpPr>
        <p:spPr>
          <a:xfrm>
            <a:off x="6609574" y="1571048"/>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lgn="l">
              <a:lnSpc>
                <a:spcPct val="100000"/>
              </a:lnSpc>
              <a:buFont typeface="Wingdings" pitchFamily="2" charset="2"/>
              <a:buChar char="ü"/>
            </a:pPr>
            <a:r>
              <a:rPr lang="en-GB" sz="2400" b="0" spc="50" dirty="0">
                <a:solidFill>
                  <a:schemeClr val="tx1"/>
                </a:solidFill>
                <a:ea typeface="Lato" panose="020F0502020204030203" pitchFamily="34" charset="0"/>
                <a:cs typeface="Lato" panose="020F0502020204030203" pitchFamily="34" charset="0"/>
              </a:rPr>
              <a:t>Your market will evolve</a:t>
            </a:r>
          </a:p>
          <a:p>
            <a:pPr marL="285750" indent="-285750" algn="l">
              <a:lnSpc>
                <a:spcPct val="100000"/>
              </a:lnSpc>
              <a:buFont typeface="Wingdings" pitchFamily="2" charset="2"/>
              <a:buChar char="ü"/>
            </a:pPr>
            <a:r>
              <a:rPr lang="en-GB" sz="2400" b="0" spc="50" dirty="0">
                <a:solidFill>
                  <a:schemeClr val="tx1"/>
                </a:solidFill>
                <a:ea typeface="Lato" panose="020F0502020204030203" pitchFamily="34" charset="0"/>
                <a:cs typeface="Lato" panose="020F0502020204030203" pitchFamily="34" charset="0"/>
              </a:rPr>
              <a:t>Your customers will want more</a:t>
            </a:r>
          </a:p>
          <a:p>
            <a:pPr marL="285750" indent="-285750" algn="l">
              <a:lnSpc>
                <a:spcPct val="100000"/>
              </a:lnSpc>
              <a:buFont typeface="Wingdings" pitchFamily="2" charset="2"/>
              <a:buChar char="ü"/>
            </a:pPr>
            <a:r>
              <a:rPr lang="en-GB" sz="2400" b="0" spc="50" dirty="0">
                <a:solidFill>
                  <a:schemeClr val="tx1"/>
                </a:solidFill>
                <a:ea typeface="Lato" panose="020F0502020204030203" pitchFamily="34" charset="0"/>
                <a:cs typeface="Lato" panose="020F0502020204030203" pitchFamily="34" charset="0"/>
              </a:rPr>
              <a:t>Your mission will evolve</a:t>
            </a:r>
          </a:p>
          <a:p>
            <a:pPr marL="285750" indent="-285750" algn="l">
              <a:lnSpc>
                <a:spcPct val="100000"/>
              </a:lnSpc>
              <a:buFont typeface="Wingdings" pitchFamily="2" charset="2"/>
              <a:buChar char="ü"/>
            </a:pPr>
            <a:r>
              <a:rPr lang="en-GB" sz="2400" b="0" spc="50" dirty="0">
                <a:solidFill>
                  <a:schemeClr val="tx1"/>
                </a:solidFill>
                <a:ea typeface="Lato" panose="020F0502020204030203" pitchFamily="34" charset="0"/>
                <a:cs typeface="Lato" panose="020F0502020204030203" pitchFamily="34" charset="0"/>
              </a:rPr>
              <a:t>Each new product will need a new persona</a:t>
            </a:r>
          </a:p>
        </p:txBody>
      </p:sp>
      <p:sp>
        <p:nvSpPr>
          <p:cNvPr id="12" name="Freeform 18">
            <a:extLst>
              <a:ext uri="{FF2B5EF4-FFF2-40B4-BE49-F238E27FC236}">
                <a16:creationId xmlns:a16="http://schemas.microsoft.com/office/drawing/2014/main" id="{C255E205-5BED-CA4E-B2BE-A70A9742A0A5}"/>
              </a:ext>
            </a:extLst>
          </p:cNvPr>
          <p:cNvSpPr>
            <a:spLocks noEditPoints="1"/>
          </p:cNvSpPr>
          <p:nvPr/>
        </p:nvSpPr>
        <p:spPr bwMode="auto">
          <a:xfrm>
            <a:off x="5901322" y="1663700"/>
            <a:ext cx="525463" cy="523875"/>
          </a:xfrm>
          <a:custGeom>
            <a:avLst/>
            <a:gdLst>
              <a:gd name="T0" fmla="*/ 172 w 176"/>
              <a:gd name="T1" fmla="*/ 84 h 176"/>
              <a:gd name="T2" fmla="*/ 168 w 176"/>
              <a:gd name="T3" fmla="*/ 88 h 176"/>
              <a:gd name="T4" fmla="*/ 88 w 176"/>
              <a:gd name="T5" fmla="*/ 168 h 176"/>
              <a:gd name="T6" fmla="*/ 24 w 176"/>
              <a:gd name="T7" fmla="*/ 136 h 176"/>
              <a:gd name="T8" fmla="*/ 56 w 176"/>
              <a:gd name="T9" fmla="*/ 136 h 176"/>
              <a:gd name="T10" fmla="*/ 60 w 176"/>
              <a:gd name="T11" fmla="*/ 132 h 176"/>
              <a:gd name="T12" fmla="*/ 56 w 176"/>
              <a:gd name="T13" fmla="*/ 128 h 176"/>
              <a:gd name="T14" fmla="*/ 16 w 176"/>
              <a:gd name="T15" fmla="*/ 128 h 176"/>
              <a:gd name="T16" fmla="*/ 12 w 176"/>
              <a:gd name="T17" fmla="*/ 132 h 176"/>
              <a:gd name="T18" fmla="*/ 12 w 176"/>
              <a:gd name="T19" fmla="*/ 172 h 176"/>
              <a:gd name="T20" fmla="*/ 16 w 176"/>
              <a:gd name="T21" fmla="*/ 176 h 176"/>
              <a:gd name="T22" fmla="*/ 20 w 176"/>
              <a:gd name="T23" fmla="*/ 172 h 176"/>
              <a:gd name="T24" fmla="*/ 20 w 176"/>
              <a:gd name="T25" fmla="*/ 144 h 176"/>
              <a:gd name="T26" fmla="*/ 88 w 176"/>
              <a:gd name="T27" fmla="*/ 176 h 176"/>
              <a:gd name="T28" fmla="*/ 176 w 176"/>
              <a:gd name="T29" fmla="*/ 88 h 176"/>
              <a:gd name="T30" fmla="*/ 172 w 176"/>
              <a:gd name="T31" fmla="*/ 84 h 176"/>
              <a:gd name="T32" fmla="*/ 88 w 176"/>
              <a:gd name="T33" fmla="*/ 8 h 176"/>
              <a:gd name="T34" fmla="*/ 152 w 176"/>
              <a:gd name="T35" fmla="*/ 40 h 176"/>
              <a:gd name="T36" fmla="*/ 120 w 176"/>
              <a:gd name="T37" fmla="*/ 40 h 176"/>
              <a:gd name="T38" fmla="*/ 116 w 176"/>
              <a:gd name="T39" fmla="*/ 44 h 176"/>
              <a:gd name="T40" fmla="*/ 120 w 176"/>
              <a:gd name="T41" fmla="*/ 48 h 176"/>
              <a:gd name="T42" fmla="*/ 160 w 176"/>
              <a:gd name="T43" fmla="*/ 48 h 176"/>
              <a:gd name="T44" fmla="*/ 164 w 176"/>
              <a:gd name="T45" fmla="*/ 44 h 176"/>
              <a:gd name="T46" fmla="*/ 164 w 176"/>
              <a:gd name="T47" fmla="*/ 4 h 176"/>
              <a:gd name="T48" fmla="*/ 160 w 176"/>
              <a:gd name="T49" fmla="*/ 0 h 176"/>
              <a:gd name="T50" fmla="*/ 156 w 176"/>
              <a:gd name="T51" fmla="*/ 4 h 176"/>
              <a:gd name="T52" fmla="*/ 156 w 176"/>
              <a:gd name="T53" fmla="*/ 32 h 176"/>
              <a:gd name="T54" fmla="*/ 88 w 176"/>
              <a:gd name="T55" fmla="*/ 0 h 176"/>
              <a:gd name="T56" fmla="*/ 0 w 176"/>
              <a:gd name="T57" fmla="*/ 88 h 176"/>
              <a:gd name="T58" fmla="*/ 4 w 176"/>
              <a:gd name="T59" fmla="*/ 92 h 176"/>
              <a:gd name="T60" fmla="*/ 8 w 176"/>
              <a:gd name="T61" fmla="*/ 88 h 176"/>
              <a:gd name="T62" fmla="*/ 88 w 176"/>
              <a:gd name="T63" fmla="*/ 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6" h="176">
                <a:moveTo>
                  <a:pt x="172" y="84"/>
                </a:moveTo>
                <a:cubicBezTo>
                  <a:pt x="170" y="84"/>
                  <a:pt x="168" y="86"/>
                  <a:pt x="168" y="88"/>
                </a:cubicBezTo>
                <a:cubicBezTo>
                  <a:pt x="168" y="132"/>
                  <a:pt x="132" y="168"/>
                  <a:pt x="88" y="168"/>
                </a:cubicBezTo>
                <a:cubicBezTo>
                  <a:pt x="62" y="168"/>
                  <a:pt x="39" y="155"/>
                  <a:pt x="24" y="136"/>
                </a:cubicBezTo>
                <a:cubicBezTo>
                  <a:pt x="56" y="136"/>
                  <a:pt x="56" y="136"/>
                  <a:pt x="56" y="136"/>
                </a:cubicBezTo>
                <a:cubicBezTo>
                  <a:pt x="58" y="136"/>
                  <a:pt x="60" y="134"/>
                  <a:pt x="60" y="132"/>
                </a:cubicBezTo>
                <a:cubicBezTo>
                  <a:pt x="60" y="130"/>
                  <a:pt x="58" y="128"/>
                  <a:pt x="56" y="128"/>
                </a:cubicBezTo>
                <a:cubicBezTo>
                  <a:pt x="16" y="128"/>
                  <a:pt x="16" y="128"/>
                  <a:pt x="16" y="128"/>
                </a:cubicBezTo>
                <a:cubicBezTo>
                  <a:pt x="14" y="128"/>
                  <a:pt x="12" y="130"/>
                  <a:pt x="12" y="132"/>
                </a:cubicBezTo>
                <a:cubicBezTo>
                  <a:pt x="12" y="172"/>
                  <a:pt x="12" y="172"/>
                  <a:pt x="12" y="172"/>
                </a:cubicBezTo>
                <a:cubicBezTo>
                  <a:pt x="12" y="174"/>
                  <a:pt x="14" y="176"/>
                  <a:pt x="16" y="176"/>
                </a:cubicBezTo>
                <a:cubicBezTo>
                  <a:pt x="18" y="176"/>
                  <a:pt x="20" y="174"/>
                  <a:pt x="20" y="172"/>
                </a:cubicBezTo>
                <a:cubicBezTo>
                  <a:pt x="20" y="144"/>
                  <a:pt x="20" y="144"/>
                  <a:pt x="20" y="144"/>
                </a:cubicBezTo>
                <a:cubicBezTo>
                  <a:pt x="36" y="163"/>
                  <a:pt x="61" y="176"/>
                  <a:pt x="88" y="176"/>
                </a:cubicBezTo>
                <a:cubicBezTo>
                  <a:pt x="137" y="176"/>
                  <a:pt x="176" y="137"/>
                  <a:pt x="176" y="88"/>
                </a:cubicBezTo>
                <a:cubicBezTo>
                  <a:pt x="176" y="86"/>
                  <a:pt x="174" y="84"/>
                  <a:pt x="172" y="84"/>
                </a:cubicBezTo>
                <a:moveTo>
                  <a:pt x="88" y="8"/>
                </a:moveTo>
                <a:cubicBezTo>
                  <a:pt x="114" y="8"/>
                  <a:pt x="137" y="21"/>
                  <a:pt x="152" y="40"/>
                </a:cubicBezTo>
                <a:cubicBezTo>
                  <a:pt x="120" y="40"/>
                  <a:pt x="120" y="40"/>
                  <a:pt x="120" y="40"/>
                </a:cubicBezTo>
                <a:cubicBezTo>
                  <a:pt x="118" y="40"/>
                  <a:pt x="116" y="42"/>
                  <a:pt x="116" y="44"/>
                </a:cubicBezTo>
                <a:cubicBezTo>
                  <a:pt x="116" y="46"/>
                  <a:pt x="118" y="48"/>
                  <a:pt x="120" y="48"/>
                </a:cubicBezTo>
                <a:cubicBezTo>
                  <a:pt x="160" y="48"/>
                  <a:pt x="160" y="48"/>
                  <a:pt x="160" y="48"/>
                </a:cubicBezTo>
                <a:cubicBezTo>
                  <a:pt x="162" y="48"/>
                  <a:pt x="164" y="46"/>
                  <a:pt x="164" y="44"/>
                </a:cubicBezTo>
                <a:cubicBezTo>
                  <a:pt x="164" y="4"/>
                  <a:pt x="164" y="4"/>
                  <a:pt x="164" y="4"/>
                </a:cubicBezTo>
                <a:cubicBezTo>
                  <a:pt x="164" y="2"/>
                  <a:pt x="162" y="0"/>
                  <a:pt x="160" y="0"/>
                </a:cubicBezTo>
                <a:cubicBezTo>
                  <a:pt x="158" y="0"/>
                  <a:pt x="156" y="2"/>
                  <a:pt x="156" y="4"/>
                </a:cubicBezTo>
                <a:cubicBezTo>
                  <a:pt x="156" y="32"/>
                  <a:pt x="156" y="32"/>
                  <a:pt x="156" y="32"/>
                </a:cubicBezTo>
                <a:cubicBezTo>
                  <a:pt x="140" y="13"/>
                  <a:pt x="115" y="0"/>
                  <a:pt x="88" y="0"/>
                </a:cubicBezTo>
                <a:cubicBezTo>
                  <a:pt x="39" y="0"/>
                  <a:pt x="0" y="39"/>
                  <a:pt x="0" y="88"/>
                </a:cubicBezTo>
                <a:cubicBezTo>
                  <a:pt x="0" y="90"/>
                  <a:pt x="2" y="92"/>
                  <a:pt x="4" y="92"/>
                </a:cubicBezTo>
                <a:cubicBezTo>
                  <a:pt x="6" y="92"/>
                  <a:pt x="8" y="90"/>
                  <a:pt x="8" y="88"/>
                </a:cubicBezTo>
                <a:cubicBezTo>
                  <a:pt x="8" y="44"/>
                  <a:pt x="44" y="8"/>
                  <a:pt x="88" y="8"/>
                </a:cubicBezTo>
              </a:path>
            </a:pathLst>
          </a:custGeom>
          <a:solidFill>
            <a:schemeClr val="accent1">
              <a:lumMod val="50000"/>
            </a:schemeClr>
          </a:solidFill>
          <a:ln>
            <a:solidFill>
              <a:schemeClr val="tx1"/>
            </a:solidFill>
          </a:ln>
        </p:spPr>
        <p:txBody>
          <a:bodyPr vert="horz" wrap="square" lIns="91440" tIns="45720" rIns="91440" bIns="45720" numCol="1" anchor="t" anchorCtr="0" compatLnSpc="1">
            <a:prstTxWarp prst="textNoShape">
              <a:avLst/>
            </a:prstTxWarp>
          </a:bodyPr>
          <a:lstStyle/>
          <a:p>
            <a:endParaRPr lang="en-GB"/>
          </a:p>
        </p:txBody>
      </p:sp>
      <p:sp>
        <p:nvSpPr>
          <p:cNvPr id="18" name="Text Placeholder 7">
            <a:extLst>
              <a:ext uri="{FF2B5EF4-FFF2-40B4-BE49-F238E27FC236}">
                <a16:creationId xmlns:a16="http://schemas.microsoft.com/office/drawing/2014/main" id="{43E26283-5B35-3B4B-AA1A-ECC42D8EBD76}"/>
              </a:ext>
            </a:extLst>
          </p:cNvPr>
          <p:cNvSpPr txBox="1">
            <a:spLocks/>
          </p:cNvSpPr>
          <p:nvPr/>
        </p:nvSpPr>
        <p:spPr>
          <a:xfrm>
            <a:off x="6609573" y="4302210"/>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pPr>
            <a:r>
              <a:rPr lang="en-GB" spc="50" dirty="0">
                <a:solidFill>
                  <a:srgbClr val="FF0000"/>
                </a:solidFill>
                <a:ea typeface="Lato" panose="020F0502020204030203" pitchFamily="34" charset="0"/>
                <a:cs typeface="Lato" panose="020F0502020204030203" pitchFamily="34" charset="0"/>
              </a:rPr>
              <a:t>Consider it a new business skill you’ve mastered.</a:t>
            </a:r>
          </a:p>
        </p:txBody>
      </p:sp>
    </p:spTree>
    <p:extLst>
      <p:ext uri="{BB962C8B-B14F-4D97-AF65-F5344CB8AC3E}">
        <p14:creationId xmlns:p14="http://schemas.microsoft.com/office/powerpoint/2010/main" val="14872747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left)">
                                      <p:cBhvr>
                                        <p:cTn id="11" dur="500"/>
                                        <p:tgtEl>
                                          <p:spTgt spid="9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left)">
                                      <p:cBhvr>
                                        <p:cTn id="15" dur="500"/>
                                        <p:tgtEl>
                                          <p:spTgt spid="95"/>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wipe(left)">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3" grpId="0"/>
      <p:bldP spid="29" grpId="0" animBg="1"/>
      <p:bldP spid="95" grpId="0"/>
      <p:bldP spid="18" grpId="0"/>
    </p:bld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rgbClr val="FAB014"/>
        </a:solidFill>
        <a:effectLst/>
      </p:bgPr>
    </p:bg>
    <p:spTree>
      <p:nvGrpSpPr>
        <p:cNvPr id="1" name=""/>
        <p:cNvGrpSpPr/>
        <p:nvPr/>
      </p:nvGrpSpPr>
      <p:grpSpPr>
        <a:xfrm>
          <a:off x="0" y="0"/>
          <a:ext cx="0" cy="0"/>
          <a:chOff x="0" y="0"/>
          <a:chExt cx="0" cy="0"/>
        </a:xfrm>
      </p:grpSpPr>
      <p:sp>
        <p:nvSpPr>
          <p:cNvPr id="15" name="Freeform 5"/>
          <p:cNvSpPr>
            <a:spLocks/>
          </p:cNvSpPr>
          <p:nvPr/>
        </p:nvSpPr>
        <p:spPr bwMode="auto">
          <a:xfrm>
            <a:off x="2324101" y="3375026"/>
            <a:ext cx="26988" cy="15875"/>
          </a:xfrm>
          <a:custGeom>
            <a:avLst/>
            <a:gdLst>
              <a:gd name="T0" fmla="*/ 6 w 7"/>
              <a:gd name="T1" fmla="*/ 4 h 4"/>
              <a:gd name="T2" fmla="*/ 7 w 7"/>
              <a:gd name="T3" fmla="*/ 0 h 4"/>
              <a:gd name="T4" fmla="*/ 0 w 7"/>
              <a:gd name="T5" fmla="*/ 1 h 4"/>
              <a:gd name="T6" fmla="*/ 6 w 7"/>
              <a:gd name="T7" fmla="*/ 4 h 4"/>
            </a:gdLst>
            <a:ahLst/>
            <a:cxnLst>
              <a:cxn ang="0">
                <a:pos x="T0" y="T1"/>
              </a:cxn>
              <a:cxn ang="0">
                <a:pos x="T2" y="T3"/>
              </a:cxn>
              <a:cxn ang="0">
                <a:pos x="T4" y="T5"/>
              </a:cxn>
              <a:cxn ang="0">
                <a:pos x="T6" y="T7"/>
              </a:cxn>
            </a:cxnLst>
            <a:rect l="0" t="0" r="r" b="b"/>
            <a:pathLst>
              <a:path w="7" h="4">
                <a:moveTo>
                  <a:pt x="6" y="4"/>
                </a:moveTo>
                <a:cubicBezTo>
                  <a:pt x="7" y="3"/>
                  <a:pt x="7" y="2"/>
                  <a:pt x="7" y="0"/>
                </a:cubicBezTo>
                <a:cubicBezTo>
                  <a:pt x="5" y="1"/>
                  <a:pt x="2" y="1"/>
                  <a:pt x="0" y="1"/>
                </a:cubicBezTo>
                <a:cubicBezTo>
                  <a:pt x="2" y="2"/>
                  <a:pt x="4" y="3"/>
                  <a:pt x="6"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6"/>
          <p:cNvSpPr>
            <a:spLocks/>
          </p:cNvSpPr>
          <p:nvPr/>
        </p:nvSpPr>
        <p:spPr bwMode="auto">
          <a:xfrm>
            <a:off x="2359026" y="3663951"/>
            <a:ext cx="225425" cy="82550"/>
          </a:xfrm>
          <a:custGeom>
            <a:avLst/>
            <a:gdLst>
              <a:gd name="T0" fmla="*/ 33 w 57"/>
              <a:gd name="T1" fmla="*/ 11 h 21"/>
              <a:gd name="T2" fmla="*/ 21 w 57"/>
              <a:gd name="T3" fmla="*/ 5 h 21"/>
              <a:gd name="T4" fmla="*/ 1 w 57"/>
              <a:gd name="T5" fmla="*/ 0 h 21"/>
              <a:gd name="T6" fmla="*/ 0 w 57"/>
              <a:gd name="T7" fmla="*/ 6 h 21"/>
              <a:gd name="T8" fmla="*/ 57 w 57"/>
              <a:gd name="T9" fmla="*/ 21 h 21"/>
              <a:gd name="T10" fmla="*/ 53 w 57"/>
              <a:gd name="T11" fmla="*/ 18 h 21"/>
              <a:gd name="T12" fmla="*/ 33 w 57"/>
              <a:gd name="T13" fmla="*/ 11 h 21"/>
            </a:gdLst>
            <a:ahLst/>
            <a:cxnLst>
              <a:cxn ang="0">
                <a:pos x="T0" y="T1"/>
              </a:cxn>
              <a:cxn ang="0">
                <a:pos x="T2" y="T3"/>
              </a:cxn>
              <a:cxn ang="0">
                <a:pos x="T4" y="T5"/>
              </a:cxn>
              <a:cxn ang="0">
                <a:pos x="T6" y="T7"/>
              </a:cxn>
              <a:cxn ang="0">
                <a:pos x="T8" y="T9"/>
              </a:cxn>
              <a:cxn ang="0">
                <a:pos x="T10" y="T11"/>
              </a:cxn>
              <a:cxn ang="0">
                <a:pos x="T12" y="T13"/>
              </a:cxn>
            </a:cxnLst>
            <a:rect l="0" t="0" r="r" b="b"/>
            <a:pathLst>
              <a:path w="57" h="21">
                <a:moveTo>
                  <a:pt x="33" y="11"/>
                </a:moveTo>
                <a:cubicBezTo>
                  <a:pt x="29" y="10"/>
                  <a:pt x="25" y="7"/>
                  <a:pt x="21" y="5"/>
                </a:cubicBezTo>
                <a:cubicBezTo>
                  <a:pt x="14" y="3"/>
                  <a:pt x="8" y="2"/>
                  <a:pt x="1" y="0"/>
                </a:cubicBezTo>
                <a:cubicBezTo>
                  <a:pt x="0" y="2"/>
                  <a:pt x="0" y="4"/>
                  <a:pt x="0" y="6"/>
                </a:cubicBezTo>
                <a:cubicBezTo>
                  <a:pt x="19" y="11"/>
                  <a:pt x="38" y="16"/>
                  <a:pt x="57" y="21"/>
                </a:cubicBezTo>
                <a:cubicBezTo>
                  <a:pt x="56" y="20"/>
                  <a:pt x="54" y="19"/>
                  <a:pt x="53" y="18"/>
                </a:cubicBezTo>
                <a:cubicBezTo>
                  <a:pt x="47" y="15"/>
                  <a:pt x="40" y="14"/>
                  <a:pt x="33" y="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7"/>
          <p:cNvSpPr>
            <a:spLocks/>
          </p:cNvSpPr>
          <p:nvPr/>
        </p:nvSpPr>
        <p:spPr bwMode="auto">
          <a:xfrm>
            <a:off x="2497139" y="3398838"/>
            <a:ext cx="7938" cy="23813"/>
          </a:xfrm>
          <a:custGeom>
            <a:avLst/>
            <a:gdLst>
              <a:gd name="T0" fmla="*/ 1 w 2"/>
              <a:gd name="T1" fmla="*/ 0 h 6"/>
              <a:gd name="T2" fmla="*/ 0 w 2"/>
              <a:gd name="T3" fmla="*/ 5 h 6"/>
              <a:gd name="T4" fmla="*/ 2 w 2"/>
              <a:gd name="T5" fmla="*/ 6 h 6"/>
              <a:gd name="T6" fmla="*/ 1 w 2"/>
              <a:gd name="T7" fmla="*/ 0 h 6"/>
            </a:gdLst>
            <a:ahLst/>
            <a:cxnLst>
              <a:cxn ang="0">
                <a:pos x="T0" y="T1"/>
              </a:cxn>
              <a:cxn ang="0">
                <a:pos x="T2" y="T3"/>
              </a:cxn>
              <a:cxn ang="0">
                <a:pos x="T4" y="T5"/>
              </a:cxn>
              <a:cxn ang="0">
                <a:pos x="T6" y="T7"/>
              </a:cxn>
            </a:cxnLst>
            <a:rect l="0" t="0" r="r" b="b"/>
            <a:pathLst>
              <a:path w="2" h="6">
                <a:moveTo>
                  <a:pt x="1" y="0"/>
                </a:moveTo>
                <a:cubicBezTo>
                  <a:pt x="1" y="2"/>
                  <a:pt x="0" y="3"/>
                  <a:pt x="0" y="5"/>
                </a:cubicBezTo>
                <a:cubicBezTo>
                  <a:pt x="1" y="5"/>
                  <a:pt x="1" y="5"/>
                  <a:pt x="2" y="6"/>
                </a:cubicBezTo>
                <a:cubicBezTo>
                  <a:pt x="2" y="4"/>
                  <a:pt x="2" y="2"/>
                  <a:pt x="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8" name="Freeform 8"/>
          <p:cNvSpPr>
            <a:spLocks noEditPoints="1"/>
          </p:cNvSpPr>
          <p:nvPr/>
        </p:nvSpPr>
        <p:spPr bwMode="auto">
          <a:xfrm>
            <a:off x="0" y="0"/>
            <a:ext cx="12192000" cy="6858000"/>
          </a:xfrm>
          <a:custGeom>
            <a:avLst/>
            <a:gdLst>
              <a:gd name="T0" fmla="*/ 2166 w 2166"/>
              <a:gd name="T1" fmla="*/ 1066 h 1066"/>
              <a:gd name="T2" fmla="*/ 2102 w 2166"/>
              <a:gd name="T3" fmla="*/ 360 h 1066"/>
              <a:gd name="T4" fmla="*/ 2005 w 2166"/>
              <a:gd name="T5" fmla="*/ 400 h 1066"/>
              <a:gd name="T6" fmla="*/ 2084 w 2166"/>
              <a:gd name="T7" fmla="*/ 418 h 1066"/>
              <a:gd name="T8" fmla="*/ 2010 w 2166"/>
              <a:gd name="T9" fmla="*/ 467 h 1066"/>
              <a:gd name="T10" fmla="*/ 1995 w 2166"/>
              <a:gd name="T11" fmla="*/ 486 h 1066"/>
              <a:gd name="T12" fmla="*/ 2005 w 2166"/>
              <a:gd name="T13" fmla="*/ 501 h 1066"/>
              <a:gd name="T14" fmla="*/ 2013 w 2166"/>
              <a:gd name="T15" fmla="*/ 529 h 1066"/>
              <a:gd name="T16" fmla="*/ 1972 w 2166"/>
              <a:gd name="T17" fmla="*/ 573 h 1066"/>
              <a:gd name="T18" fmla="*/ 1965 w 2166"/>
              <a:gd name="T19" fmla="*/ 591 h 1066"/>
              <a:gd name="T20" fmla="*/ 1971 w 2166"/>
              <a:gd name="T21" fmla="*/ 594 h 1066"/>
              <a:gd name="T22" fmla="*/ 2055 w 2166"/>
              <a:gd name="T23" fmla="*/ 580 h 1066"/>
              <a:gd name="T24" fmla="*/ 2006 w 2166"/>
              <a:gd name="T25" fmla="*/ 662 h 1066"/>
              <a:gd name="T26" fmla="*/ 1970 w 2166"/>
              <a:gd name="T27" fmla="*/ 742 h 1066"/>
              <a:gd name="T28" fmla="*/ 1909 w 2166"/>
              <a:gd name="T29" fmla="*/ 811 h 1066"/>
              <a:gd name="T30" fmla="*/ 1758 w 2166"/>
              <a:gd name="T31" fmla="*/ 857 h 1066"/>
              <a:gd name="T32" fmla="*/ 1672 w 2166"/>
              <a:gd name="T33" fmla="*/ 863 h 1066"/>
              <a:gd name="T34" fmla="*/ 1606 w 2166"/>
              <a:gd name="T35" fmla="*/ 867 h 1066"/>
              <a:gd name="T36" fmla="*/ 1226 w 2166"/>
              <a:gd name="T37" fmla="*/ 918 h 1066"/>
              <a:gd name="T38" fmla="*/ 957 w 2166"/>
              <a:gd name="T39" fmla="*/ 899 h 1066"/>
              <a:gd name="T40" fmla="*/ 777 w 2166"/>
              <a:gd name="T41" fmla="*/ 890 h 1066"/>
              <a:gd name="T42" fmla="*/ 571 w 2166"/>
              <a:gd name="T43" fmla="*/ 866 h 1066"/>
              <a:gd name="T44" fmla="*/ 501 w 2166"/>
              <a:gd name="T45" fmla="*/ 833 h 1066"/>
              <a:gd name="T46" fmla="*/ 390 w 2166"/>
              <a:gd name="T47" fmla="*/ 802 h 1066"/>
              <a:gd name="T48" fmla="*/ 261 w 2166"/>
              <a:gd name="T49" fmla="*/ 745 h 1066"/>
              <a:gd name="T50" fmla="*/ 138 w 2166"/>
              <a:gd name="T51" fmla="*/ 672 h 1066"/>
              <a:gd name="T52" fmla="*/ 14 w 2166"/>
              <a:gd name="T53" fmla="*/ 654 h 1066"/>
              <a:gd name="T54" fmla="*/ 25 w 2166"/>
              <a:gd name="T55" fmla="*/ 610 h 1066"/>
              <a:gd name="T56" fmla="*/ 65 w 2166"/>
              <a:gd name="T57" fmla="*/ 578 h 1066"/>
              <a:gd name="T58" fmla="*/ 77 w 2166"/>
              <a:gd name="T59" fmla="*/ 567 h 1066"/>
              <a:gd name="T60" fmla="*/ 137 w 2166"/>
              <a:gd name="T61" fmla="*/ 501 h 1066"/>
              <a:gd name="T62" fmla="*/ 149 w 2166"/>
              <a:gd name="T63" fmla="*/ 495 h 1066"/>
              <a:gd name="T64" fmla="*/ 130 w 2166"/>
              <a:gd name="T65" fmla="*/ 487 h 1066"/>
              <a:gd name="T66" fmla="*/ 144 w 2166"/>
              <a:gd name="T67" fmla="*/ 479 h 1066"/>
              <a:gd name="T68" fmla="*/ 139 w 2166"/>
              <a:gd name="T69" fmla="*/ 471 h 1066"/>
              <a:gd name="T70" fmla="*/ 113 w 2166"/>
              <a:gd name="T71" fmla="*/ 428 h 1066"/>
              <a:gd name="T72" fmla="*/ 133 w 2166"/>
              <a:gd name="T73" fmla="*/ 408 h 1066"/>
              <a:gd name="T74" fmla="*/ 157 w 2166"/>
              <a:gd name="T75" fmla="*/ 376 h 1066"/>
              <a:gd name="T76" fmla="*/ 72 w 2166"/>
              <a:gd name="T77" fmla="*/ 391 h 1066"/>
              <a:gd name="T78" fmla="*/ 118 w 2166"/>
              <a:gd name="T79" fmla="*/ 311 h 1066"/>
              <a:gd name="T80" fmla="*/ 133 w 2166"/>
              <a:gd name="T81" fmla="*/ 272 h 1066"/>
              <a:gd name="T82" fmla="*/ 190 w 2166"/>
              <a:gd name="T83" fmla="*/ 202 h 1066"/>
              <a:gd name="T84" fmla="*/ 363 w 2166"/>
              <a:gd name="T85" fmla="*/ 134 h 1066"/>
              <a:gd name="T86" fmla="*/ 446 w 2166"/>
              <a:gd name="T87" fmla="*/ 132 h 1066"/>
              <a:gd name="T88" fmla="*/ 516 w 2166"/>
              <a:gd name="T89" fmla="*/ 110 h 1066"/>
              <a:gd name="T90" fmla="*/ 622 w 2166"/>
              <a:gd name="T91" fmla="*/ 93 h 1066"/>
              <a:gd name="T92" fmla="*/ 1020 w 2166"/>
              <a:gd name="T93" fmla="*/ 77 h 1066"/>
              <a:gd name="T94" fmla="*/ 1299 w 2166"/>
              <a:gd name="T95" fmla="*/ 75 h 1066"/>
              <a:gd name="T96" fmla="*/ 1543 w 2166"/>
              <a:gd name="T97" fmla="*/ 110 h 1066"/>
              <a:gd name="T98" fmla="*/ 1605 w 2166"/>
              <a:gd name="T99" fmla="*/ 130 h 1066"/>
              <a:gd name="T100" fmla="*/ 1701 w 2166"/>
              <a:gd name="T101" fmla="*/ 151 h 1066"/>
              <a:gd name="T102" fmla="*/ 1847 w 2166"/>
              <a:gd name="T103" fmla="*/ 214 h 1066"/>
              <a:gd name="T104" fmla="*/ 1968 w 2166"/>
              <a:gd name="T105" fmla="*/ 293 h 1066"/>
              <a:gd name="T106" fmla="*/ 2098 w 2166"/>
              <a:gd name="T107" fmla="*/ 316 h 1066"/>
              <a:gd name="T108" fmla="*/ 2086 w 2166"/>
              <a:gd name="T109" fmla="*/ 328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66" h="1066">
                <a:moveTo>
                  <a:pt x="0" y="0"/>
                </a:moveTo>
                <a:cubicBezTo>
                  <a:pt x="0" y="1066"/>
                  <a:pt x="0" y="1066"/>
                  <a:pt x="0" y="1066"/>
                </a:cubicBezTo>
                <a:cubicBezTo>
                  <a:pt x="2166" y="1066"/>
                  <a:pt x="2166" y="1066"/>
                  <a:pt x="2166" y="1066"/>
                </a:cubicBezTo>
                <a:cubicBezTo>
                  <a:pt x="2166" y="0"/>
                  <a:pt x="2166" y="0"/>
                  <a:pt x="2166" y="0"/>
                </a:cubicBezTo>
                <a:lnTo>
                  <a:pt x="0" y="0"/>
                </a:lnTo>
                <a:close/>
                <a:moveTo>
                  <a:pt x="2102" y="360"/>
                </a:moveTo>
                <a:cubicBezTo>
                  <a:pt x="2078" y="367"/>
                  <a:pt x="2057" y="388"/>
                  <a:pt x="2030" y="376"/>
                </a:cubicBezTo>
                <a:cubicBezTo>
                  <a:pt x="2029" y="385"/>
                  <a:pt x="2027" y="391"/>
                  <a:pt x="2026" y="398"/>
                </a:cubicBezTo>
                <a:cubicBezTo>
                  <a:pt x="2019" y="399"/>
                  <a:pt x="2012" y="400"/>
                  <a:pt x="2005" y="400"/>
                </a:cubicBezTo>
                <a:cubicBezTo>
                  <a:pt x="2026" y="405"/>
                  <a:pt x="2048" y="407"/>
                  <a:pt x="2070" y="410"/>
                </a:cubicBezTo>
                <a:cubicBezTo>
                  <a:pt x="2075" y="411"/>
                  <a:pt x="2079" y="411"/>
                  <a:pt x="2084" y="412"/>
                </a:cubicBezTo>
                <a:cubicBezTo>
                  <a:pt x="2084" y="413"/>
                  <a:pt x="2084" y="415"/>
                  <a:pt x="2084" y="418"/>
                </a:cubicBezTo>
                <a:cubicBezTo>
                  <a:pt x="2075" y="419"/>
                  <a:pt x="2066" y="419"/>
                  <a:pt x="2058" y="420"/>
                </a:cubicBezTo>
                <a:cubicBezTo>
                  <a:pt x="2055" y="438"/>
                  <a:pt x="2081" y="434"/>
                  <a:pt x="2071" y="454"/>
                </a:cubicBezTo>
                <a:cubicBezTo>
                  <a:pt x="2051" y="459"/>
                  <a:pt x="2032" y="474"/>
                  <a:pt x="2010" y="467"/>
                </a:cubicBezTo>
                <a:cubicBezTo>
                  <a:pt x="2008" y="472"/>
                  <a:pt x="2005" y="473"/>
                  <a:pt x="2000" y="473"/>
                </a:cubicBezTo>
                <a:cubicBezTo>
                  <a:pt x="1998" y="477"/>
                  <a:pt x="1997" y="481"/>
                  <a:pt x="1996" y="486"/>
                </a:cubicBezTo>
                <a:cubicBezTo>
                  <a:pt x="1996" y="486"/>
                  <a:pt x="1995" y="486"/>
                  <a:pt x="1995" y="486"/>
                </a:cubicBezTo>
                <a:cubicBezTo>
                  <a:pt x="1990" y="489"/>
                  <a:pt x="1986" y="491"/>
                  <a:pt x="1982" y="492"/>
                </a:cubicBezTo>
                <a:cubicBezTo>
                  <a:pt x="1983" y="494"/>
                  <a:pt x="1984" y="495"/>
                  <a:pt x="1985" y="496"/>
                </a:cubicBezTo>
                <a:cubicBezTo>
                  <a:pt x="1991" y="497"/>
                  <a:pt x="1998" y="499"/>
                  <a:pt x="2005" y="501"/>
                </a:cubicBezTo>
                <a:cubicBezTo>
                  <a:pt x="2001" y="503"/>
                  <a:pt x="1999" y="504"/>
                  <a:pt x="1997" y="505"/>
                </a:cubicBezTo>
                <a:cubicBezTo>
                  <a:pt x="1998" y="506"/>
                  <a:pt x="2000" y="507"/>
                  <a:pt x="2002" y="508"/>
                </a:cubicBezTo>
                <a:cubicBezTo>
                  <a:pt x="2011" y="511"/>
                  <a:pt x="2016" y="516"/>
                  <a:pt x="2013" y="529"/>
                </a:cubicBezTo>
                <a:cubicBezTo>
                  <a:pt x="2011" y="532"/>
                  <a:pt x="2013" y="537"/>
                  <a:pt x="2013" y="542"/>
                </a:cubicBezTo>
                <a:cubicBezTo>
                  <a:pt x="1995" y="540"/>
                  <a:pt x="1989" y="565"/>
                  <a:pt x="1971" y="566"/>
                </a:cubicBezTo>
                <a:cubicBezTo>
                  <a:pt x="1971" y="567"/>
                  <a:pt x="1972" y="570"/>
                  <a:pt x="1972" y="573"/>
                </a:cubicBezTo>
                <a:cubicBezTo>
                  <a:pt x="1979" y="568"/>
                  <a:pt x="1986" y="565"/>
                  <a:pt x="1994" y="562"/>
                </a:cubicBezTo>
                <a:cubicBezTo>
                  <a:pt x="1995" y="564"/>
                  <a:pt x="1996" y="565"/>
                  <a:pt x="1997" y="567"/>
                </a:cubicBezTo>
                <a:cubicBezTo>
                  <a:pt x="1986" y="575"/>
                  <a:pt x="1976" y="583"/>
                  <a:pt x="1965" y="591"/>
                </a:cubicBezTo>
                <a:cubicBezTo>
                  <a:pt x="1966" y="592"/>
                  <a:pt x="1966" y="592"/>
                  <a:pt x="1966" y="592"/>
                </a:cubicBezTo>
                <a:cubicBezTo>
                  <a:pt x="1967" y="592"/>
                  <a:pt x="1967" y="593"/>
                  <a:pt x="1968" y="593"/>
                </a:cubicBezTo>
                <a:cubicBezTo>
                  <a:pt x="1969" y="593"/>
                  <a:pt x="1970" y="594"/>
                  <a:pt x="1971" y="594"/>
                </a:cubicBezTo>
                <a:cubicBezTo>
                  <a:pt x="1976" y="593"/>
                  <a:pt x="1982" y="591"/>
                  <a:pt x="1985" y="587"/>
                </a:cubicBezTo>
                <a:cubicBezTo>
                  <a:pt x="2001" y="574"/>
                  <a:pt x="2020" y="576"/>
                  <a:pt x="2037" y="572"/>
                </a:cubicBezTo>
                <a:cubicBezTo>
                  <a:pt x="2042" y="571"/>
                  <a:pt x="2052" y="575"/>
                  <a:pt x="2055" y="580"/>
                </a:cubicBezTo>
                <a:cubicBezTo>
                  <a:pt x="2060" y="586"/>
                  <a:pt x="2057" y="595"/>
                  <a:pt x="2054" y="605"/>
                </a:cubicBezTo>
                <a:cubicBezTo>
                  <a:pt x="2046" y="630"/>
                  <a:pt x="2030" y="644"/>
                  <a:pt x="2012" y="657"/>
                </a:cubicBezTo>
                <a:cubicBezTo>
                  <a:pt x="2010" y="658"/>
                  <a:pt x="2008" y="660"/>
                  <a:pt x="2006" y="662"/>
                </a:cubicBezTo>
                <a:cubicBezTo>
                  <a:pt x="2010" y="664"/>
                  <a:pt x="2014" y="666"/>
                  <a:pt x="2015" y="669"/>
                </a:cubicBezTo>
                <a:cubicBezTo>
                  <a:pt x="2019" y="676"/>
                  <a:pt x="2017" y="685"/>
                  <a:pt x="2013" y="694"/>
                </a:cubicBezTo>
                <a:cubicBezTo>
                  <a:pt x="2004" y="719"/>
                  <a:pt x="1987" y="731"/>
                  <a:pt x="1970" y="742"/>
                </a:cubicBezTo>
                <a:cubicBezTo>
                  <a:pt x="1962" y="748"/>
                  <a:pt x="1958" y="754"/>
                  <a:pt x="1958" y="765"/>
                </a:cubicBezTo>
                <a:cubicBezTo>
                  <a:pt x="1958" y="776"/>
                  <a:pt x="1953" y="781"/>
                  <a:pt x="1945" y="785"/>
                </a:cubicBezTo>
                <a:cubicBezTo>
                  <a:pt x="1933" y="792"/>
                  <a:pt x="1922" y="804"/>
                  <a:pt x="1909" y="811"/>
                </a:cubicBezTo>
                <a:cubicBezTo>
                  <a:pt x="1884" y="823"/>
                  <a:pt x="1859" y="836"/>
                  <a:pt x="1833" y="846"/>
                </a:cubicBezTo>
                <a:cubicBezTo>
                  <a:pt x="1813" y="853"/>
                  <a:pt x="1792" y="856"/>
                  <a:pt x="1772" y="854"/>
                </a:cubicBezTo>
                <a:cubicBezTo>
                  <a:pt x="1767" y="853"/>
                  <a:pt x="1762" y="857"/>
                  <a:pt x="1758" y="857"/>
                </a:cubicBezTo>
                <a:cubicBezTo>
                  <a:pt x="1741" y="858"/>
                  <a:pt x="1722" y="854"/>
                  <a:pt x="1706" y="859"/>
                </a:cubicBezTo>
                <a:cubicBezTo>
                  <a:pt x="1698" y="861"/>
                  <a:pt x="1694" y="858"/>
                  <a:pt x="1689" y="855"/>
                </a:cubicBezTo>
                <a:cubicBezTo>
                  <a:pt x="1682" y="854"/>
                  <a:pt x="1675" y="850"/>
                  <a:pt x="1672" y="863"/>
                </a:cubicBezTo>
                <a:cubicBezTo>
                  <a:pt x="1672" y="866"/>
                  <a:pt x="1665" y="869"/>
                  <a:pt x="1663" y="867"/>
                </a:cubicBezTo>
                <a:cubicBezTo>
                  <a:pt x="1640" y="854"/>
                  <a:pt x="1635" y="855"/>
                  <a:pt x="1619" y="878"/>
                </a:cubicBezTo>
                <a:cubicBezTo>
                  <a:pt x="1615" y="874"/>
                  <a:pt x="1610" y="871"/>
                  <a:pt x="1606" y="867"/>
                </a:cubicBezTo>
                <a:cubicBezTo>
                  <a:pt x="1597" y="880"/>
                  <a:pt x="1586" y="883"/>
                  <a:pt x="1573" y="884"/>
                </a:cubicBezTo>
                <a:cubicBezTo>
                  <a:pt x="1553" y="886"/>
                  <a:pt x="1533" y="892"/>
                  <a:pt x="1513" y="894"/>
                </a:cubicBezTo>
                <a:cubicBezTo>
                  <a:pt x="1418" y="909"/>
                  <a:pt x="1322" y="921"/>
                  <a:pt x="1226" y="918"/>
                </a:cubicBezTo>
                <a:cubicBezTo>
                  <a:pt x="1181" y="917"/>
                  <a:pt x="1135" y="909"/>
                  <a:pt x="1089" y="905"/>
                </a:cubicBezTo>
                <a:cubicBezTo>
                  <a:pt x="1078" y="904"/>
                  <a:pt x="1067" y="908"/>
                  <a:pt x="1056" y="907"/>
                </a:cubicBezTo>
                <a:cubicBezTo>
                  <a:pt x="1023" y="905"/>
                  <a:pt x="990" y="902"/>
                  <a:pt x="957" y="899"/>
                </a:cubicBezTo>
                <a:cubicBezTo>
                  <a:pt x="934" y="899"/>
                  <a:pt x="910" y="899"/>
                  <a:pt x="886" y="899"/>
                </a:cubicBezTo>
                <a:cubicBezTo>
                  <a:pt x="867" y="899"/>
                  <a:pt x="847" y="897"/>
                  <a:pt x="828" y="896"/>
                </a:cubicBezTo>
                <a:cubicBezTo>
                  <a:pt x="811" y="894"/>
                  <a:pt x="793" y="897"/>
                  <a:pt x="777" y="890"/>
                </a:cubicBezTo>
                <a:cubicBezTo>
                  <a:pt x="740" y="873"/>
                  <a:pt x="700" y="874"/>
                  <a:pt x="660" y="867"/>
                </a:cubicBezTo>
                <a:cubicBezTo>
                  <a:pt x="636" y="862"/>
                  <a:pt x="610" y="861"/>
                  <a:pt x="584" y="860"/>
                </a:cubicBezTo>
                <a:cubicBezTo>
                  <a:pt x="581" y="860"/>
                  <a:pt x="576" y="863"/>
                  <a:pt x="571" y="866"/>
                </a:cubicBezTo>
                <a:cubicBezTo>
                  <a:pt x="558" y="875"/>
                  <a:pt x="544" y="870"/>
                  <a:pt x="535" y="854"/>
                </a:cubicBezTo>
                <a:cubicBezTo>
                  <a:pt x="533" y="848"/>
                  <a:pt x="527" y="843"/>
                  <a:pt x="522" y="840"/>
                </a:cubicBezTo>
                <a:cubicBezTo>
                  <a:pt x="515" y="836"/>
                  <a:pt x="508" y="835"/>
                  <a:pt x="501" y="833"/>
                </a:cubicBezTo>
                <a:cubicBezTo>
                  <a:pt x="490" y="831"/>
                  <a:pt x="480" y="828"/>
                  <a:pt x="467" y="832"/>
                </a:cubicBezTo>
                <a:cubicBezTo>
                  <a:pt x="455" y="836"/>
                  <a:pt x="435" y="830"/>
                  <a:pt x="426" y="820"/>
                </a:cubicBezTo>
                <a:cubicBezTo>
                  <a:pt x="414" y="807"/>
                  <a:pt x="402" y="806"/>
                  <a:pt x="390" y="802"/>
                </a:cubicBezTo>
                <a:cubicBezTo>
                  <a:pt x="366" y="791"/>
                  <a:pt x="341" y="783"/>
                  <a:pt x="316" y="773"/>
                </a:cubicBezTo>
                <a:cubicBezTo>
                  <a:pt x="303" y="768"/>
                  <a:pt x="291" y="762"/>
                  <a:pt x="279" y="756"/>
                </a:cubicBezTo>
                <a:cubicBezTo>
                  <a:pt x="273" y="753"/>
                  <a:pt x="267" y="749"/>
                  <a:pt x="261" y="745"/>
                </a:cubicBezTo>
                <a:cubicBezTo>
                  <a:pt x="235" y="728"/>
                  <a:pt x="209" y="710"/>
                  <a:pt x="182" y="693"/>
                </a:cubicBezTo>
                <a:cubicBezTo>
                  <a:pt x="175" y="688"/>
                  <a:pt x="167" y="681"/>
                  <a:pt x="159" y="677"/>
                </a:cubicBezTo>
                <a:cubicBezTo>
                  <a:pt x="153" y="674"/>
                  <a:pt x="145" y="674"/>
                  <a:pt x="138" y="672"/>
                </a:cubicBezTo>
                <a:cubicBezTo>
                  <a:pt x="125" y="668"/>
                  <a:pt x="112" y="660"/>
                  <a:pt x="99" y="659"/>
                </a:cubicBezTo>
                <a:cubicBezTo>
                  <a:pt x="76" y="655"/>
                  <a:pt x="52" y="655"/>
                  <a:pt x="29" y="654"/>
                </a:cubicBezTo>
                <a:cubicBezTo>
                  <a:pt x="24" y="654"/>
                  <a:pt x="19" y="654"/>
                  <a:pt x="14" y="654"/>
                </a:cubicBezTo>
                <a:cubicBezTo>
                  <a:pt x="14" y="652"/>
                  <a:pt x="14" y="650"/>
                  <a:pt x="14" y="647"/>
                </a:cubicBezTo>
                <a:cubicBezTo>
                  <a:pt x="23" y="646"/>
                  <a:pt x="32" y="644"/>
                  <a:pt x="41" y="643"/>
                </a:cubicBezTo>
                <a:cubicBezTo>
                  <a:pt x="42" y="624"/>
                  <a:pt x="16" y="631"/>
                  <a:pt x="25" y="610"/>
                </a:cubicBezTo>
                <a:cubicBezTo>
                  <a:pt x="49" y="603"/>
                  <a:pt x="70" y="582"/>
                  <a:pt x="97" y="595"/>
                </a:cubicBezTo>
                <a:cubicBezTo>
                  <a:pt x="97" y="590"/>
                  <a:pt x="98" y="586"/>
                  <a:pt x="99" y="582"/>
                </a:cubicBezTo>
                <a:cubicBezTo>
                  <a:pt x="88" y="580"/>
                  <a:pt x="76" y="579"/>
                  <a:pt x="65" y="578"/>
                </a:cubicBezTo>
                <a:cubicBezTo>
                  <a:pt x="60" y="577"/>
                  <a:pt x="56" y="577"/>
                  <a:pt x="51" y="576"/>
                </a:cubicBezTo>
                <a:cubicBezTo>
                  <a:pt x="51" y="574"/>
                  <a:pt x="51" y="572"/>
                  <a:pt x="51" y="570"/>
                </a:cubicBezTo>
                <a:cubicBezTo>
                  <a:pt x="60" y="569"/>
                  <a:pt x="69" y="568"/>
                  <a:pt x="77" y="567"/>
                </a:cubicBezTo>
                <a:cubicBezTo>
                  <a:pt x="80" y="549"/>
                  <a:pt x="54" y="553"/>
                  <a:pt x="64" y="534"/>
                </a:cubicBezTo>
                <a:cubicBezTo>
                  <a:pt x="81" y="530"/>
                  <a:pt x="98" y="518"/>
                  <a:pt x="116" y="519"/>
                </a:cubicBezTo>
                <a:cubicBezTo>
                  <a:pt x="114" y="498"/>
                  <a:pt x="119" y="494"/>
                  <a:pt x="137" y="501"/>
                </a:cubicBezTo>
                <a:cubicBezTo>
                  <a:pt x="138" y="501"/>
                  <a:pt x="139" y="501"/>
                  <a:pt x="140" y="502"/>
                </a:cubicBezTo>
                <a:cubicBezTo>
                  <a:pt x="143" y="502"/>
                  <a:pt x="146" y="502"/>
                  <a:pt x="149" y="502"/>
                </a:cubicBezTo>
                <a:cubicBezTo>
                  <a:pt x="149" y="499"/>
                  <a:pt x="149" y="497"/>
                  <a:pt x="149" y="495"/>
                </a:cubicBezTo>
                <a:cubicBezTo>
                  <a:pt x="143" y="493"/>
                  <a:pt x="138" y="492"/>
                  <a:pt x="132" y="491"/>
                </a:cubicBezTo>
                <a:cubicBezTo>
                  <a:pt x="132" y="490"/>
                  <a:pt x="132" y="489"/>
                  <a:pt x="132" y="487"/>
                </a:cubicBezTo>
                <a:cubicBezTo>
                  <a:pt x="131" y="487"/>
                  <a:pt x="131" y="487"/>
                  <a:pt x="130" y="487"/>
                </a:cubicBezTo>
                <a:cubicBezTo>
                  <a:pt x="131" y="487"/>
                  <a:pt x="131" y="486"/>
                  <a:pt x="132" y="486"/>
                </a:cubicBezTo>
                <a:cubicBezTo>
                  <a:pt x="132" y="485"/>
                  <a:pt x="132" y="485"/>
                  <a:pt x="132" y="485"/>
                </a:cubicBezTo>
                <a:cubicBezTo>
                  <a:pt x="136" y="482"/>
                  <a:pt x="140" y="480"/>
                  <a:pt x="144" y="479"/>
                </a:cubicBezTo>
                <a:cubicBezTo>
                  <a:pt x="144" y="478"/>
                  <a:pt x="144" y="478"/>
                  <a:pt x="144" y="478"/>
                </a:cubicBezTo>
                <a:cubicBezTo>
                  <a:pt x="142" y="476"/>
                  <a:pt x="140" y="474"/>
                  <a:pt x="136" y="471"/>
                </a:cubicBezTo>
                <a:cubicBezTo>
                  <a:pt x="137" y="471"/>
                  <a:pt x="138" y="471"/>
                  <a:pt x="139" y="471"/>
                </a:cubicBezTo>
                <a:cubicBezTo>
                  <a:pt x="135" y="467"/>
                  <a:pt x="130" y="465"/>
                  <a:pt x="125" y="463"/>
                </a:cubicBezTo>
                <a:cubicBezTo>
                  <a:pt x="116" y="460"/>
                  <a:pt x="110" y="454"/>
                  <a:pt x="114" y="442"/>
                </a:cubicBezTo>
                <a:cubicBezTo>
                  <a:pt x="115" y="438"/>
                  <a:pt x="114" y="433"/>
                  <a:pt x="113" y="428"/>
                </a:cubicBezTo>
                <a:cubicBezTo>
                  <a:pt x="132" y="430"/>
                  <a:pt x="138" y="405"/>
                  <a:pt x="156" y="405"/>
                </a:cubicBezTo>
                <a:cubicBezTo>
                  <a:pt x="155" y="403"/>
                  <a:pt x="155" y="400"/>
                  <a:pt x="154" y="398"/>
                </a:cubicBezTo>
                <a:cubicBezTo>
                  <a:pt x="147" y="402"/>
                  <a:pt x="140" y="405"/>
                  <a:pt x="133" y="408"/>
                </a:cubicBezTo>
                <a:cubicBezTo>
                  <a:pt x="132" y="407"/>
                  <a:pt x="131" y="405"/>
                  <a:pt x="130" y="403"/>
                </a:cubicBezTo>
                <a:cubicBezTo>
                  <a:pt x="139" y="397"/>
                  <a:pt x="148" y="390"/>
                  <a:pt x="157" y="383"/>
                </a:cubicBezTo>
                <a:cubicBezTo>
                  <a:pt x="156" y="381"/>
                  <a:pt x="156" y="379"/>
                  <a:pt x="157" y="376"/>
                </a:cubicBezTo>
                <a:cubicBezTo>
                  <a:pt x="151" y="378"/>
                  <a:pt x="146" y="379"/>
                  <a:pt x="141" y="383"/>
                </a:cubicBezTo>
                <a:cubicBezTo>
                  <a:pt x="125" y="396"/>
                  <a:pt x="107" y="395"/>
                  <a:pt x="90" y="398"/>
                </a:cubicBezTo>
                <a:cubicBezTo>
                  <a:pt x="84" y="399"/>
                  <a:pt x="75" y="396"/>
                  <a:pt x="72" y="391"/>
                </a:cubicBezTo>
                <a:cubicBezTo>
                  <a:pt x="67" y="384"/>
                  <a:pt x="69" y="376"/>
                  <a:pt x="72" y="366"/>
                </a:cubicBezTo>
                <a:cubicBezTo>
                  <a:pt x="80" y="340"/>
                  <a:pt x="97" y="327"/>
                  <a:pt x="115" y="314"/>
                </a:cubicBezTo>
                <a:cubicBezTo>
                  <a:pt x="116" y="313"/>
                  <a:pt x="117" y="312"/>
                  <a:pt x="118" y="311"/>
                </a:cubicBezTo>
                <a:cubicBezTo>
                  <a:pt x="117" y="306"/>
                  <a:pt x="119" y="300"/>
                  <a:pt x="122" y="293"/>
                </a:cubicBezTo>
                <a:cubicBezTo>
                  <a:pt x="123" y="290"/>
                  <a:pt x="124" y="287"/>
                  <a:pt x="126" y="284"/>
                </a:cubicBezTo>
                <a:cubicBezTo>
                  <a:pt x="127" y="279"/>
                  <a:pt x="130" y="275"/>
                  <a:pt x="133" y="272"/>
                </a:cubicBezTo>
                <a:cubicBezTo>
                  <a:pt x="142" y="260"/>
                  <a:pt x="153" y="253"/>
                  <a:pt x="165" y="245"/>
                </a:cubicBezTo>
                <a:cubicBezTo>
                  <a:pt x="173" y="240"/>
                  <a:pt x="177" y="234"/>
                  <a:pt x="177" y="223"/>
                </a:cubicBezTo>
                <a:cubicBezTo>
                  <a:pt x="177" y="211"/>
                  <a:pt x="182" y="206"/>
                  <a:pt x="190" y="202"/>
                </a:cubicBezTo>
                <a:cubicBezTo>
                  <a:pt x="202" y="195"/>
                  <a:pt x="213" y="183"/>
                  <a:pt x="226" y="177"/>
                </a:cubicBezTo>
                <a:cubicBezTo>
                  <a:pt x="251" y="164"/>
                  <a:pt x="276" y="151"/>
                  <a:pt x="302" y="142"/>
                </a:cubicBezTo>
                <a:cubicBezTo>
                  <a:pt x="322" y="135"/>
                  <a:pt x="343" y="131"/>
                  <a:pt x="363" y="134"/>
                </a:cubicBezTo>
                <a:cubicBezTo>
                  <a:pt x="368" y="135"/>
                  <a:pt x="373" y="130"/>
                  <a:pt x="377" y="130"/>
                </a:cubicBezTo>
                <a:cubicBezTo>
                  <a:pt x="394" y="130"/>
                  <a:pt x="413" y="134"/>
                  <a:pt x="429" y="129"/>
                </a:cubicBezTo>
                <a:cubicBezTo>
                  <a:pt x="437" y="127"/>
                  <a:pt x="441" y="130"/>
                  <a:pt x="446" y="132"/>
                </a:cubicBezTo>
                <a:cubicBezTo>
                  <a:pt x="453" y="134"/>
                  <a:pt x="460" y="137"/>
                  <a:pt x="463" y="124"/>
                </a:cubicBezTo>
                <a:cubicBezTo>
                  <a:pt x="463" y="122"/>
                  <a:pt x="470" y="118"/>
                  <a:pt x="472" y="120"/>
                </a:cubicBezTo>
                <a:cubicBezTo>
                  <a:pt x="495" y="134"/>
                  <a:pt x="500" y="133"/>
                  <a:pt x="516" y="110"/>
                </a:cubicBezTo>
                <a:cubicBezTo>
                  <a:pt x="520" y="113"/>
                  <a:pt x="525" y="117"/>
                  <a:pt x="529" y="121"/>
                </a:cubicBezTo>
                <a:cubicBezTo>
                  <a:pt x="538" y="107"/>
                  <a:pt x="549" y="104"/>
                  <a:pt x="562" y="104"/>
                </a:cubicBezTo>
                <a:cubicBezTo>
                  <a:pt x="582" y="102"/>
                  <a:pt x="602" y="96"/>
                  <a:pt x="622" y="93"/>
                </a:cubicBezTo>
                <a:cubicBezTo>
                  <a:pt x="717" y="79"/>
                  <a:pt x="813" y="67"/>
                  <a:pt x="909" y="69"/>
                </a:cubicBezTo>
                <a:cubicBezTo>
                  <a:pt x="935" y="70"/>
                  <a:pt x="962" y="73"/>
                  <a:pt x="989" y="76"/>
                </a:cubicBezTo>
                <a:cubicBezTo>
                  <a:pt x="999" y="77"/>
                  <a:pt x="1009" y="77"/>
                  <a:pt x="1020" y="77"/>
                </a:cubicBezTo>
                <a:cubicBezTo>
                  <a:pt x="1030" y="77"/>
                  <a:pt x="1042" y="72"/>
                  <a:pt x="1053" y="72"/>
                </a:cubicBezTo>
                <a:cubicBezTo>
                  <a:pt x="1115" y="71"/>
                  <a:pt x="1178" y="71"/>
                  <a:pt x="1240" y="71"/>
                </a:cubicBezTo>
                <a:cubicBezTo>
                  <a:pt x="1260" y="71"/>
                  <a:pt x="1280" y="73"/>
                  <a:pt x="1299" y="75"/>
                </a:cubicBezTo>
                <a:cubicBezTo>
                  <a:pt x="1316" y="76"/>
                  <a:pt x="1334" y="74"/>
                  <a:pt x="1349" y="80"/>
                </a:cubicBezTo>
                <a:cubicBezTo>
                  <a:pt x="1387" y="97"/>
                  <a:pt x="1427" y="96"/>
                  <a:pt x="1466" y="104"/>
                </a:cubicBezTo>
                <a:cubicBezTo>
                  <a:pt x="1491" y="108"/>
                  <a:pt x="1517" y="109"/>
                  <a:pt x="1543" y="110"/>
                </a:cubicBezTo>
                <a:cubicBezTo>
                  <a:pt x="1546" y="111"/>
                  <a:pt x="1551" y="108"/>
                  <a:pt x="1555" y="105"/>
                </a:cubicBezTo>
                <a:cubicBezTo>
                  <a:pt x="1569" y="95"/>
                  <a:pt x="1583" y="100"/>
                  <a:pt x="1591" y="117"/>
                </a:cubicBezTo>
                <a:cubicBezTo>
                  <a:pt x="1594" y="123"/>
                  <a:pt x="1600" y="127"/>
                  <a:pt x="1605" y="130"/>
                </a:cubicBezTo>
                <a:cubicBezTo>
                  <a:pt x="1612" y="134"/>
                  <a:pt x="1619" y="135"/>
                  <a:pt x="1626" y="137"/>
                </a:cubicBezTo>
                <a:cubicBezTo>
                  <a:pt x="1637" y="140"/>
                  <a:pt x="1647" y="142"/>
                  <a:pt x="1660" y="139"/>
                </a:cubicBezTo>
                <a:cubicBezTo>
                  <a:pt x="1672" y="134"/>
                  <a:pt x="1692" y="140"/>
                  <a:pt x="1701" y="151"/>
                </a:cubicBezTo>
                <a:cubicBezTo>
                  <a:pt x="1712" y="164"/>
                  <a:pt x="1725" y="165"/>
                  <a:pt x="1737" y="169"/>
                </a:cubicBezTo>
                <a:cubicBezTo>
                  <a:pt x="1761" y="180"/>
                  <a:pt x="1786" y="187"/>
                  <a:pt x="1811" y="197"/>
                </a:cubicBezTo>
                <a:cubicBezTo>
                  <a:pt x="1824" y="202"/>
                  <a:pt x="1836" y="208"/>
                  <a:pt x="1847" y="214"/>
                </a:cubicBezTo>
                <a:cubicBezTo>
                  <a:pt x="1854" y="217"/>
                  <a:pt x="1859" y="222"/>
                  <a:pt x="1865" y="226"/>
                </a:cubicBezTo>
                <a:cubicBezTo>
                  <a:pt x="1892" y="243"/>
                  <a:pt x="1918" y="260"/>
                  <a:pt x="1945" y="277"/>
                </a:cubicBezTo>
                <a:cubicBezTo>
                  <a:pt x="1952" y="283"/>
                  <a:pt x="1960" y="290"/>
                  <a:pt x="1968" y="293"/>
                </a:cubicBezTo>
                <a:cubicBezTo>
                  <a:pt x="1974" y="296"/>
                  <a:pt x="1982" y="297"/>
                  <a:pt x="1989" y="299"/>
                </a:cubicBezTo>
                <a:cubicBezTo>
                  <a:pt x="2002" y="303"/>
                  <a:pt x="2015" y="310"/>
                  <a:pt x="2028" y="312"/>
                </a:cubicBezTo>
                <a:cubicBezTo>
                  <a:pt x="2051" y="315"/>
                  <a:pt x="2075" y="316"/>
                  <a:pt x="2098" y="316"/>
                </a:cubicBezTo>
                <a:cubicBezTo>
                  <a:pt x="2103" y="317"/>
                  <a:pt x="2107" y="317"/>
                  <a:pt x="2112" y="317"/>
                </a:cubicBezTo>
                <a:cubicBezTo>
                  <a:pt x="2113" y="319"/>
                  <a:pt x="2113" y="320"/>
                  <a:pt x="2113" y="323"/>
                </a:cubicBezTo>
                <a:cubicBezTo>
                  <a:pt x="2103" y="325"/>
                  <a:pt x="2095" y="326"/>
                  <a:pt x="2086" y="328"/>
                </a:cubicBezTo>
                <a:cubicBezTo>
                  <a:pt x="2084" y="346"/>
                  <a:pt x="2111" y="340"/>
                  <a:pt x="2102" y="3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9" name="Freeform 9"/>
          <p:cNvSpPr>
            <a:spLocks/>
          </p:cNvSpPr>
          <p:nvPr/>
        </p:nvSpPr>
        <p:spPr bwMode="auto">
          <a:xfrm>
            <a:off x="9390064" y="2711451"/>
            <a:ext cx="296863" cy="100013"/>
          </a:xfrm>
          <a:custGeom>
            <a:avLst/>
            <a:gdLst>
              <a:gd name="T0" fmla="*/ 6 w 75"/>
              <a:gd name="T1" fmla="*/ 4 h 25"/>
              <a:gd name="T2" fmla="*/ 15 w 75"/>
              <a:gd name="T3" fmla="*/ 4 h 25"/>
              <a:gd name="T4" fmla="*/ 24 w 75"/>
              <a:gd name="T5" fmla="*/ 11 h 25"/>
              <a:gd name="T6" fmla="*/ 21 w 75"/>
              <a:gd name="T7" fmla="*/ 12 h 25"/>
              <a:gd name="T8" fmla="*/ 74 w 75"/>
              <a:gd name="T9" fmla="*/ 25 h 25"/>
              <a:gd name="T10" fmla="*/ 75 w 75"/>
              <a:gd name="T11" fmla="*/ 20 h 25"/>
              <a:gd name="T12" fmla="*/ 0 w 75"/>
              <a:gd name="T13" fmla="*/ 0 h 25"/>
              <a:gd name="T14" fmla="*/ 6 w 75"/>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25">
                <a:moveTo>
                  <a:pt x="6" y="4"/>
                </a:moveTo>
                <a:cubicBezTo>
                  <a:pt x="9" y="4"/>
                  <a:pt x="12" y="4"/>
                  <a:pt x="15" y="4"/>
                </a:cubicBezTo>
                <a:cubicBezTo>
                  <a:pt x="18" y="4"/>
                  <a:pt x="21" y="9"/>
                  <a:pt x="24" y="11"/>
                </a:cubicBezTo>
                <a:cubicBezTo>
                  <a:pt x="23" y="12"/>
                  <a:pt x="22" y="12"/>
                  <a:pt x="21" y="12"/>
                </a:cubicBezTo>
                <a:cubicBezTo>
                  <a:pt x="39" y="17"/>
                  <a:pt x="56" y="21"/>
                  <a:pt x="74" y="25"/>
                </a:cubicBezTo>
                <a:cubicBezTo>
                  <a:pt x="74" y="23"/>
                  <a:pt x="74" y="22"/>
                  <a:pt x="75" y="20"/>
                </a:cubicBezTo>
                <a:cubicBezTo>
                  <a:pt x="50" y="13"/>
                  <a:pt x="25" y="6"/>
                  <a:pt x="0" y="0"/>
                </a:cubicBezTo>
                <a:cubicBezTo>
                  <a:pt x="2" y="1"/>
                  <a:pt x="4" y="3"/>
                  <a:pt x="6"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Text Placeholder 7"/>
          <p:cNvSpPr txBox="1">
            <a:spLocks/>
          </p:cNvSpPr>
          <p:nvPr/>
        </p:nvSpPr>
        <p:spPr>
          <a:xfrm>
            <a:off x="2617944" y="2406723"/>
            <a:ext cx="69561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GB" sz="5400" dirty="0">
                <a:solidFill>
                  <a:schemeClr val="bg1"/>
                </a:solidFill>
                <a:latin typeface="Lato Black" panose="020F0A02020204030203" pitchFamily="34" charset="0"/>
              </a:rPr>
              <a:t>Appendix.</a:t>
            </a:r>
          </a:p>
        </p:txBody>
      </p:sp>
    </p:spTree>
    <p:extLst>
      <p:ext uri="{BB962C8B-B14F-4D97-AF65-F5344CB8AC3E}">
        <p14:creationId xmlns:p14="http://schemas.microsoft.com/office/powerpoint/2010/main" val="1331351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reeform 5"/>
          <p:cNvSpPr>
            <a:spLocks noEditPoints="1"/>
          </p:cNvSpPr>
          <p:nvPr/>
        </p:nvSpPr>
        <p:spPr bwMode="auto">
          <a:xfrm rot="19389392">
            <a:off x="-200594" y="1810960"/>
            <a:ext cx="5641246" cy="1856682"/>
          </a:xfrm>
          <a:custGeom>
            <a:avLst/>
            <a:gdLst>
              <a:gd name="T0" fmla="*/ 18 w 2834"/>
              <a:gd name="T1" fmla="*/ 334 h 783"/>
              <a:gd name="T2" fmla="*/ 186 w 2834"/>
              <a:gd name="T3" fmla="*/ 297 h 783"/>
              <a:gd name="T4" fmla="*/ 134 w 2834"/>
              <a:gd name="T5" fmla="*/ 270 h 783"/>
              <a:gd name="T6" fmla="*/ 260 w 2834"/>
              <a:gd name="T7" fmla="*/ 269 h 783"/>
              <a:gd name="T8" fmla="*/ 181 w 2834"/>
              <a:gd name="T9" fmla="*/ 218 h 783"/>
              <a:gd name="T10" fmla="*/ 174 w 2834"/>
              <a:gd name="T11" fmla="*/ 206 h 783"/>
              <a:gd name="T12" fmla="*/ 261 w 2834"/>
              <a:gd name="T13" fmla="*/ 184 h 783"/>
              <a:gd name="T14" fmla="*/ 211 w 2834"/>
              <a:gd name="T15" fmla="*/ 154 h 783"/>
              <a:gd name="T16" fmla="*/ 323 w 2834"/>
              <a:gd name="T17" fmla="*/ 174 h 783"/>
              <a:gd name="T18" fmla="*/ 356 w 2834"/>
              <a:gd name="T19" fmla="*/ 134 h 783"/>
              <a:gd name="T20" fmla="*/ 278 w 2834"/>
              <a:gd name="T21" fmla="*/ 79 h 783"/>
              <a:gd name="T22" fmla="*/ 418 w 2834"/>
              <a:gd name="T23" fmla="*/ 84 h 783"/>
              <a:gd name="T24" fmla="*/ 361 w 2834"/>
              <a:gd name="T25" fmla="*/ 59 h 783"/>
              <a:gd name="T26" fmla="*/ 168 w 2834"/>
              <a:gd name="T27" fmla="*/ 30 h 783"/>
              <a:gd name="T28" fmla="*/ 480 w 2834"/>
              <a:gd name="T29" fmla="*/ 54 h 783"/>
              <a:gd name="T30" fmla="*/ 566 w 2834"/>
              <a:gd name="T31" fmla="*/ 59 h 783"/>
              <a:gd name="T32" fmla="*/ 618 w 2834"/>
              <a:gd name="T33" fmla="*/ 51 h 783"/>
              <a:gd name="T34" fmla="*/ 567 w 2834"/>
              <a:gd name="T35" fmla="*/ 3 h 783"/>
              <a:gd name="T36" fmla="*/ 916 w 2834"/>
              <a:gd name="T37" fmla="*/ 65 h 783"/>
              <a:gd name="T38" fmla="*/ 1407 w 2834"/>
              <a:gd name="T39" fmla="*/ 171 h 783"/>
              <a:gd name="T40" fmla="*/ 1820 w 2834"/>
              <a:gd name="T41" fmla="*/ 215 h 783"/>
              <a:gd name="T42" fmla="*/ 2368 w 2834"/>
              <a:gd name="T43" fmla="*/ 205 h 783"/>
              <a:gd name="T44" fmla="*/ 2354 w 2834"/>
              <a:gd name="T45" fmla="*/ 226 h 783"/>
              <a:gd name="T46" fmla="*/ 2502 w 2834"/>
              <a:gd name="T47" fmla="*/ 202 h 783"/>
              <a:gd name="T48" fmla="*/ 2541 w 2834"/>
              <a:gd name="T49" fmla="*/ 210 h 783"/>
              <a:gd name="T50" fmla="*/ 2673 w 2834"/>
              <a:gd name="T51" fmla="*/ 221 h 783"/>
              <a:gd name="T52" fmla="*/ 2603 w 2834"/>
              <a:gd name="T53" fmla="*/ 226 h 783"/>
              <a:gd name="T54" fmla="*/ 2663 w 2834"/>
              <a:gd name="T55" fmla="*/ 267 h 783"/>
              <a:gd name="T56" fmla="*/ 2732 w 2834"/>
              <a:gd name="T57" fmla="*/ 346 h 783"/>
              <a:gd name="T58" fmla="*/ 2773 w 2834"/>
              <a:gd name="T59" fmla="*/ 444 h 783"/>
              <a:gd name="T60" fmla="*/ 2745 w 2834"/>
              <a:gd name="T61" fmla="*/ 465 h 783"/>
              <a:gd name="T62" fmla="*/ 2705 w 2834"/>
              <a:gd name="T63" fmla="*/ 501 h 783"/>
              <a:gd name="T64" fmla="*/ 2828 w 2834"/>
              <a:gd name="T65" fmla="*/ 491 h 783"/>
              <a:gd name="T66" fmla="*/ 2746 w 2834"/>
              <a:gd name="T67" fmla="*/ 602 h 783"/>
              <a:gd name="T68" fmla="*/ 2565 w 2834"/>
              <a:gd name="T69" fmla="*/ 696 h 783"/>
              <a:gd name="T70" fmla="*/ 2382 w 2834"/>
              <a:gd name="T71" fmla="*/ 711 h 783"/>
              <a:gd name="T72" fmla="*/ 2321 w 2834"/>
              <a:gd name="T73" fmla="*/ 721 h 783"/>
              <a:gd name="T74" fmla="*/ 2191 w 2834"/>
              <a:gd name="T75" fmla="*/ 740 h 783"/>
              <a:gd name="T76" fmla="*/ 1494 w 2834"/>
              <a:gd name="T77" fmla="*/ 764 h 783"/>
              <a:gd name="T78" fmla="*/ 1107 w 2834"/>
              <a:gd name="T79" fmla="*/ 740 h 783"/>
              <a:gd name="T80" fmla="*/ 773 w 2834"/>
              <a:gd name="T81" fmla="*/ 676 h 783"/>
              <a:gd name="T82" fmla="*/ 688 w 2834"/>
              <a:gd name="T83" fmla="*/ 647 h 783"/>
              <a:gd name="T84" fmla="*/ 557 w 2834"/>
              <a:gd name="T85" fmla="*/ 614 h 783"/>
              <a:gd name="T86" fmla="*/ 359 w 2834"/>
              <a:gd name="T87" fmla="*/ 527 h 783"/>
              <a:gd name="T88" fmla="*/ 198 w 2834"/>
              <a:gd name="T89" fmla="*/ 424 h 783"/>
              <a:gd name="T90" fmla="*/ 20 w 2834"/>
              <a:gd name="T91" fmla="*/ 385 h 783"/>
              <a:gd name="T92" fmla="*/ 375 w 2834"/>
              <a:gd name="T93" fmla="*/ 391 h 783"/>
              <a:gd name="T94" fmla="*/ 172 w 2834"/>
              <a:gd name="T95" fmla="*/ 331 h 783"/>
              <a:gd name="T96" fmla="*/ 316 w 2834"/>
              <a:gd name="T97" fmla="*/ 291 h 783"/>
              <a:gd name="T98" fmla="*/ 315 w 2834"/>
              <a:gd name="T99" fmla="*/ 298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4" h="783">
                <a:moveTo>
                  <a:pt x="0" y="376"/>
                </a:moveTo>
                <a:cubicBezTo>
                  <a:pt x="13" y="375"/>
                  <a:pt x="25" y="374"/>
                  <a:pt x="37" y="373"/>
                </a:cubicBezTo>
                <a:cubicBezTo>
                  <a:pt x="41" y="352"/>
                  <a:pt x="4" y="357"/>
                  <a:pt x="18" y="334"/>
                </a:cubicBezTo>
                <a:cubicBezTo>
                  <a:pt x="51" y="328"/>
                  <a:pt x="82" y="306"/>
                  <a:pt x="118" y="323"/>
                </a:cubicBezTo>
                <a:cubicBezTo>
                  <a:pt x="121" y="312"/>
                  <a:pt x="123" y="305"/>
                  <a:pt x="126" y="297"/>
                </a:cubicBezTo>
                <a:cubicBezTo>
                  <a:pt x="145" y="297"/>
                  <a:pt x="165" y="297"/>
                  <a:pt x="186" y="297"/>
                </a:cubicBezTo>
                <a:cubicBezTo>
                  <a:pt x="186" y="296"/>
                  <a:pt x="186" y="294"/>
                  <a:pt x="187" y="293"/>
                </a:cubicBezTo>
                <a:cubicBezTo>
                  <a:pt x="164" y="289"/>
                  <a:pt x="142" y="285"/>
                  <a:pt x="113" y="280"/>
                </a:cubicBezTo>
                <a:cubicBezTo>
                  <a:pt x="124" y="275"/>
                  <a:pt x="128" y="273"/>
                  <a:pt x="134" y="270"/>
                </a:cubicBezTo>
                <a:cubicBezTo>
                  <a:pt x="131" y="267"/>
                  <a:pt x="127" y="265"/>
                  <a:pt x="122" y="262"/>
                </a:cubicBezTo>
                <a:cubicBezTo>
                  <a:pt x="126" y="261"/>
                  <a:pt x="128" y="260"/>
                  <a:pt x="130" y="260"/>
                </a:cubicBezTo>
                <a:cubicBezTo>
                  <a:pt x="173" y="263"/>
                  <a:pt x="216" y="267"/>
                  <a:pt x="260" y="269"/>
                </a:cubicBezTo>
                <a:cubicBezTo>
                  <a:pt x="267" y="270"/>
                  <a:pt x="275" y="267"/>
                  <a:pt x="282" y="263"/>
                </a:cubicBezTo>
                <a:cubicBezTo>
                  <a:pt x="240" y="239"/>
                  <a:pt x="194" y="241"/>
                  <a:pt x="150" y="240"/>
                </a:cubicBezTo>
                <a:cubicBezTo>
                  <a:pt x="149" y="213"/>
                  <a:pt x="156" y="208"/>
                  <a:pt x="181" y="218"/>
                </a:cubicBezTo>
                <a:cubicBezTo>
                  <a:pt x="195" y="223"/>
                  <a:pt x="210" y="224"/>
                  <a:pt x="225" y="227"/>
                </a:cubicBezTo>
                <a:cubicBezTo>
                  <a:pt x="225" y="224"/>
                  <a:pt x="226" y="222"/>
                  <a:pt x="226" y="219"/>
                </a:cubicBezTo>
                <a:cubicBezTo>
                  <a:pt x="209" y="215"/>
                  <a:pt x="192" y="210"/>
                  <a:pt x="174" y="206"/>
                </a:cubicBezTo>
                <a:cubicBezTo>
                  <a:pt x="175" y="204"/>
                  <a:pt x="175" y="201"/>
                  <a:pt x="175" y="199"/>
                </a:cubicBezTo>
                <a:cubicBezTo>
                  <a:pt x="211" y="181"/>
                  <a:pt x="247" y="198"/>
                  <a:pt x="288" y="197"/>
                </a:cubicBezTo>
                <a:cubicBezTo>
                  <a:pt x="276" y="191"/>
                  <a:pt x="268" y="189"/>
                  <a:pt x="261" y="184"/>
                </a:cubicBezTo>
                <a:cubicBezTo>
                  <a:pt x="230" y="165"/>
                  <a:pt x="196" y="159"/>
                  <a:pt x="161" y="158"/>
                </a:cubicBezTo>
                <a:cubicBezTo>
                  <a:pt x="161" y="155"/>
                  <a:pt x="161" y="152"/>
                  <a:pt x="162" y="150"/>
                </a:cubicBezTo>
                <a:cubicBezTo>
                  <a:pt x="178" y="151"/>
                  <a:pt x="195" y="150"/>
                  <a:pt x="211" y="154"/>
                </a:cubicBezTo>
                <a:cubicBezTo>
                  <a:pt x="265" y="165"/>
                  <a:pt x="318" y="178"/>
                  <a:pt x="371" y="190"/>
                </a:cubicBezTo>
                <a:cubicBezTo>
                  <a:pt x="375" y="191"/>
                  <a:pt x="378" y="191"/>
                  <a:pt x="383" y="188"/>
                </a:cubicBezTo>
                <a:cubicBezTo>
                  <a:pt x="364" y="183"/>
                  <a:pt x="345" y="179"/>
                  <a:pt x="323" y="174"/>
                </a:cubicBezTo>
                <a:cubicBezTo>
                  <a:pt x="329" y="165"/>
                  <a:pt x="332" y="158"/>
                  <a:pt x="337" y="151"/>
                </a:cubicBezTo>
                <a:cubicBezTo>
                  <a:pt x="333" y="147"/>
                  <a:pt x="330" y="143"/>
                  <a:pt x="323" y="136"/>
                </a:cubicBezTo>
                <a:cubicBezTo>
                  <a:pt x="336" y="135"/>
                  <a:pt x="345" y="135"/>
                  <a:pt x="356" y="134"/>
                </a:cubicBezTo>
                <a:cubicBezTo>
                  <a:pt x="353" y="130"/>
                  <a:pt x="351" y="127"/>
                  <a:pt x="348" y="121"/>
                </a:cubicBezTo>
                <a:cubicBezTo>
                  <a:pt x="368" y="122"/>
                  <a:pt x="391" y="134"/>
                  <a:pt x="395" y="100"/>
                </a:cubicBezTo>
                <a:cubicBezTo>
                  <a:pt x="357" y="93"/>
                  <a:pt x="318" y="86"/>
                  <a:pt x="278" y="79"/>
                </a:cubicBezTo>
                <a:cubicBezTo>
                  <a:pt x="278" y="77"/>
                  <a:pt x="278" y="76"/>
                  <a:pt x="278" y="74"/>
                </a:cubicBezTo>
                <a:cubicBezTo>
                  <a:pt x="285" y="74"/>
                  <a:pt x="293" y="71"/>
                  <a:pt x="300" y="72"/>
                </a:cubicBezTo>
                <a:cubicBezTo>
                  <a:pt x="340" y="76"/>
                  <a:pt x="378" y="81"/>
                  <a:pt x="418" y="84"/>
                </a:cubicBezTo>
                <a:cubicBezTo>
                  <a:pt x="425" y="85"/>
                  <a:pt x="434" y="82"/>
                  <a:pt x="442" y="80"/>
                </a:cubicBezTo>
                <a:cubicBezTo>
                  <a:pt x="442" y="78"/>
                  <a:pt x="442" y="75"/>
                  <a:pt x="442" y="73"/>
                </a:cubicBezTo>
                <a:cubicBezTo>
                  <a:pt x="415" y="68"/>
                  <a:pt x="388" y="62"/>
                  <a:pt x="361" y="59"/>
                </a:cubicBezTo>
                <a:cubicBezTo>
                  <a:pt x="317" y="54"/>
                  <a:pt x="273" y="51"/>
                  <a:pt x="229" y="48"/>
                </a:cubicBezTo>
                <a:cubicBezTo>
                  <a:pt x="200" y="47"/>
                  <a:pt x="170" y="48"/>
                  <a:pt x="138" y="48"/>
                </a:cubicBezTo>
                <a:cubicBezTo>
                  <a:pt x="144" y="34"/>
                  <a:pt x="155" y="31"/>
                  <a:pt x="168" y="30"/>
                </a:cubicBezTo>
                <a:cubicBezTo>
                  <a:pt x="265" y="22"/>
                  <a:pt x="360" y="35"/>
                  <a:pt x="455" y="54"/>
                </a:cubicBezTo>
                <a:cubicBezTo>
                  <a:pt x="461" y="55"/>
                  <a:pt x="466" y="56"/>
                  <a:pt x="471" y="56"/>
                </a:cubicBezTo>
                <a:cubicBezTo>
                  <a:pt x="473" y="57"/>
                  <a:pt x="475" y="55"/>
                  <a:pt x="480" y="54"/>
                </a:cubicBezTo>
                <a:cubicBezTo>
                  <a:pt x="453" y="44"/>
                  <a:pt x="428" y="36"/>
                  <a:pt x="403" y="27"/>
                </a:cubicBezTo>
                <a:cubicBezTo>
                  <a:pt x="404" y="26"/>
                  <a:pt x="404" y="25"/>
                  <a:pt x="404" y="24"/>
                </a:cubicBezTo>
                <a:cubicBezTo>
                  <a:pt x="458" y="36"/>
                  <a:pt x="511" y="47"/>
                  <a:pt x="566" y="59"/>
                </a:cubicBezTo>
                <a:cubicBezTo>
                  <a:pt x="566" y="56"/>
                  <a:pt x="567" y="52"/>
                  <a:pt x="569" y="48"/>
                </a:cubicBezTo>
                <a:cubicBezTo>
                  <a:pt x="590" y="53"/>
                  <a:pt x="609" y="59"/>
                  <a:pt x="635" y="65"/>
                </a:cubicBezTo>
                <a:cubicBezTo>
                  <a:pt x="627" y="59"/>
                  <a:pt x="624" y="56"/>
                  <a:pt x="618" y="51"/>
                </a:cubicBezTo>
                <a:cubicBezTo>
                  <a:pt x="629" y="51"/>
                  <a:pt x="637" y="51"/>
                  <a:pt x="645" y="51"/>
                </a:cubicBezTo>
                <a:cubicBezTo>
                  <a:pt x="603" y="21"/>
                  <a:pt x="549" y="28"/>
                  <a:pt x="505" y="2"/>
                </a:cubicBezTo>
                <a:cubicBezTo>
                  <a:pt x="526" y="2"/>
                  <a:pt x="547" y="0"/>
                  <a:pt x="567" y="3"/>
                </a:cubicBezTo>
                <a:cubicBezTo>
                  <a:pt x="606" y="8"/>
                  <a:pt x="645" y="16"/>
                  <a:pt x="684" y="23"/>
                </a:cubicBezTo>
                <a:cubicBezTo>
                  <a:pt x="697" y="25"/>
                  <a:pt x="710" y="26"/>
                  <a:pt x="723" y="28"/>
                </a:cubicBezTo>
                <a:cubicBezTo>
                  <a:pt x="788" y="40"/>
                  <a:pt x="852" y="53"/>
                  <a:pt x="916" y="65"/>
                </a:cubicBezTo>
                <a:cubicBezTo>
                  <a:pt x="945" y="70"/>
                  <a:pt x="975" y="74"/>
                  <a:pt x="1003" y="81"/>
                </a:cubicBezTo>
                <a:cubicBezTo>
                  <a:pt x="1064" y="96"/>
                  <a:pt x="1124" y="115"/>
                  <a:pt x="1185" y="128"/>
                </a:cubicBezTo>
                <a:cubicBezTo>
                  <a:pt x="1258" y="144"/>
                  <a:pt x="1333" y="157"/>
                  <a:pt x="1407" y="171"/>
                </a:cubicBezTo>
                <a:cubicBezTo>
                  <a:pt x="1437" y="176"/>
                  <a:pt x="1468" y="183"/>
                  <a:pt x="1499" y="188"/>
                </a:cubicBezTo>
                <a:cubicBezTo>
                  <a:pt x="1534" y="193"/>
                  <a:pt x="1570" y="192"/>
                  <a:pt x="1605" y="200"/>
                </a:cubicBezTo>
                <a:cubicBezTo>
                  <a:pt x="1676" y="217"/>
                  <a:pt x="1748" y="215"/>
                  <a:pt x="1820" y="215"/>
                </a:cubicBezTo>
                <a:cubicBezTo>
                  <a:pt x="1948" y="214"/>
                  <a:pt x="2075" y="207"/>
                  <a:pt x="2203" y="203"/>
                </a:cubicBezTo>
                <a:cubicBezTo>
                  <a:pt x="2249" y="201"/>
                  <a:pt x="2295" y="201"/>
                  <a:pt x="2340" y="200"/>
                </a:cubicBezTo>
                <a:cubicBezTo>
                  <a:pt x="2349" y="200"/>
                  <a:pt x="2359" y="203"/>
                  <a:pt x="2368" y="205"/>
                </a:cubicBezTo>
                <a:cubicBezTo>
                  <a:pt x="2368" y="207"/>
                  <a:pt x="2368" y="208"/>
                  <a:pt x="2368" y="210"/>
                </a:cubicBezTo>
                <a:cubicBezTo>
                  <a:pt x="2362" y="214"/>
                  <a:pt x="2356" y="218"/>
                  <a:pt x="2350" y="222"/>
                </a:cubicBezTo>
                <a:cubicBezTo>
                  <a:pt x="2352" y="224"/>
                  <a:pt x="2353" y="227"/>
                  <a:pt x="2354" y="226"/>
                </a:cubicBezTo>
                <a:cubicBezTo>
                  <a:pt x="2392" y="224"/>
                  <a:pt x="2430" y="221"/>
                  <a:pt x="2468" y="218"/>
                </a:cubicBezTo>
                <a:cubicBezTo>
                  <a:pt x="2475" y="217"/>
                  <a:pt x="2482" y="217"/>
                  <a:pt x="2489" y="215"/>
                </a:cubicBezTo>
                <a:cubicBezTo>
                  <a:pt x="2493" y="213"/>
                  <a:pt x="2496" y="208"/>
                  <a:pt x="2502" y="202"/>
                </a:cubicBezTo>
                <a:cubicBezTo>
                  <a:pt x="2517" y="202"/>
                  <a:pt x="2537" y="202"/>
                  <a:pt x="2558" y="202"/>
                </a:cubicBezTo>
                <a:cubicBezTo>
                  <a:pt x="2558" y="203"/>
                  <a:pt x="2558" y="205"/>
                  <a:pt x="2558" y="206"/>
                </a:cubicBezTo>
                <a:cubicBezTo>
                  <a:pt x="2552" y="208"/>
                  <a:pt x="2547" y="209"/>
                  <a:pt x="2541" y="210"/>
                </a:cubicBezTo>
                <a:cubicBezTo>
                  <a:pt x="2540" y="211"/>
                  <a:pt x="2540" y="212"/>
                  <a:pt x="2540" y="213"/>
                </a:cubicBezTo>
                <a:cubicBezTo>
                  <a:pt x="2559" y="215"/>
                  <a:pt x="2578" y="216"/>
                  <a:pt x="2597" y="217"/>
                </a:cubicBezTo>
                <a:cubicBezTo>
                  <a:pt x="2622" y="218"/>
                  <a:pt x="2647" y="219"/>
                  <a:pt x="2673" y="221"/>
                </a:cubicBezTo>
                <a:cubicBezTo>
                  <a:pt x="2677" y="221"/>
                  <a:pt x="2681" y="227"/>
                  <a:pt x="2685" y="230"/>
                </a:cubicBezTo>
                <a:cubicBezTo>
                  <a:pt x="2680" y="231"/>
                  <a:pt x="2676" y="233"/>
                  <a:pt x="2671" y="232"/>
                </a:cubicBezTo>
                <a:cubicBezTo>
                  <a:pt x="2649" y="230"/>
                  <a:pt x="2626" y="228"/>
                  <a:pt x="2603" y="226"/>
                </a:cubicBezTo>
                <a:cubicBezTo>
                  <a:pt x="2603" y="227"/>
                  <a:pt x="2602" y="229"/>
                  <a:pt x="2602" y="231"/>
                </a:cubicBezTo>
                <a:cubicBezTo>
                  <a:pt x="2616" y="233"/>
                  <a:pt x="2631" y="236"/>
                  <a:pt x="2645" y="238"/>
                </a:cubicBezTo>
                <a:cubicBezTo>
                  <a:pt x="2663" y="239"/>
                  <a:pt x="2671" y="247"/>
                  <a:pt x="2663" y="267"/>
                </a:cubicBezTo>
                <a:cubicBezTo>
                  <a:pt x="2680" y="265"/>
                  <a:pt x="2689" y="272"/>
                  <a:pt x="2690" y="289"/>
                </a:cubicBezTo>
                <a:cubicBezTo>
                  <a:pt x="2691" y="295"/>
                  <a:pt x="2697" y="301"/>
                  <a:pt x="2702" y="308"/>
                </a:cubicBezTo>
                <a:cubicBezTo>
                  <a:pt x="2686" y="337"/>
                  <a:pt x="2722" y="333"/>
                  <a:pt x="2732" y="346"/>
                </a:cubicBezTo>
                <a:cubicBezTo>
                  <a:pt x="2722" y="373"/>
                  <a:pt x="2732" y="393"/>
                  <a:pt x="2760" y="403"/>
                </a:cubicBezTo>
                <a:cubicBezTo>
                  <a:pt x="2772" y="407"/>
                  <a:pt x="2779" y="414"/>
                  <a:pt x="2773" y="428"/>
                </a:cubicBezTo>
                <a:cubicBezTo>
                  <a:pt x="2771" y="432"/>
                  <a:pt x="2773" y="438"/>
                  <a:pt x="2773" y="444"/>
                </a:cubicBezTo>
                <a:cubicBezTo>
                  <a:pt x="2747" y="440"/>
                  <a:pt x="2737" y="468"/>
                  <a:pt x="2712" y="467"/>
                </a:cubicBezTo>
                <a:cubicBezTo>
                  <a:pt x="2713" y="469"/>
                  <a:pt x="2713" y="472"/>
                  <a:pt x="2714" y="475"/>
                </a:cubicBezTo>
                <a:cubicBezTo>
                  <a:pt x="2724" y="471"/>
                  <a:pt x="2734" y="468"/>
                  <a:pt x="2745" y="465"/>
                </a:cubicBezTo>
                <a:cubicBezTo>
                  <a:pt x="2746" y="467"/>
                  <a:pt x="2747" y="469"/>
                  <a:pt x="2748" y="471"/>
                </a:cubicBezTo>
                <a:cubicBezTo>
                  <a:pt x="2733" y="479"/>
                  <a:pt x="2718" y="488"/>
                  <a:pt x="2703" y="496"/>
                </a:cubicBezTo>
                <a:cubicBezTo>
                  <a:pt x="2704" y="498"/>
                  <a:pt x="2704" y="499"/>
                  <a:pt x="2705" y="501"/>
                </a:cubicBezTo>
                <a:cubicBezTo>
                  <a:pt x="2714" y="499"/>
                  <a:pt x="2724" y="498"/>
                  <a:pt x="2731" y="493"/>
                </a:cubicBezTo>
                <a:cubicBezTo>
                  <a:pt x="2754" y="480"/>
                  <a:pt x="2779" y="483"/>
                  <a:pt x="2803" y="481"/>
                </a:cubicBezTo>
                <a:cubicBezTo>
                  <a:pt x="2811" y="480"/>
                  <a:pt x="2824" y="485"/>
                  <a:pt x="2828" y="491"/>
                </a:cubicBezTo>
                <a:cubicBezTo>
                  <a:pt x="2834" y="499"/>
                  <a:pt x="2830" y="509"/>
                  <a:pt x="2825" y="520"/>
                </a:cubicBezTo>
                <a:cubicBezTo>
                  <a:pt x="2812" y="549"/>
                  <a:pt x="2788" y="563"/>
                  <a:pt x="2763" y="576"/>
                </a:cubicBezTo>
                <a:cubicBezTo>
                  <a:pt x="2752" y="582"/>
                  <a:pt x="2745" y="589"/>
                  <a:pt x="2746" y="602"/>
                </a:cubicBezTo>
                <a:cubicBezTo>
                  <a:pt x="2746" y="615"/>
                  <a:pt x="2739" y="621"/>
                  <a:pt x="2727" y="626"/>
                </a:cubicBezTo>
                <a:cubicBezTo>
                  <a:pt x="2709" y="634"/>
                  <a:pt x="2693" y="648"/>
                  <a:pt x="2675" y="655"/>
                </a:cubicBezTo>
                <a:cubicBezTo>
                  <a:pt x="2639" y="670"/>
                  <a:pt x="2603" y="685"/>
                  <a:pt x="2565" y="696"/>
                </a:cubicBezTo>
                <a:cubicBezTo>
                  <a:pt x="2537" y="704"/>
                  <a:pt x="2507" y="708"/>
                  <a:pt x="2477" y="705"/>
                </a:cubicBezTo>
                <a:cubicBezTo>
                  <a:pt x="2471" y="704"/>
                  <a:pt x="2464" y="709"/>
                  <a:pt x="2458" y="709"/>
                </a:cubicBezTo>
                <a:cubicBezTo>
                  <a:pt x="2433" y="710"/>
                  <a:pt x="2406" y="705"/>
                  <a:pt x="2382" y="711"/>
                </a:cubicBezTo>
                <a:cubicBezTo>
                  <a:pt x="2371" y="713"/>
                  <a:pt x="2366" y="710"/>
                  <a:pt x="2358" y="707"/>
                </a:cubicBezTo>
                <a:cubicBezTo>
                  <a:pt x="2348" y="705"/>
                  <a:pt x="2338" y="701"/>
                  <a:pt x="2334" y="716"/>
                </a:cubicBezTo>
                <a:cubicBezTo>
                  <a:pt x="2334" y="719"/>
                  <a:pt x="2324" y="723"/>
                  <a:pt x="2321" y="721"/>
                </a:cubicBezTo>
                <a:cubicBezTo>
                  <a:pt x="2288" y="705"/>
                  <a:pt x="2281" y="706"/>
                  <a:pt x="2257" y="733"/>
                </a:cubicBezTo>
                <a:cubicBezTo>
                  <a:pt x="2251" y="729"/>
                  <a:pt x="2245" y="725"/>
                  <a:pt x="2238" y="720"/>
                </a:cubicBezTo>
                <a:cubicBezTo>
                  <a:pt x="2226" y="736"/>
                  <a:pt x="2210" y="739"/>
                  <a:pt x="2191" y="740"/>
                </a:cubicBezTo>
                <a:cubicBezTo>
                  <a:pt x="2163" y="742"/>
                  <a:pt x="2134" y="749"/>
                  <a:pt x="2105" y="752"/>
                </a:cubicBezTo>
                <a:cubicBezTo>
                  <a:pt x="1968" y="769"/>
                  <a:pt x="1830" y="783"/>
                  <a:pt x="1692" y="780"/>
                </a:cubicBezTo>
                <a:cubicBezTo>
                  <a:pt x="1626" y="778"/>
                  <a:pt x="1560" y="769"/>
                  <a:pt x="1494" y="764"/>
                </a:cubicBezTo>
                <a:cubicBezTo>
                  <a:pt x="1479" y="763"/>
                  <a:pt x="1463" y="768"/>
                  <a:pt x="1447" y="767"/>
                </a:cubicBezTo>
                <a:cubicBezTo>
                  <a:pt x="1361" y="762"/>
                  <a:pt x="1274" y="756"/>
                  <a:pt x="1188" y="750"/>
                </a:cubicBezTo>
                <a:cubicBezTo>
                  <a:pt x="1161" y="748"/>
                  <a:pt x="1134" y="744"/>
                  <a:pt x="1107" y="740"/>
                </a:cubicBezTo>
                <a:cubicBezTo>
                  <a:pt x="1084" y="737"/>
                  <a:pt x="1059" y="738"/>
                  <a:pt x="1038" y="729"/>
                </a:cubicBezTo>
                <a:cubicBezTo>
                  <a:pt x="987" y="706"/>
                  <a:pt x="932" y="703"/>
                  <a:pt x="878" y="691"/>
                </a:cubicBezTo>
                <a:cubicBezTo>
                  <a:pt x="844" y="683"/>
                  <a:pt x="809" y="680"/>
                  <a:pt x="773" y="676"/>
                </a:cubicBezTo>
                <a:cubicBezTo>
                  <a:pt x="768" y="675"/>
                  <a:pt x="761" y="678"/>
                  <a:pt x="755" y="681"/>
                </a:cubicBezTo>
                <a:cubicBezTo>
                  <a:pt x="735" y="691"/>
                  <a:pt x="717" y="684"/>
                  <a:pt x="706" y="664"/>
                </a:cubicBezTo>
                <a:cubicBezTo>
                  <a:pt x="703" y="657"/>
                  <a:pt x="695" y="651"/>
                  <a:pt x="688" y="647"/>
                </a:cubicBezTo>
                <a:cubicBezTo>
                  <a:pt x="679" y="642"/>
                  <a:pt x="669" y="640"/>
                  <a:pt x="660" y="637"/>
                </a:cubicBezTo>
                <a:cubicBezTo>
                  <a:pt x="645" y="633"/>
                  <a:pt x="631" y="629"/>
                  <a:pt x="613" y="632"/>
                </a:cubicBezTo>
                <a:cubicBezTo>
                  <a:pt x="596" y="636"/>
                  <a:pt x="569" y="627"/>
                  <a:pt x="557" y="614"/>
                </a:cubicBezTo>
                <a:cubicBezTo>
                  <a:pt x="542" y="598"/>
                  <a:pt x="525" y="596"/>
                  <a:pt x="509" y="590"/>
                </a:cubicBezTo>
                <a:cubicBezTo>
                  <a:pt x="476" y="575"/>
                  <a:pt x="442" y="564"/>
                  <a:pt x="408" y="550"/>
                </a:cubicBezTo>
                <a:cubicBezTo>
                  <a:pt x="391" y="543"/>
                  <a:pt x="375" y="535"/>
                  <a:pt x="359" y="527"/>
                </a:cubicBezTo>
                <a:cubicBezTo>
                  <a:pt x="350" y="523"/>
                  <a:pt x="343" y="517"/>
                  <a:pt x="335" y="512"/>
                </a:cubicBezTo>
                <a:cubicBezTo>
                  <a:pt x="300" y="490"/>
                  <a:pt x="265" y="467"/>
                  <a:pt x="229" y="445"/>
                </a:cubicBezTo>
                <a:cubicBezTo>
                  <a:pt x="219" y="438"/>
                  <a:pt x="209" y="429"/>
                  <a:pt x="198" y="424"/>
                </a:cubicBezTo>
                <a:cubicBezTo>
                  <a:pt x="190" y="420"/>
                  <a:pt x="179" y="419"/>
                  <a:pt x="170" y="416"/>
                </a:cubicBezTo>
                <a:cubicBezTo>
                  <a:pt x="152" y="410"/>
                  <a:pt x="135" y="400"/>
                  <a:pt x="116" y="397"/>
                </a:cubicBezTo>
                <a:cubicBezTo>
                  <a:pt x="85" y="391"/>
                  <a:pt x="52" y="388"/>
                  <a:pt x="20" y="385"/>
                </a:cubicBezTo>
                <a:cubicBezTo>
                  <a:pt x="13" y="384"/>
                  <a:pt x="7" y="384"/>
                  <a:pt x="0" y="383"/>
                </a:cubicBezTo>
                <a:cubicBezTo>
                  <a:pt x="0" y="381"/>
                  <a:pt x="0" y="379"/>
                  <a:pt x="0" y="376"/>
                </a:cubicBezTo>
                <a:close/>
                <a:moveTo>
                  <a:pt x="375" y="391"/>
                </a:moveTo>
                <a:cubicBezTo>
                  <a:pt x="368" y="385"/>
                  <a:pt x="365" y="378"/>
                  <a:pt x="359" y="376"/>
                </a:cubicBezTo>
                <a:cubicBezTo>
                  <a:pt x="298" y="359"/>
                  <a:pt x="236" y="342"/>
                  <a:pt x="174" y="325"/>
                </a:cubicBezTo>
                <a:cubicBezTo>
                  <a:pt x="173" y="327"/>
                  <a:pt x="173" y="329"/>
                  <a:pt x="172" y="331"/>
                </a:cubicBezTo>
                <a:cubicBezTo>
                  <a:pt x="239" y="351"/>
                  <a:pt x="305" y="371"/>
                  <a:pt x="375" y="391"/>
                </a:cubicBezTo>
                <a:close/>
                <a:moveTo>
                  <a:pt x="315" y="298"/>
                </a:moveTo>
                <a:cubicBezTo>
                  <a:pt x="315" y="296"/>
                  <a:pt x="316" y="294"/>
                  <a:pt x="316" y="291"/>
                </a:cubicBezTo>
                <a:cubicBezTo>
                  <a:pt x="284" y="285"/>
                  <a:pt x="252" y="278"/>
                  <a:pt x="219" y="271"/>
                </a:cubicBezTo>
                <a:cubicBezTo>
                  <a:pt x="219" y="273"/>
                  <a:pt x="218" y="275"/>
                  <a:pt x="218" y="277"/>
                </a:cubicBezTo>
                <a:cubicBezTo>
                  <a:pt x="250" y="284"/>
                  <a:pt x="282" y="291"/>
                  <a:pt x="315" y="298"/>
                </a:cubicBezTo>
                <a:close/>
              </a:path>
            </a:pathLst>
          </a:custGeom>
          <a:solidFill>
            <a:srgbClr val="FAB014"/>
          </a:solidFill>
          <a:ln>
            <a:noFill/>
          </a:ln>
        </p:spPr>
        <p:txBody>
          <a:bodyPr vert="horz" wrap="square" lIns="91440" tIns="45720" rIns="91440" bIns="45720" numCol="1" anchor="t" anchorCtr="0" compatLnSpc="1">
            <a:prstTxWarp prst="textNoShape">
              <a:avLst/>
            </a:prstTxWarp>
          </a:bodyPr>
          <a:lstStyle/>
          <a:p>
            <a:endParaRPr lang="en-GB"/>
          </a:p>
        </p:txBody>
      </p:sp>
      <p:sp>
        <p:nvSpPr>
          <p:cNvPr id="13" name="Text Placeholder 7"/>
          <p:cNvSpPr txBox="1">
            <a:spLocks/>
          </p:cNvSpPr>
          <p:nvPr/>
        </p:nvSpPr>
        <p:spPr>
          <a:xfrm>
            <a:off x="0"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tx1"/>
                </a:solidFill>
                <a:latin typeface="Lato Black" panose="020F0A02020204030203" pitchFamily="34" charset="0"/>
              </a:rPr>
              <a:t>B2C </a:t>
            </a:r>
          </a:p>
          <a:p>
            <a:pPr algn="r">
              <a:lnSpc>
                <a:spcPct val="100000"/>
              </a:lnSpc>
            </a:pPr>
            <a:r>
              <a:rPr lang="en-GB" sz="6000" dirty="0">
                <a:solidFill>
                  <a:schemeClr val="tx1"/>
                </a:solidFill>
                <a:latin typeface="Lato Black" panose="020F0A02020204030203" pitchFamily="34" charset="0"/>
              </a:rPr>
              <a:t>PERSONA</a:t>
            </a:r>
          </a:p>
          <a:p>
            <a:pPr algn="r">
              <a:lnSpc>
                <a:spcPct val="100000"/>
              </a:lnSpc>
            </a:pPr>
            <a:r>
              <a:rPr lang="en-GB" sz="6000" dirty="0">
                <a:solidFill>
                  <a:schemeClr val="tx1"/>
                </a:solidFill>
                <a:latin typeface="Lato Black" panose="020F0A02020204030203" pitchFamily="34" charset="0"/>
              </a:rPr>
              <a:t>TEMPLATE</a:t>
            </a:r>
          </a:p>
        </p:txBody>
      </p:sp>
      <p:sp>
        <p:nvSpPr>
          <p:cNvPr id="29" name="Rectangle 28"/>
          <p:cNvSpPr/>
          <p:nvPr/>
        </p:nvSpPr>
        <p:spPr>
          <a:xfrm>
            <a:off x="9899574" y="812968"/>
            <a:ext cx="701023" cy="105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 Placeholder 7"/>
          <p:cNvSpPr txBox="1">
            <a:spLocks/>
          </p:cNvSpPr>
          <p:nvPr/>
        </p:nvSpPr>
        <p:spPr>
          <a:xfrm>
            <a:off x="6609574" y="1571048"/>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pPr>
            <a:r>
              <a:rPr lang="en-GB" sz="2400" b="0" spc="50" dirty="0">
                <a:solidFill>
                  <a:schemeClr val="tx1"/>
                </a:solidFill>
                <a:ea typeface="Lato" panose="020F0502020204030203" pitchFamily="34" charset="0"/>
                <a:cs typeface="Lato" panose="020F0502020204030203" pitchFamily="34" charset="0"/>
              </a:rPr>
              <a:t>The next slides is an example of a consumer buyer persona profile.</a:t>
            </a:r>
          </a:p>
          <a:p>
            <a:pPr algn="l">
              <a:lnSpc>
                <a:spcPct val="100000"/>
              </a:lnSpc>
            </a:pPr>
            <a:r>
              <a:rPr lang="en-GB" sz="2400" b="0" spc="50" dirty="0">
                <a:solidFill>
                  <a:schemeClr val="tx1"/>
                </a:solidFill>
                <a:ea typeface="Lato" panose="020F0502020204030203" pitchFamily="34" charset="0"/>
                <a:cs typeface="Lato" panose="020F0502020204030203" pitchFamily="34" charset="0"/>
              </a:rPr>
              <a:t>It has categories and dummy to guide you in what data to capture.</a:t>
            </a:r>
          </a:p>
          <a:p>
            <a:pPr algn="l">
              <a:lnSpc>
                <a:spcPct val="100000"/>
              </a:lnSpc>
            </a:pPr>
            <a:r>
              <a:rPr lang="en-GB" sz="2400" b="0" spc="50" dirty="0">
                <a:solidFill>
                  <a:schemeClr val="tx1"/>
                </a:solidFill>
                <a:ea typeface="Lato" panose="020F0502020204030203" pitchFamily="34" charset="0"/>
                <a:cs typeface="Lato" panose="020F0502020204030203" pitchFamily="34" charset="0"/>
              </a:rPr>
              <a:t>Replace categories and text as it is relevant to your market. </a:t>
            </a:r>
          </a:p>
        </p:txBody>
      </p:sp>
    </p:spTree>
    <p:extLst>
      <p:ext uri="{BB962C8B-B14F-4D97-AF65-F5344CB8AC3E}">
        <p14:creationId xmlns:p14="http://schemas.microsoft.com/office/powerpoint/2010/main" val="32261545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left)">
                                      <p:cBhvr>
                                        <p:cTn id="11" dur="500"/>
                                        <p:tgtEl>
                                          <p:spTgt spid="9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left)">
                                      <p:cBhvr>
                                        <p:cTn id="15" dur="500"/>
                                        <p:tgtEl>
                                          <p:spTgt spid="95"/>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3" grpId="0"/>
      <p:bldP spid="29" grpId="0" animBg="1"/>
      <p:bldP spid="9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1867588" y="1307468"/>
            <a:ext cx="8686751" cy="1613904"/>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68" name="Shape 168"/>
          <p:cNvSpPr/>
          <p:nvPr/>
        </p:nvSpPr>
        <p:spPr>
          <a:xfrm>
            <a:off x="1654010" y="369596"/>
            <a:ext cx="8883981" cy="625870"/>
          </a:xfrm>
          <a:prstGeom prst="rect">
            <a:avLst/>
          </a:prstGeom>
          <a:solidFill>
            <a:srgbClr val="91BFCC"/>
          </a:solidFill>
          <a:ln w="3175">
            <a:miter lim="400000"/>
          </a:ln>
        </p:spPr>
        <p:txBody>
          <a:bodyPr lIns="18489" tIns="18489" rIns="18489" bIns="18489" anchor="ctr"/>
          <a:lstStyle/>
          <a:p>
            <a:pPr>
              <a:defRPr sz="2000"/>
            </a:pPr>
            <a:endParaRPr sz="1765"/>
          </a:p>
        </p:txBody>
      </p:sp>
      <p:sp>
        <p:nvSpPr>
          <p:cNvPr id="172" name="Shape 172"/>
          <p:cNvSpPr/>
          <p:nvPr/>
        </p:nvSpPr>
        <p:spPr>
          <a:xfrm>
            <a:off x="2045317" y="268901"/>
            <a:ext cx="5737618" cy="974391"/>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6900">
                <a:latin typeface="Avenir Heavy"/>
                <a:ea typeface="Avenir Heavy"/>
                <a:cs typeface="Avenir Heavy"/>
                <a:sym typeface="Avenir Heavy"/>
              </a:defRPr>
            </a:lvl1pPr>
          </a:lstStyle>
          <a:p>
            <a:r>
              <a:rPr lang="en-US" sz="6089" dirty="0"/>
              <a:t>JANE THOMAS</a:t>
            </a:r>
            <a:endParaRPr sz="6089" dirty="0"/>
          </a:p>
        </p:txBody>
      </p:sp>
      <p:sp>
        <p:nvSpPr>
          <p:cNvPr id="173" name="Shape 173"/>
          <p:cNvSpPr/>
          <p:nvPr/>
        </p:nvSpPr>
        <p:spPr>
          <a:xfrm>
            <a:off x="2273267" y="1545952"/>
            <a:ext cx="5498863" cy="113693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lvl1pPr algn="l">
              <a:lnSpc>
                <a:spcPct val="150000"/>
              </a:lnSpc>
              <a:defRPr sz="1100">
                <a:solidFill>
                  <a:srgbClr val="000000"/>
                </a:solidFill>
                <a:latin typeface="Avenir Book"/>
                <a:ea typeface="Avenir Book"/>
                <a:cs typeface="Avenir Book"/>
                <a:sym typeface="Avenir Book"/>
              </a:defRPr>
            </a:lvl1p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Studies late, but goes to early morning classes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Takes the train or Uber, but wishes for a car</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Has a cat, so she has a sense of responsibility</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Works part-time at a coffee shop</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Has an apartment, partially funded by parents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1000" dirty="0"/>
              <a:t>Spends a lot of time on social media</a:t>
            </a:r>
          </a:p>
        </p:txBody>
      </p:sp>
      <p:sp>
        <p:nvSpPr>
          <p:cNvPr id="174" name="Shape 174"/>
          <p:cNvSpPr/>
          <p:nvPr/>
        </p:nvSpPr>
        <p:spPr>
          <a:xfrm>
            <a:off x="1786053" y="3123384"/>
            <a:ext cx="1430606"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Background</a:t>
            </a:r>
            <a:endParaRPr sz="1853" dirty="0"/>
          </a:p>
        </p:txBody>
      </p:sp>
      <p:sp>
        <p:nvSpPr>
          <p:cNvPr id="175" name="Shape 175"/>
          <p:cNvSpPr/>
          <p:nvPr/>
        </p:nvSpPr>
        <p:spPr>
          <a:xfrm rot="16200000">
            <a:off x="977187" y="1878448"/>
            <a:ext cx="1773392" cy="471945"/>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3200">
                <a:solidFill>
                  <a:srgbClr val="F26A4A"/>
                </a:solidFill>
                <a:latin typeface="Avenir Heavy"/>
                <a:ea typeface="Avenir Heavy"/>
                <a:cs typeface="Avenir Heavy"/>
                <a:sym typeface="Avenir Heavy"/>
              </a:defRPr>
            </a:lvl1pPr>
          </a:lstStyle>
          <a:p>
            <a:r>
              <a:rPr sz="2824"/>
              <a:t>BRIEF BIO</a:t>
            </a:r>
          </a:p>
        </p:txBody>
      </p:sp>
      <p:sp>
        <p:nvSpPr>
          <p:cNvPr id="176" name="Shape 176"/>
          <p:cNvSpPr/>
          <p:nvPr/>
        </p:nvSpPr>
        <p:spPr>
          <a:xfrm>
            <a:off x="4716764" y="3128758"/>
            <a:ext cx="1877074"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Worries &amp; Fears</a:t>
            </a:r>
            <a:endParaRPr sz="1853" dirty="0"/>
          </a:p>
        </p:txBody>
      </p:sp>
      <p:sp>
        <p:nvSpPr>
          <p:cNvPr id="178" name="Shape 178"/>
          <p:cNvSpPr/>
          <p:nvPr/>
        </p:nvSpPr>
        <p:spPr>
          <a:xfrm>
            <a:off x="7472032" y="3128758"/>
            <a:ext cx="202980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sz="1853" dirty="0"/>
              <a:t>What Can We Do</a:t>
            </a:r>
            <a:r>
              <a:rPr lang="en-US" sz="1853" dirty="0"/>
              <a:t>?</a:t>
            </a:r>
            <a:endParaRPr sz="1853" dirty="0"/>
          </a:p>
        </p:txBody>
      </p:sp>
      <p:sp>
        <p:nvSpPr>
          <p:cNvPr id="179" name="Shape 179"/>
          <p:cNvSpPr/>
          <p:nvPr/>
        </p:nvSpPr>
        <p:spPr>
          <a:xfrm>
            <a:off x="1786053" y="3443953"/>
            <a:ext cx="2645946"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20 years old</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Single</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Lives in San Francisco, CA</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Full-time interior design student</a:t>
            </a:r>
            <a:endParaRPr sz="882" dirty="0"/>
          </a:p>
        </p:txBody>
      </p:sp>
      <p:sp>
        <p:nvSpPr>
          <p:cNvPr id="180" name="Shape 180"/>
          <p:cNvSpPr/>
          <p:nvPr/>
        </p:nvSpPr>
        <p:spPr>
          <a:xfrm>
            <a:off x="4735946" y="3451240"/>
            <a:ext cx="2645945"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able to pay her bills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able to pay back school debt</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having enough time with her friends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endParaRPr lang="en-US" sz="882" dirty="0"/>
          </a:p>
        </p:txBody>
      </p:sp>
      <p:sp>
        <p:nvSpPr>
          <p:cNvPr id="181" name="Shape 181"/>
          <p:cNvSpPr/>
          <p:nvPr/>
        </p:nvSpPr>
        <p:spPr>
          <a:xfrm>
            <a:off x="1786053" y="4120846"/>
            <a:ext cx="1061530"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Finances</a:t>
            </a:r>
            <a:endParaRPr sz="1853" dirty="0"/>
          </a:p>
        </p:txBody>
      </p:sp>
      <p:sp>
        <p:nvSpPr>
          <p:cNvPr id="182" name="Shape 182"/>
          <p:cNvSpPr/>
          <p:nvPr/>
        </p:nvSpPr>
        <p:spPr>
          <a:xfrm>
            <a:off x="4715439" y="5020714"/>
            <a:ext cx="1866045"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Brand Affinities</a:t>
            </a:r>
            <a:endParaRPr sz="1853" dirty="0"/>
          </a:p>
        </p:txBody>
      </p:sp>
      <p:sp>
        <p:nvSpPr>
          <p:cNvPr id="185" name="Shape 185"/>
          <p:cNvSpPr/>
          <p:nvPr/>
        </p:nvSpPr>
        <p:spPr>
          <a:xfrm>
            <a:off x="1786053" y="4420355"/>
            <a:ext cx="2601123" cy="51849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Household income of $30,000</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Super conscious about what she spends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Prefers to use her credit/debit cards</a:t>
            </a:r>
          </a:p>
        </p:txBody>
      </p:sp>
      <p:sp>
        <p:nvSpPr>
          <p:cNvPr id="186" name="Shape 186"/>
          <p:cNvSpPr/>
          <p:nvPr/>
        </p:nvSpPr>
        <p:spPr>
          <a:xfrm>
            <a:off x="4732667" y="5339856"/>
            <a:ext cx="2389088"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Starbucks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BMW</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Whole Foods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Amazon</a:t>
            </a:r>
          </a:p>
        </p:txBody>
      </p:sp>
      <p:pic>
        <p:nvPicPr>
          <p:cNvPr id="3" name="Picture 2">
            <a:extLst>
              <a:ext uri="{FF2B5EF4-FFF2-40B4-BE49-F238E27FC236}">
                <a16:creationId xmlns:a16="http://schemas.microsoft.com/office/drawing/2014/main" id="{E8A01AD6-9304-664B-A430-AB6C82356360}"/>
              </a:ext>
            </a:extLst>
          </p:cNvPr>
          <p:cNvPicPr>
            <a:picLocks noChangeAspect="1"/>
          </p:cNvPicPr>
          <p:nvPr/>
        </p:nvPicPr>
        <p:blipFill>
          <a:blip r:embed="rId2"/>
          <a:stretch>
            <a:fillRect/>
          </a:stretch>
        </p:blipFill>
        <p:spPr>
          <a:xfrm>
            <a:off x="7822273" y="354265"/>
            <a:ext cx="3831503" cy="2567107"/>
          </a:xfrm>
          <a:prstGeom prst="rect">
            <a:avLst/>
          </a:prstGeom>
        </p:spPr>
      </p:pic>
      <p:sp>
        <p:nvSpPr>
          <p:cNvPr id="25" name="Shape 181">
            <a:extLst>
              <a:ext uri="{FF2B5EF4-FFF2-40B4-BE49-F238E27FC236}">
                <a16:creationId xmlns:a16="http://schemas.microsoft.com/office/drawing/2014/main" id="{C04BD6E3-FBF6-B84E-B08A-26F3225698E4}"/>
              </a:ext>
            </a:extLst>
          </p:cNvPr>
          <p:cNvSpPr/>
          <p:nvPr/>
        </p:nvSpPr>
        <p:spPr>
          <a:xfrm>
            <a:off x="1786053" y="4917301"/>
            <a:ext cx="213329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she looks for</a:t>
            </a:r>
            <a:endParaRPr sz="1853" dirty="0"/>
          </a:p>
        </p:txBody>
      </p:sp>
      <p:sp>
        <p:nvSpPr>
          <p:cNvPr id="26" name="Shape 185">
            <a:extLst>
              <a:ext uri="{FF2B5EF4-FFF2-40B4-BE49-F238E27FC236}">
                <a16:creationId xmlns:a16="http://schemas.microsoft.com/office/drawing/2014/main" id="{4E705994-C36B-FD42-AC5D-F7B92F7B9CF2}"/>
              </a:ext>
            </a:extLst>
          </p:cNvPr>
          <p:cNvSpPr/>
          <p:nvPr/>
        </p:nvSpPr>
        <p:spPr>
          <a:xfrm>
            <a:off x="1786053" y="5216810"/>
            <a:ext cx="2601123" cy="51849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A quiet place to study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Good deals so she feels good about purchases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Cool experiences or adventures</a:t>
            </a:r>
          </a:p>
        </p:txBody>
      </p:sp>
      <p:sp>
        <p:nvSpPr>
          <p:cNvPr id="27" name="Shape 181">
            <a:extLst>
              <a:ext uri="{FF2B5EF4-FFF2-40B4-BE49-F238E27FC236}">
                <a16:creationId xmlns:a16="http://schemas.microsoft.com/office/drawing/2014/main" id="{A0EF6581-7975-F843-92B0-A7B62C994203}"/>
              </a:ext>
            </a:extLst>
          </p:cNvPr>
          <p:cNvSpPr/>
          <p:nvPr/>
        </p:nvSpPr>
        <p:spPr>
          <a:xfrm>
            <a:off x="1786053" y="5721709"/>
            <a:ext cx="2475379"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influences her?</a:t>
            </a:r>
            <a:endParaRPr sz="1853" dirty="0"/>
          </a:p>
        </p:txBody>
      </p:sp>
      <p:sp>
        <p:nvSpPr>
          <p:cNvPr id="28" name="Shape 185">
            <a:extLst>
              <a:ext uri="{FF2B5EF4-FFF2-40B4-BE49-F238E27FC236}">
                <a16:creationId xmlns:a16="http://schemas.microsoft.com/office/drawing/2014/main" id="{CB4770BF-5852-1D4F-A11D-A76A05F8053B}"/>
              </a:ext>
            </a:extLst>
          </p:cNvPr>
          <p:cNvSpPr/>
          <p:nvPr/>
        </p:nvSpPr>
        <p:spPr>
          <a:xfrm>
            <a:off x="1786053" y="6021218"/>
            <a:ext cx="2601123" cy="518496"/>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Facebook</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Friends and colleagues, not family</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Magazines, blogs, YouTube</a:t>
            </a:r>
          </a:p>
        </p:txBody>
      </p:sp>
      <p:sp>
        <p:nvSpPr>
          <p:cNvPr id="29" name="Shape 176">
            <a:extLst>
              <a:ext uri="{FF2B5EF4-FFF2-40B4-BE49-F238E27FC236}">
                <a16:creationId xmlns:a16="http://schemas.microsoft.com/office/drawing/2014/main" id="{27C05CEB-1231-E948-81D6-99E29F4B2727}"/>
              </a:ext>
            </a:extLst>
          </p:cNvPr>
          <p:cNvSpPr/>
          <p:nvPr/>
        </p:nvSpPr>
        <p:spPr>
          <a:xfrm>
            <a:off x="4715439" y="4095051"/>
            <a:ext cx="1938501"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Hopes &amp; Dreams</a:t>
            </a:r>
            <a:endParaRPr sz="1853" dirty="0"/>
          </a:p>
        </p:txBody>
      </p:sp>
      <p:sp>
        <p:nvSpPr>
          <p:cNvPr id="30" name="Shape 180">
            <a:extLst>
              <a:ext uri="{FF2B5EF4-FFF2-40B4-BE49-F238E27FC236}">
                <a16:creationId xmlns:a16="http://schemas.microsoft.com/office/drawing/2014/main" id="{536246E2-6DC8-884C-A9CC-A62DAFF8C126}"/>
              </a:ext>
            </a:extLst>
          </p:cNvPr>
          <p:cNvSpPr/>
          <p:nvPr/>
        </p:nvSpPr>
        <p:spPr>
          <a:xfrm>
            <a:off x="4735946" y="4417533"/>
            <a:ext cx="2645945"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Become a reputable designer</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Travel the world</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Pick and go as she pleases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endParaRPr lang="en-US" sz="882" dirty="0"/>
          </a:p>
        </p:txBody>
      </p:sp>
      <p:sp>
        <p:nvSpPr>
          <p:cNvPr id="31" name="Shape 184">
            <a:extLst>
              <a:ext uri="{FF2B5EF4-FFF2-40B4-BE49-F238E27FC236}">
                <a16:creationId xmlns:a16="http://schemas.microsoft.com/office/drawing/2014/main" id="{9C0BB4F9-083F-FE48-86B5-A29F3DE5AD25}"/>
              </a:ext>
            </a:extLst>
          </p:cNvPr>
          <p:cNvSpPr/>
          <p:nvPr/>
        </p:nvSpPr>
        <p:spPr>
          <a:xfrm>
            <a:off x="7472032" y="3451240"/>
            <a:ext cx="2483839" cy="681362"/>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Make her life easier, relaxing</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Make the environment stylish and cool</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Cozy setting with charging stations</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Social media offered discounts</a:t>
            </a:r>
          </a:p>
        </p:txBody>
      </p:sp>
      <p:sp>
        <p:nvSpPr>
          <p:cNvPr id="32" name="Shape 178">
            <a:extLst>
              <a:ext uri="{FF2B5EF4-FFF2-40B4-BE49-F238E27FC236}">
                <a16:creationId xmlns:a16="http://schemas.microsoft.com/office/drawing/2014/main" id="{2DB57370-705B-D84E-ACD8-3BC88460420B}"/>
              </a:ext>
            </a:extLst>
          </p:cNvPr>
          <p:cNvSpPr/>
          <p:nvPr/>
        </p:nvSpPr>
        <p:spPr>
          <a:xfrm>
            <a:off x="7472032" y="4568067"/>
            <a:ext cx="3482193"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are her objections to us?</a:t>
            </a:r>
            <a:endParaRPr sz="1853" dirty="0"/>
          </a:p>
        </p:txBody>
      </p:sp>
      <p:sp>
        <p:nvSpPr>
          <p:cNvPr id="33" name="Shape 184">
            <a:extLst>
              <a:ext uri="{FF2B5EF4-FFF2-40B4-BE49-F238E27FC236}">
                <a16:creationId xmlns:a16="http://schemas.microsoft.com/office/drawing/2014/main" id="{105B5525-ED10-C144-807B-C9B12330DC39}"/>
              </a:ext>
            </a:extLst>
          </p:cNvPr>
          <p:cNvSpPr/>
          <p:nvPr/>
        </p:nvSpPr>
        <p:spPr>
          <a:xfrm>
            <a:off x="7472032" y="4809117"/>
            <a:ext cx="2483839" cy="844227"/>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known</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Not on social media</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Hard to justify cost for value</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Too complex to understand</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Loss of social status with friends</a:t>
            </a:r>
          </a:p>
        </p:txBody>
      </p:sp>
    </p:spTree>
    <p:extLst>
      <p:ext uri="{BB962C8B-B14F-4D97-AF65-F5344CB8AC3E}">
        <p14:creationId xmlns:p14="http://schemas.microsoft.com/office/powerpoint/2010/main" val="3026532283"/>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9DAB99-9F7C-2740-8E00-B13CA6D718AB}"/>
              </a:ext>
            </a:extLst>
          </p:cNvPr>
          <p:cNvSpPr>
            <a:spLocks noGrp="1"/>
          </p:cNvSpPr>
          <p:nvPr>
            <p:ph idx="1"/>
          </p:nvPr>
        </p:nvSpPr>
        <p:spPr/>
        <p:txBody>
          <a:bodyPr>
            <a:normAutofit fontScale="62500" lnSpcReduction="20000"/>
          </a:bodyPr>
          <a:lstStyle/>
          <a:p>
            <a:pPr>
              <a:lnSpc>
                <a:spcPct val="120000"/>
              </a:lnSpc>
              <a:spcBef>
                <a:spcPts val="600"/>
              </a:spcBef>
              <a:spcAft>
                <a:spcPts val="600"/>
              </a:spcAft>
            </a:pPr>
            <a:r>
              <a:rPr lang="en-US" b="1" i="1" dirty="0">
                <a:solidFill>
                  <a:srgbClr val="FF0000"/>
                </a:solidFill>
                <a:latin typeface="Lato" panose="020F0502020204030203" pitchFamily="34" charset="0"/>
                <a:ea typeface="Lato" panose="020F0502020204030203" pitchFamily="34" charset="0"/>
                <a:cs typeface="Lato" panose="020F0502020204030203" pitchFamily="34" charset="0"/>
              </a:rPr>
              <a:t>Deeper dive to find your B2C customer.  </a:t>
            </a:r>
          </a:p>
          <a:p>
            <a:pPr>
              <a:lnSpc>
                <a:spcPct val="120000"/>
              </a:lnSpc>
              <a:spcBef>
                <a:spcPts val="600"/>
              </a:spcBef>
              <a:spcAft>
                <a:spcPts val="600"/>
              </a:spcAft>
            </a:pPr>
            <a:r>
              <a:rPr lang="en-US" b="1" dirty="0">
                <a:solidFill>
                  <a:srgbClr val="FF0000"/>
                </a:solidFill>
                <a:latin typeface="Lato" panose="020F0502020204030203" pitchFamily="34" charset="0"/>
                <a:ea typeface="Lato" panose="020F0502020204030203" pitchFamily="34" charset="0"/>
                <a:cs typeface="Lato" panose="020F0502020204030203" pitchFamily="34" charset="0"/>
              </a:rPr>
              <a:t>Understanding the buying decisions and the people who make them </a:t>
            </a:r>
          </a:p>
          <a:p>
            <a:pPr>
              <a:lnSpc>
                <a:spcPct val="120000"/>
              </a:lnSpc>
              <a:spcBef>
                <a:spcPts val="600"/>
              </a:spcBef>
              <a:spcAft>
                <a:spcPts val="600"/>
              </a:spcAft>
            </a:pPr>
            <a:r>
              <a:rPr lang="en-US" dirty="0">
                <a:latin typeface="Lato" panose="020F0502020204030203" pitchFamily="34" charset="0"/>
                <a:ea typeface="Lato" panose="020F0502020204030203" pitchFamily="34" charset="0"/>
                <a:cs typeface="Lato" panose="020F0502020204030203" pitchFamily="34" charset="0"/>
              </a:rPr>
              <a:t>Keep it fictional, but be realistic. While these are fictional characters, they are based in fact and should be based on qualitative and quantitative research.</a:t>
            </a:r>
          </a:p>
          <a:p>
            <a:pPr>
              <a:lnSpc>
                <a:spcPct val="120000"/>
              </a:lnSpc>
              <a:spcBef>
                <a:spcPts val="600"/>
              </a:spcBef>
              <a:spcAft>
                <a:spcPts val="600"/>
              </a:spcAft>
            </a:pPr>
            <a:r>
              <a:rPr lang="en-US" dirty="0">
                <a:latin typeface="Lato" panose="020F0502020204030203" pitchFamily="34" charset="0"/>
                <a:ea typeface="Lato" panose="020F0502020204030203" pitchFamily="34" charset="0"/>
                <a:cs typeface="Lato" panose="020F0502020204030203" pitchFamily="34" charset="0"/>
              </a:rPr>
              <a:t>You don’t have to (and won’t) have answers for every question, and that’s okay. Complete what you can using your qualitative and quantitative research, and then use your best-guess to fill in the holes. Through experimentation and feedback from your research and any sales data, you will learn if these assumptions are correct.   </a:t>
            </a:r>
          </a:p>
          <a:p>
            <a:pPr>
              <a:lnSpc>
                <a:spcPct val="120000"/>
              </a:lnSpc>
              <a:spcBef>
                <a:spcPts val="600"/>
              </a:spcBef>
              <a:spcAft>
                <a:spcPts val="600"/>
              </a:spcAft>
            </a:pPr>
            <a:r>
              <a:rPr lang="en-US" dirty="0">
                <a:latin typeface="Lato" panose="020F0502020204030203" pitchFamily="34" charset="0"/>
                <a:ea typeface="Lato" panose="020F0502020204030203" pitchFamily="34" charset="0"/>
                <a:cs typeface="Lato" panose="020F0502020204030203" pitchFamily="34" charset="0"/>
              </a:rPr>
              <a:t>The first draft is not the final draft. This is a living document that you will continuously update over time as you learn more about your B2C buyer persona.  </a:t>
            </a:r>
          </a:p>
          <a:p>
            <a:pPr>
              <a:lnSpc>
                <a:spcPct val="120000"/>
              </a:lnSpc>
              <a:spcBef>
                <a:spcPts val="600"/>
              </a:spcBef>
              <a:spcAft>
                <a:spcPts val="600"/>
              </a:spcAft>
            </a:pPr>
            <a:r>
              <a:rPr lang="en-US" dirty="0">
                <a:latin typeface="Lato" panose="020F0502020204030203" pitchFamily="34" charset="0"/>
                <a:ea typeface="Lato" panose="020F0502020204030203" pitchFamily="34" charset="0"/>
                <a:cs typeface="Lato" panose="020F0502020204030203" pitchFamily="34" charset="0"/>
              </a:rPr>
              <a:t>Put yourself in their shoes. Remember, you want to define the persona from their perspective – not yours. .  </a:t>
            </a:r>
          </a:p>
        </p:txBody>
      </p:sp>
      <p:sp>
        <p:nvSpPr>
          <p:cNvPr id="4" name="Footer Placeholder 3">
            <a:extLst>
              <a:ext uri="{FF2B5EF4-FFF2-40B4-BE49-F238E27FC236}">
                <a16:creationId xmlns:a16="http://schemas.microsoft.com/office/drawing/2014/main" id="{4416F1AC-FA7E-AF44-8030-52151C78DFE7}"/>
              </a:ext>
            </a:extLst>
          </p:cNvPr>
          <p:cNvSpPr>
            <a:spLocks noGrp="1"/>
          </p:cNvSpPr>
          <p:nvPr>
            <p:ph type="ftr" sz="quarter" idx="11"/>
          </p:nvPr>
        </p:nvSpPr>
        <p:spPr/>
        <p:txBody>
          <a:bodyPr/>
          <a:lstStyle/>
          <a:p>
            <a:r>
              <a:rPr lang="en-US"/>
              <a:t>Opterre LLC</a:t>
            </a:r>
            <a:endParaRPr lang="en-US" dirty="0"/>
          </a:p>
        </p:txBody>
      </p:sp>
      <p:sp>
        <p:nvSpPr>
          <p:cNvPr id="5" name="Slide Number Placeholder 4">
            <a:extLst>
              <a:ext uri="{FF2B5EF4-FFF2-40B4-BE49-F238E27FC236}">
                <a16:creationId xmlns:a16="http://schemas.microsoft.com/office/drawing/2014/main" id="{D62B1599-E88E-F141-8C86-C98013F7AF37}"/>
              </a:ext>
            </a:extLst>
          </p:cNvPr>
          <p:cNvSpPr>
            <a:spLocks noGrp="1"/>
          </p:cNvSpPr>
          <p:nvPr>
            <p:ph type="sldNum" sz="quarter" idx="12"/>
          </p:nvPr>
        </p:nvSpPr>
        <p:spPr/>
        <p:txBody>
          <a:bodyPr/>
          <a:lstStyle/>
          <a:p>
            <a:fld id="{0A7FF197-75ED-9943-8BC1-95174BF59D1A}" type="slidenum">
              <a:rPr lang="en-US" smtClean="0"/>
              <a:t>5</a:t>
            </a:fld>
            <a:endParaRPr lang="en-US"/>
          </a:p>
        </p:txBody>
      </p:sp>
      <p:sp>
        <p:nvSpPr>
          <p:cNvPr id="8" name="Text Placeholder 7">
            <a:extLst>
              <a:ext uri="{FF2B5EF4-FFF2-40B4-BE49-F238E27FC236}">
                <a16:creationId xmlns:a16="http://schemas.microsoft.com/office/drawing/2014/main" id="{A4405022-FC1C-574A-B112-AED9113EFB3C}"/>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OUR B2C PERSONA FOCUS</a:t>
            </a:r>
          </a:p>
        </p:txBody>
      </p:sp>
    </p:spTree>
    <p:extLst>
      <p:ext uri="{BB962C8B-B14F-4D97-AF65-F5344CB8AC3E}">
        <p14:creationId xmlns:p14="http://schemas.microsoft.com/office/powerpoint/2010/main" val="2343346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Freeform 5"/>
          <p:cNvSpPr>
            <a:spLocks noEditPoints="1"/>
          </p:cNvSpPr>
          <p:nvPr/>
        </p:nvSpPr>
        <p:spPr bwMode="auto">
          <a:xfrm rot="19389392">
            <a:off x="-200594" y="1810960"/>
            <a:ext cx="5641246" cy="1856682"/>
          </a:xfrm>
          <a:custGeom>
            <a:avLst/>
            <a:gdLst>
              <a:gd name="T0" fmla="*/ 18 w 2834"/>
              <a:gd name="T1" fmla="*/ 334 h 783"/>
              <a:gd name="T2" fmla="*/ 186 w 2834"/>
              <a:gd name="T3" fmla="*/ 297 h 783"/>
              <a:gd name="T4" fmla="*/ 134 w 2834"/>
              <a:gd name="T5" fmla="*/ 270 h 783"/>
              <a:gd name="T6" fmla="*/ 260 w 2834"/>
              <a:gd name="T7" fmla="*/ 269 h 783"/>
              <a:gd name="T8" fmla="*/ 181 w 2834"/>
              <a:gd name="T9" fmla="*/ 218 h 783"/>
              <a:gd name="T10" fmla="*/ 174 w 2834"/>
              <a:gd name="T11" fmla="*/ 206 h 783"/>
              <a:gd name="T12" fmla="*/ 261 w 2834"/>
              <a:gd name="T13" fmla="*/ 184 h 783"/>
              <a:gd name="T14" fmla="*/ 211 w 2834"/>
              <a:gd name="T15" fmla="*/ 154 h 783"/>
              <a:gd name="T16" fmla="*/ 323 w 2834"/>
              <a:gd name="T17" fmla="*/ 174 h 783"/>
              <a:gd name="T18" fmla="*/ 356 w 2834"/>
              <a:gd name="T19" fmla="*/ 134 h 783"/>
              <a:gd name="T20" fmla="*/ 278 w 2834"/>
              <a:gd name="T21" fmla="*/ 79 h 783"/>
              <a:gd name="T22" fmla="*/ 418 w 2834"/>
              <a:gd name="T23" fmla="*/ 84 h 783"/>
              <a:gd name="T24" fmla="*/ 361 w 2834"/>
              <a:gd name="T25" fmla="*/ 59 h 783"/>
              <a:gd name="T26" fmla="*/ 168 w 2834"/>
              <a:gd name="T27" fmla="*/ 30 h 783"/>
              <a:gd name="T28" fmla="*/ 480 w 2834"/>
              <a:gd name="T29" fmla="*/ 54 h 783"/>
              <a:gd name="T30" fmla="*/ 566 w 2834"/>
              <a:gd name="T31" fmla="*/ 59 h 783"/>
              <a:gd name="T32" fmla="*/ 618 w 2834"/>
              <a:gd name="T33" fmla="*/ 51 h 783"/>
              <a:gd name="T34" fmla="*/ 567 w 2834"/>
              <a:gd name="T35" fmla="*/ 3 h 783"/>
              <a:gd name="T36" fmla="*/ 916 w 2834"/>
              <a:gd name="T37" fmla="*/ 65 h 783"/>
              <a:gd name="T38" fmla="*/ 1407 w 2834"/>
              <a:gd name="T39" fmla="*/ 171 h 783"/>
              <a:gd name="T40" fmla="*/ 1820 w 2834"/>
              <a:gd name="T41" fmla="*/ 215 h 783"/>
              <a:gd name="T42" fmla="*/ 2368 w 2834"/>
              <a:gd name="T43" fmla="*/ 205 h 783"/>
              <a:gd name="T44" fmla="*/ 2354 w 2834"/>
              <a:gd name="T45" fmla="*/ 226 h 783"/>
              <a:gd name="T46" fmla="*/ 2502 w 2834"/>
              <a:gd name="T47" fmla="*/ 202 h 783"/>
              <a:gd name="T48" fmla="*/ 2541 w 2834"/>
              <a:gd name="T49" fmla="*/ 210 h 783"/>
              <a:gd name="T50" fmla="*/ 2673 w 2834"/>
              <a:gd name="T51" fmla="*/ 221 h 783"/>
              <a:gd name="T52" fmla="*/ 2603 w 2834"/>
              <a:gd name="T53" fmla="*/ 226 h 783"/>
              <a:gd name="T54" fmla="*/ 2663 w 2834"/>
              <a:gd name="T55" fmla="*/ 267 h 783"/>
              <a:gd name="T56" fmla="*/ 2732 w 2834"/>
              <a:gd name="T57" fmla="*/ 346 h 783"/>
              <a:gd name="T58" fmla="*/ 2773 w 2834"/>
              <a:gd name="T59" fmla="*/ 444 h 783"/>
              <a:gd name="T60" fmla="*/ 2745 w 2834"/>
              <a:gd name="T61" fmla="*/ 465 h 783"/>
              <a:gd name="T62" fmla="*/ 2705 w 2834"/>
              <a:gd name="T63" fmla="*/ 501 h 783"/>
              <a:gd name="T64" fmla="*/ 2828 w 2834"/>
              <a:gd name="T65" fmla="*/ 491 h 783"/>
              <a:gd name="T66" fmla="*/ 2746 w 2834"/>
              <a:gd name="T67" fmla="*/ 602 h 783"/>
              <a:gd name="T68" fmla="*/ 2565 w 2834"/>
              <a:gd name="T69" fmla="*/ 696 h 783"/>
              <a:gd name="T70" fmla="*/ 2382 w 2834"/>
              <a:gd name="T71" fmla="*/ 711 h 783"/>
              <a:gd name="T72" fmla="*/ 2321 w 2834"/>
              <a:gd name="T73" fmla="*/ 721 h 783"/>
              <a:gd name="T74" fmla="*/ 2191 w 2834"/>
              <a:gd name="T75" fmla="*/ 740 h 783"/>
              <a:gd name="T76" fmla="*/ 1494 w 2834"/>
              <a:gd name="T77" fmla="*/ 764 h 783"/>
              <a:gd name="T78" fmla="*/ 1107 w 2834"/>
              <a:gd name="T79" fmla="*/ 740 h 783"/>
              <a:gd name="T80" fmla="*/ 773 w 2834"/>
              <a:gd name="T81" fmla="*/ 676 h 783"/>
              <a:gd name="T82" fmla="*/ 688 w 2834"/>
              <a:gd name="T83" fmla="*/ 647 h 783"/>
              <a:gd name="T84" fmla="*/ 557 w 2834"/>
              <a:gd name="T85" fmla="*/ 614 h 783"/>
              <a:gd name="T86" fmla="*/ 359 w 2834"/>
              <a:gd name="T87" fmla="*/ 527 h 783"/>
              <a:gd name="T88" fmla="*/ 198 w 2834"/>
              <a:gd name="T89" fmla="*/ 424 h 783"/>
              <a:gd name="T90" fmla="*/ 20 w 2834"/>
              <a:gd name="T91" fmla="*/ 385 h 783"/>
              <a:gd name="T92" fmla="*/ 375 w 2834"/>
              <a:gd name="T93" fmla="*/ 391 h 783"/>
              <a:gd name="T94" fmla="*/ 172 w 2834"/>
              <a:gd name="T95" fmla="*/ 331 h 783"/>
              <a:gd name="T96" fmla="*/ 316 w 2834"/>
              <a:gd name="T97" fmla="*/ 291 h 783"/>
              <a:gd name="T98" fmla="*/ 315 w 2834"/>
              <a:gd name="T99" fmla="*/ 298 h 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4" h="783">
                <a:moveTo>
                  <a:pt x="0" y="376"/>
                </a:moveTo>
                <a:cubicBezTo>
                  <a:pt x="13" y="375"/>
                  <a:pt x="25" y="374"/>
                  <a:pt x="37" y="373"/>
                </a:cubicBezTo>
                <a:cubicBezTo>
                  <a:pt x="41" y="352"/>
                  <a:pt x="4" y="357"/>
                  <a:pt x="18" y="334"/>
                </a:cubicBezTo>
                <a:cubicBezTo>
                  <a:pt x="51" y="328"/>
                  <a:pt x="82" y="306"/>
                  <a:pt x="118" y="323"/>
                </a:cubicBezTo>
                <a:cubicBezTo>
                  <a:pt x="121" y="312"/>
                  <a:pt x="123" y="305"/>
                  <a:pt x="126" y="297"/>
                </a:cubicBezTo>
                <a:cubicBezTo>
                  <a:pt x="145" y="297"/>
                  <a:pt x="165" y="297"/>
                  <a:pt x="186" y="297"/>
                </a:cubicBezTo>
                <a:cubicBezTo>
                  <a:pt x="186" y="296"/>
                  <a:pt x="186" y="294"/>
                  <a:pt x="187" y="293"/>
                </a:cubicBezTo>
                <a:cubicBezTo>
                  <a:pt x="164" y="289"/>
                  <a:pt x="142" y="285"/>
                  <a:pt x="113" y="280"/>
                </a:cubicBezTo>
                <a:cubicBezTo>
                  <a:pt x="124" y="275"/>
                  <a:pt x="128" y="273"/>
                  <a:pt x="134" y="270"/>
                </a:cubicBezTo>
                <a:cubicBezTo>
                  <a:pt x="131" y="267"/>
                  <a:pt x="127" y="265"/>
                  <a:pt x="122" y="262"/>
                </a:cubicBezTo>
                <a:cubicBezTo>
                  <a:pt x="126" y="261"/>
                  <a:pt x="128" y="260"/>
                  <a:pt x="130" y="260"/>
                </a:cubicBezTo>
                <a:cubicBezTo>
                  <a:pt x="173" y="263"/>
                  <a:pt x="216" y="267"/>
                  <a:pt x="260" y="269"/>
                </a:cubicBezTo>
                <a:cubicBezTo>
                  <a:pt x="267" y="270"/>
                  <a:pt x="275" y="267"/>
                  <a:pt x="282" y="263"/>
                </a:cubicBezTo>
                <a:cubicBezTo>
                  <a:pt x="240" y="239"/>
                  <a:pt x="194" y="241"/>
                  <a:pt x="150" y="240"/>
                </a:cubicBezTo>
                <a:cubicBezTo>
                  <a:pt x="149" y="213"/>
                  <a:pt x="156" y="208"/>
                  <a:pt x="181" y="218"/>
                </a:cubicBezTo>
                <a:cubicBezTo>
                  <a:pt x="195" y="223"/>
                  <a:pt x="210" y="224"/>
                  <a:pt x="225" y="227"/>
                </a:cubicBezTo>
                <a:cubicBezTo>
                  <a:pt x="225" y="224"/>
                  <a:pt x="226" y="222"/>
                  <a:pt x="226" y="219"/>
                </a:cubicBezTo>
                <a:cubicBezTo>
                  <a:pt x="209" y="215"/>
                  <a:pt x="192" y="210"/>
                  <a:pt x="174" y="206"/>
                </a:cubicBezTo>
                <a:cubicBezTo>
                  <a:pt x="175" y="204"/>
                  <a:pt x="175" y="201"/>
                  <a:pt x="175" y="199"/>
                </a:cubicBezTo>
                <a:cubicBezTo>
                  <a:pt x="211" y="181"/>
                  <a:pt x="247" y="198"/>
                  <a:pt x="288" y="197"/>
                </a:cubicBezTo>
                <a:cubicBezTo>
                  <a:pt x="276" y="191"/>
                  <a:pt x="268" y="189"/>
                  <a:pt x="261" y="184"/>
                </a:cubicBezTo>
                <a:cubicBezTo>
                  <a:pt x="230" y="165"/>
                  <a:pt x="196" y="159"/>
                  <a:pt x="161" y="158"/>
                </a:cubicBezTo>
                <a:cubicBezTo>
                  <a:pt x="161" y="155"/>
                  <a:pt x="161" y="152"/>
                  <a:pt x="162" y="150"/>
                </a:cubicBezTo>
                <a:cubicBezTo>
                  <a:pt x="178" y="151"/>
                  <a:pt x="195" y="150"/>
                  <a:pt x="211" y="154"/>
                </a:cubicBezTo>
                <a:cubicBezTo>
                  <a:pt x="265" y="165"/>
                  <a:pt x="318" y="178"/>
                  <a:pt x="371" y="190"/>
                </a:cubicBezTo>
                <a:cubicBezTo>
                  <a:pt x="375" y="191"/>
                  <a:pt x="378" y="191"/>
                  <a:pt x="383" y="188"/>
                </a:cubicBezTo>
                <a:cubicBezTo>
                  <a:pt x="364" y="183"/>
                  <a:pt x="345" y="179"/>
                  <a:pt x="323" y="174"/>
                </a:cubicBezTo>
                <a:cubicBezTo>
                  <a:pt x="329" y="165"/>
                  <a:pt x="332" y="158"/>
                  <a:pt x="337" y="151"/>
                </a:cubicBezTo>
                <a:cubicBezTo>
                  <a:pt x="333" y="147"/>
                  <a:pt x="330" y="143"/>
                  <a:pt x="323" y="136"/>
                </a:cubicBezTo>
                <a:cubicBezTo>
                  <a:pt x="336" y="135"/>
                  <a:pt x="345" y="135"/>
                  <a:pt x="356" y="134"/>
                </a:cubicBezTo>
                <a:cubicBezTo>
                  <a:pt x="353" y="130"/>
                  <a:pt x="351" y="127"/>
                  <a:pt x="348" y="121"/>
                </a:cubicBezTo>
                <a:cubicBezTo>
                  <a:pt x="368" y="122"/>
                  <a:pt x="391" y="134"/>
                  <a:pt x="395" y="100"/>
                </a:cubicBezTo>
                <a:cubicBezTo>
                  <a:pt x="357" y="93"/>
                  <a:pt x="318" y="86"/>
                  <a:pt x="278" y="79"/>
                </a:cubicBezTo>
                <a:cubicBezTo>
                  <a:pt x="278" y="77"/>
                  <a:pt x="278" y="76"/>
                  <a:pt x="278" y="74"/>
                </a:cubicBezTo>
                <a:cubicBezTo>
                  <a:pt x="285" y="74"/>
                  <a:pt x="293" y="71"/>
                  <a:pt x="300" y="72"/>
                </a:cubicBezTo>
                <a:cubicBezTo>
                  <a:pt x="340" y="76"/>
                  <a:pt x="378" y="81"/>
                  <a:pt x="418" y="84"/>
                </a:cubicBezTo>
                <a:cubicBezTo>
                  <a:pt x="425" y="85"/>
                  <a:pt x="434" y="82"/>
                  <a:pt x="442" y="80"/>
                </a:cubicBezTo>
                <a:cubicBezTo>
                  <a:pt x="442" y="78"/>
                  <a:pt x="442" y="75"/>
                  <a:pt x="442" y="73"/>
                </a:cubicBezTo>
                <a:cubicBezTo>
                  <a:pt x="415" y="68"/>
                  <a:pt x="388" y="62"/>
                  <a:pt x="361" y="59"/>
                </a:cubicBezTo>
                <a:cubicBezTo>
                  <a:pt x="317" y="54"/>
                  <a:pt x="273" y="51"/>
                  <a:pt x="229" y="48"/>
                </a:cubicBezTo>
                <a:cubicBezTo>
                  <a:pt x="200" y="47"/>
                  <a:pt x="170" y="48"/>
                  <a:pt x="138" y="48"/>
                </a:cubicBezTo>
                <a:cubicBezTo>
                  <a:pt x="144" y="34"/>
                  <a:pt x="155" y="31"/>
                  <a:pt x="168" y="30"/>
                </a:cubicBezTo>
                <a:cubicBezTo>
                  <a:pt x="265" y="22"/>
                  <a:pt x="360" y="35"/>
                  <a:pt x="455" y="54"/>
                </a:cubicBezTo>
                <a:cubicBezTo>
                  <a:pt x="461" y="55"/>
                  <a:pt x="466" y="56"/>
                  <a:pt x="471" y="56"/>
                </a:cubicBezTo>
                <a:cubicBezTo>
                  <a:pt x="473" y="57"/>
                  <a:pt x="475" y="55"/>
                  <a:pt x="480" y="54"/>
                </a:cubicBezTo>
                <a:cubicBezTo>
                  <a:pt x="453" y="44"/>
                  <a:pt x="428" y="36"/>
                  <a:pt x="403" y="27"/>
                </a:cubicBezTo>
                <a:cubicBezTo>
                  <a:pt x="404" y="26"/>
                  <a:pt x="404" y="25"/>
                  <a:pt x="404" y="24"/>
                </a:cubicBezTo>
                <a:cubicBezTo>
                  <a:pt x="458" y="36"/>
                  <a:pt x="511" y="47"/>
                  <a:pt x="566" y="59"/>
                </a:cubicBezTo>
                <a:cubicBezTo>
                  <a:pt x="566" y="56"/>
                  <a:pt x="567" y="52"/>
                  <a:pt x="569" y="48"/>
                </a:cubicBezTo>
                <a:cubicBezTo>
                  <a:pt x="590" y="53"/>
                  <a:pt x="609" y="59"/>
                  <a:pt x="635" y="65"/>
                </a:cubicBezTo>
                <a:cubicBezTo>
                  <a:pt x="627" y="59"/>
                  <a:pt x="624" y="56"/>
                  <a:pt x="618" y="51"/>
                </a:cubicBezTo>
                <a:cubicBezTo>
                  <a:pt x="629" y="51"/>
                  <a:pt x="637" y="51"/>
                  <a:pt x="645" y="51"/>
                </a:cubicBezTo>
                <a:cubicBezTo>
                  <a:pt x="603" y="21"/>
                  <a:pt x="549" y="28"/>
                  <a:pt x="505" y="2"/>
                </a:cubicBezTo>
                <a:cubicBezTo>
                  <a:pt x="526" y="2"/>
                  <a:pt x="547" y="0"/>
                  <a:pt x="567" y="3"/>
                </a:cubicBezTo>
                <a:cubicBezTo>
                  <a:pt x="606" y="8"/>
                  <a:pt x="645" y="16"/>
                  <a:pt x="684" y="23"/>
                </a:cubicBezTo>
                <a:cubicBezTo>
                  <a:pt x="697" y="25"/>
                  <a:pt x="710" y="26"/>
                  <a:pt x="723" y="28"/>
                </a:cubicBezTo>
                <a:cubicBezTo>
                  <a:pt x="788" y="40"/>
                  <a:pt x="852" y="53"/>
                  <a:pt x="916" y="65"/>
                </a:cubicBezTo>
                <a:cubicBezTo>
                  <a:pt x="945" y="70"/>
                  <a:pt x="975" y="74"/>
                  <a:pt x="1003" y="81"/>
                </a:cubicBezTo>
                <a:cubicBezTo>
                  <a:pt x="1064" y="96"/>
                  <a:pt x="1124" y="115"/>
                  <a:pt x="1185" y="128"/>
                </a:cubicBezTo>
                <a:cubicBezTo>
                  <a:pt x="1258" y="144"/>
                  <a:pt x="1333" y="157"/>
                  <a:pt x="1407" y="171"/>
                </a:cubicBezTo>
                <a:cubicBezTo>
                  <a:pt x="1437" y="176"/>
                  <a:pt x="1468" y="183"/>
                  <a:pt x="1499" y="188"/>
                </a:cubicBezTo>
                <a:cubicBezTo>
                  <a:pt x="1534" y="193"/>
                  <a:pt x="1570" y="192"/>
                  <a:pt x="1605" y="200"/>
                </a:cubicBezTo>
                <a:cubicBezTo>
                  <a:pt x="1676" y="217"/>
                  <a:pt x="1748" y="215"/>
                  <a:pt x="1820" y="215"/>
                </a:cubicBezTo>
                <a:cubicBezTo>
                  <a:pt x="1948" y="214"/>
                  <a:pt x="2075" y="207"/>
                  <a:pt x="2203" y="203"/>
                </a:cubicBezTo>
                <a:cubicBezTo>
                  <a:pt x="2249" y="201"/>
                  <a:pt x="2295" y="201"/>
                  <a:pt x="2340" y="200"/>
                </a:cubicBezTo>
                <a:cubicBezTo>
                  <a:pt x="2349" y="200"/>
                  <a:pt x="2359" y="203"/>
                  <a:pt x="2368" y="205"/>
                </a:cubicBezTo>
                <a:cubicBezTo>
                  <a:pt x="2368" y="207"/>
                  <a:pt x="2368" y="208"/>
                  <a:pt x="2368" y="210"/>
                </a:cubicBezTo>
                <a:cubicBezTo>
                  <a:pt x="2362" y="214"/>
                  <a:pt x="2356" y="218"/>
                  <a:pt x="2350" y="222"/>
                </a:cubicBezTo>
                <a:cubicBezTo>
                  <a:pt x="2352" y="224"/>
                  <a:pt x="2353" y="227"/>
                  <a:pt x="2354" y="226"/>
                </a:cubicBezTo>
                <a:cubicBezTo>
                  <a:pt x="2392" y="224"/>
                  <a:pt x="2430" y="221"/>
                  <a:pt x="2468" y="218"/>
                </a:cubicBezTo>
                <a:cubicBezTo>
                  <a:pt x="2475" y="217"/>
                  <a:pt x="2482" y="217"/>
                  <a:pt x="2489" y="215"/>
                </a:cubicBezTo>
                <a:cubicBezTo>
                  <a:pt x="2493" y="213"/>
                  <a:pt x="2496" y="208"/>
                  <a:pt x="2502" y="202"/>
                </a:cubicBezTo>
                <a:cubicBezTo>
                  <a:pt x="2517" y="202"/>
                  <a:pt x="2537" y="202"/>
                  <a:pt x="2558" y="202"/>
                </a:cubicBezTo>
                <a:cubicBezTo>
                  <a:pt x="2558" y="203"/>
                  <a:pt x="2558" y="205"/>
                  <a:pt x="2558" y="206"/>
                </a:cubicBezTo>
                <a:cubicBezTo>
                  <a:pt x="2552" y="208"/>
                  <a:pt x="2547" y="209"/>
                  <a:pt x="2541" y="210"/>
                </a:cubicBezTo>
                <a:cubicBezTo>
                  <a:pt x="2540" y="211"/>
                  <a:pt x="2540" y="212"/>
                  <a:pt x="2540" y="213"/>
                </a:cubicBezTo>
                <a:cubicBezTo>
                  <a:pt x="2559" y="215"/>
                  <a:pt x="2578" y="216"/>
                  <a:pt x="2597" y="217"/>
                </a:cubicBezTo>
                <a:cubicBezTo>
                  <a:pt x="2622" y="218"/>
                  <a:pt x="2647" y="219"/>
                  <a:pt x="2673" y="221"/>
                </a:cubicBezTo>
                <a:cubicBezTo>
                  <a:pt x="2677" y="221"/>
                  <a:pt x="2681" y="227"/>
                  <a:pt x="2685" y="230"/>
                </a:cubicBezTo>
                <a:cubicBezTo>
                  <a:pt x="2680" y="231"/>
                  <a:pt x="2676" y="233"/>
                  <a:pt x="2671" y="232"/>
                </a:cubicBezTo>
                <a:cubicBezTo>
                  <a:pt x="2649" y="230"/>
                  <a:pt x="2626" y="228"/>
                  <a:pt x="2603" y="226"/>
                </a:cubicBezTo>
                <a:cubicBezTo>
                  <a:pt x="2603" y="227"/>
                  <a:pt x="2602" y="229"/>
                  <a:pt x="2602" y="231"/>
                </a:cubicBezTo>
                <a:cubicBezTo>
                  <a:pt x="2616" y="233"/>
                  <a:pt x="2631" y="236"/>
                  <a:pt x="2645" y="238"/>
                </a:cubicBezTo>
                <a:cubicBezTo>
                  <a:pt x="2663" y="239"/>
                  <a:pt x="2671" y="247"/>
                  <a:pt x="2663" y="267"/>
                </a:cubicBezTo>
                <a:cubicBezTo>
                  <a:pt x="2680" y="265"/>
                  <a:pt x="2689" y="272"/>
                  <a:pt x="2690" y="289"/>
                </a:cubicBezTo>
                <a:cubicBezTo>
                  <a:pt x="2691" y="295"/>
                  <a:pt x="2697" y="301"/>
                  <a:pt x="2702" y="308"/>
                </a:cubicBezTo>
                <a:cubicBezTo>
                  <a:pt x="2686" y="337"/>
                  <a:pt x="2722" y="333"/>
                  <a:pt x="2732" y="346"/>
                </a:cubicBezTo>
                <a:cubicBezTo>
                  <a:pt x="2722" y="373"/>
                  <a:pt x="2732" y="393"/>
                  <a:pt x="2760" y="403"/>
                </a:cubicBezTo>
                <a:cubicBezTo>
                  <a:pt x="2772" y="407"/>
                  <a:pt x="2779" y="414"/>
                  <a:pt x="2773" y="428"/>
                </a:cubicBezTo>
                <a:cubicBezTo>
                  <a:pt x="2771" y="432"/>
                  <a:pt x="2773" y="438"/>
                  <a:pt x="2773" y="444"/>
                </a:cubicBezTo>
                <a:cubicBezTo>
                  <a:pt x="2747" y="440"/>
                  <a:pt x="2737" y="468"/>
                  <a:pt x="2712" y="467"/>
                </a:cubicBezTo>
                <a:cubicBezTo>
                  <a:pt x="2713" y="469"/>
                  <a:pt x="2713" y="472"/>
                  <a:pt x="2714" y="475"/>
                </a:cubicBezTo>
                <a:cubicBezTo>
                  <a:pt x="2724" y="471"/>
                  <a:pt x="2734" y="468"/>
                  <a:pt x="2745" y="465"/>
                </a:cubicBezTo>
                <a:cubicBezTo>
                  <a:pt x="2746" y="467"/>
                  <a:pt x="2747" y="469"/>
                  <a:pt x="2748" y="471"/>
                </a:cubicBezTo>
                <a:cubicBezTo>
                  <a:pt x="2733" y="479"/>
                  <a:pt x="2718" y="488"/>
                  <a:pt x="2703" y="496"/>
                </a:cubicBezTo>
                <a:cubicBezTo>
                  <a:pt x="2704" y="498"/>
                  <a:pt x="2704" y="499"/>
                  <a:pt x="2705" y="501"/>
                </a:cubicBezTo>
                <a:cubicBezTo>
                  <a:pt x="2714" y="499"/>
                  <a:pt x="2724" y="498"/>
                  <a:pt x="2731" y="493"/>
                </a:cubicBezTo>
                <a:cubicBezTo>
                  <a:pt x="2754" y="480"/>
                  <a:pt x="2779" y="483"/>
                  <a:pt x="2803" y="481"/>
                </a:cubicBezTo>
                <a:cubicBezTo>
                  <a:pt x="2811" y="480"/>
                  <a:pt x="2824" y="485"/>
                  <a:pt x="2828" y="491"/>
                </a:cubicBezTo>
                <a:cubicBezTo>
                  <a:pt x="2834" y="499"/>
                  <a:pt x="2830" y="509"/>
                  <a:pt x="2825" y="520"/>
                </a:cubicBezTo>
                <a:cubicBezTo>
                  <a:pt x="2812" y="549"/>
                  <a:pt x="2788" y="563"/>
                  <a:pt x="2763" y="576"/>
                </a:cubicBezTo>
                <a:cubicBezTo>
                  <a:pt x="2752" y="582"/>
                  <a:pt x="2745" y="589"/>
                  <a:pt x="2746" y="602"/>
                </a:cubicBezTo>
                <a:cubicBezTo>
                  <a:pt x="2746" y="615"/>
                  <a:pt x="2739" y="621"/>
                  <a:pt x="2727" y="626"/>
                </a:cubicBezTo>
                <a:cubicBezTo>
                  <a:pt x="2709" y="634"/>
                  <a:pt x="2693" y="648"/>
                  <a:pt x="2675" y="655"/>
                </a:cubicBezTo>
                <a:cubicBezTo>
                  <a:pt x="2639" y="670"/>
                  <a:pt x="2603" y="685"/>
                  <a:pt x="2565" y="696"/>
                </a:cubicBezTo>
                <a:cubicBezTo>
                  <a:pt x="2537" y="704"/>
                  <a:pt x="2507" y="708"/>
                  <a:pt x="2477" y="705"/>
                </a:cubicBezTo>
                <a:cubicBezTo>
                  <a:pt x="2471" y="704"/>
                  <a:pt x="2464" y="709"/>
                  <a:pt x="2458" y="709"/>
                </a:cubicBezTo>
                <a:cubicBezTo>
                  <a:pt x="2433" y="710"/>
                  <a:pt x="2406" y="705"/>
                  <a:pt x="2382" y="711"/>
                </a:cubicBezTo>
                <a:cubicBezTo>
                  <a:pt x="2371" y="713"/>
                  <a:pt x="2366" y="710"/>
                  <a:pt x="2358" y="707"/>
                </a:cubicBezTo>
                <a:cubicBezTo>
                  <a:pt x="2348" y="705"/>
                  <a:pt x="2338" y="701"/>
                  <a:pt x="2334" y="716"/>
                </a:cubicBezTo>
                <a:cubicBezTo>
                  <a:pt x="2334" y="719"/>
                  <a:pt x="2324" y="723"/>
                  <a:pt x="2321" y="721"/>
                </a:cubicBezTo>
                <a:cubicBezTo>
                  <a:pt x="2288" y="705"/>
                  <a:pt x="2281" y="706"/>
                  <a:pt x="2257" y="733"/>
                </a:cubicBezTo>
                <a:cubicBezTo>
                  <a:pt x="2251" y="729"/>
                  <a:pt x="2245" y="725"/>
                  <a:pt x="2238" y="720"/>
                </a:cubicBezTo>
                <a:cubicBezTo>
                  <a:pt x="2226" y="736"/>
                  <a:pt x="2210" y="739"/>
                  <a:pt x="2191" y="740"/>
                </a:cubicBezTo>
                <a:cubicBezTo>
                  <a:pt x="2163" y="742"/>
                  <a:pt x="2134" y="749"/>
                  <a:pt x="2105" y="752"/>
                </a:cubicBezTo>
                <a:cubicBezTo>
                  <a:pt x="1968" y="769"/>
                  <a:pt x="1830" y="783"/>
                  <a:pt x="1692" y="780"/>
                </a:cubicBezTo>
                <a:cubicBezTo>
                  <a:pt x="1626" y="778"/>
                  <a:pt x="1560" y="769"/>
                  <a:pt x="1494" y="764"/>
                </a:cubicBezTo>
                <a:cubicBezTo>
                  <a:pt x="1479" y="763"/>
                  <a:pt x="1463" y="768"/>
                  <a:pt x="1447" y="767"/>
                </a:cubicBezTo>
                <a:cubicBezTo>
                  <a:pt x="1361" y="762"/>
                  <a:pt x="1274" y="756"/>
                  <a:pt x="1188" y="750"/>
                </a:cubicBezTo>
                <a:cubicBezTo>
                  <a:pt x="1161" y="748"/>
                  <a:pt x="1134" y="744"/>
                  <a:pt x="1107" y="740"/>
                </a:cubicBezTo>
                <a:cubicBezTo>
                  <a:pt x="1084" y="737"/>
                  <a:pt x="1059" y="738"/>
                  <a:pt x="1038" y="729"/>
                </a:cubicBezTo>
                <a:cubicBezTo>
                  <a:pt x="987" y="706"/>
                  <a:pt x="932" y="703"/>
                  <a:pt x="878" y="691"/>
                </a:cubicBezTo>
                <a:cubicBezTo>
                  <a:pt x="844" y="683"/>
                  <a:pt x="809" y="680"/>
                  <a:pt x="773" y="676"/>
                </a:cubicBezTo>
                <a:cubicBezTo>
                  <a:pt x="768" y="675"/>
                  <a:pt x="761" y="678"/>
                  <a:pt x="755" y="681"/>
                </a:cubicBezTo>
                <a:cubicBezTo>
                  <a:pt x="735" y="691"/>
                  <a:pt x="717" y="684"/>
                  <a:pt x="706" y="664"/>
                </a:cubicBezTo>
                <a:cubicBezTo>
                  <a:pt x="703" y="657"/>
                  <a:pt x="695" y="651"/>
                  <a:pt x="688" y="647"/>
                </a:cubicBezTo>
                <a:cubicBezTo>
                  <a:pt x="679" y="642"/>
                  <a:pt x="669" y="640"/>
                  <a:pt x="660" y="637"/>
                </a:cubicBezTo>
                <a:cubicBezTo>
                  <a:pt x="645" y="633"/>
                  <a:pt x="631" y="629"/>
                  <a:pt x="613" y="632"/>
                </a:cubicBezTo>
                <a:cubicBezTo>
                  <a:pt x="596" y="636"/>
                  <a:pt x="569" y="627"/>
                  <a:pt x="557" y="614"/>
                </a:cubicBezTo>
                <a:cubicBezTo>
                  <a:pt x="542" y="598"/>
                  <a:pt x="525" y="596"/>
                  <a:pt x="509" y="590"/>
                </a:cubicBezTo>
                <a:cubicBezTo>
                  <a:pt x="476" y="575"/>
                  <a:pt x="442" y="564"/>
                  <a:pt x="408" y="550"/>
                </a:cubicBezTo>
                <a:cubicBezTo>
                  <a:pt x="391" y="543"/>
                  <a:pt x="375" y="535"/>
                  <a:pt x="359" y="527"/>
                </a:cubicBezTo>
                <a:cubicBezTo>
                  <a:pt x="350" y="523"/>
                  <a:pt x="343" y="517"/>
                  <a:pt x="335" y="512"/>
                </a:cubicBezTo>
                <a:cubicBezTo>
                  <a:pt x="300" y="490"/>
                  <a:pt x="265" y="467"/>
                  <a:pt x="229" y="445"/>
                </a:cubicBezTo>
                <a:cubicBezTo>
                  <a:pt x="219" y="438"/>
                  <a:pt x="209" y="429"/>
                  <a:pt x="198" y="424"/>
                </a:cubicBezTo>
                <a:cubicBezTo>
                  <a:pt x="190" y="420"/>
                  <a:pt x="179" y="419"/>
                  <a:pt x="170" y="416"/>
                </a:cubicBezTo>
                <a:cubicBezTo>
                  <a:pt x="152" y="410"/>
                  <a:pt x="135" y="400"/>
                  <a:pt x="116" y="397"/>
                </a:cubicBezTo>
                <a:cubicBezTo>
                  <a:pt x="85" y="391"/>
                  <a:pt x="52" y="388"/>
                  <a:pt x="20" y="385"/>
                </a:cubicBezTo>
                <a:cubicBezTo>
                  <a:pt x="13" y="384"/>
                  <a:pt x="7" y="384"/>
                  <a:pt x="0" y="383"/>
                </a:cubicBezTo>
                <a:cubicBezTo>
                  <a:pt x="0" y="381"/>
                  <a:pt x="0" y="379"/>
                  <a:pt x="0" y="376"/>
                </a:cubicBezTo>
                <a:close/>
                <a:moveTo>
                  <a:pt x="375" y="391"/>
                </a:moveTo>
                <a:cubicBezTo>
                  <a:pt x="368" y="385"/>
                  <a:pt x="365" y="378"/>
                  <a:pt x="359" y="376"/>
                </a:cubicBezTo>
                <a:cubicBezTo>
                  <a:pt x="298" y="359"/>
                  <a:pt x="236" y="342"/>
                  <a:pt x="174" y="325"/>
                </a:cubicBezTo>
                <a:cubicBezTo>
                  <a:pt x="173" y="327"/>
                  <a:pt x="173" y="329"/>
                  <a:pt x="172" y="331"/>
                </a:cubicBezTo>
                <a:cubicBezTo>
                  <a:pt x="239" y="351"/>
                  <a:pt x="305" y="371"/>
                  <a:pt x="375" y="391"/>
                </a:cubicBezTo>
                <a:close/>
                <a:moveTo>
                  <a:pt x="315" y="298"/>
                </a:moveTo>
                <a:cubicBezTo>
                  <a:pt x="315" y="296"/>
                  <a:pt x="316" y="294"/>
                  <a:pt x="316" y="291"/>
                </a:cubicBezTo>
                <a:cubicBezTo>
                  <a:pt x="284" y="285"/>
                  <a:pt x="252" y="278"/>
                  <a:pt x="219" y="271"/>
                </a:cubicBezTo>
                <a:cubicBezTo>
                  <a:pt x="219" y="273"/>
                  <a:pt x="218" y="275"/>
                  <a:pt x="218" y="277"/>
                </a:cubicBezTo>
                <a:cubicBezTo>
                  <a:pt x="250" y="284"/>
                  <a:pt x="282" y="291"/>
                  <a:pt x="315" y="298"/>
                </a:cubicBezTo>
                <a:close/>
              </a:path>
            </a:pathLst>
          </a:custGeom>
          <a:solidFill>
            <a:srgbClr val="FAB014"/>
          </a:solidFill>
          <a:ln>
            <a:noFill/>
          </a:ln>
        </p:spPr>
        <p:txBody>
          <a:bodyPr vert="horz" wrap="square" lIns="91440" tIns="45720" rIns="91440" bIns="45720" numCol="1" anchor="t" anchorCtr="0" compatLnSpc="1">
            <a:prstTxWarp prst="textNoShape">
              <a:avLst/>
            </a:prstTxWarp>
          </a:bodyPr>
          <a:lstStyle/>
          <a:p>
            <a:endParaRPr lang="en-GB"/>
          </a:p>
        </p:txBody>
      </p:sp>
      <p:sp>
        <p:nvSpPr>
          <p:cNvPr id="13" name="Text Placeholder 7"/>
          <p:cNvSpPr txBox="1">
            <a:spLocks/>
          </p:cNvSpPr>
          <p:nvPr/>
        </p:nvSpPr>
        <p:spPr>
          <a:xfrm>
            <a:off x="0"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tx1"/>
                </a:solidFill>
                <a:latin typeface="Lato Black" panose="020F0A02020204030203" pitchFamily="34" charset="0"/>
              </a:rPr>
              <a:t>B2B </a:t>
            </a:r>
          </a:p>
          <a:p>
            <a:pPr algn="r">
              <a:lnSpc>
                <a:spcPct val="100000"/>
              </a:lnSpc>
            </a:pPr>
            <a:r>
              <a:rPr lang="en-GB" sz="6000" dirty="0">
                <a:solidFill>
                  <a:schemeClr val="tx1"/>
                </a:solidFill>
                <a:latin typeface="Lato Black" panose="020F0A02020204030203" pitchFamily="34" charset="0"/>
              </a:rPr>
              <a:t>PERSONA</a:t>
            </a:r>
          </a:p>
          <a:p>
            <a:pPr algn="r">
              <a:lnSpc>
                <a:spcPct val="100000"/>
              </a:lnSpc>
            </a:pPr>
            <a:r>
              <a:rPr lang="en-GB" sz="6000" dirty="0">
                <a:solidFill>
                  <a:schemeClr val="tx1"/>
                </a:solidFill>
                <a:latin typeface="Lato Black" panose="020F0A02020204030203" pitchFamily="34" charset="0"/>
              </a:rPr>
              <a:t>TEMPLATE</a:t>
            </a:r>
          </a:p>
        </p:txBody>
      </p:sp>
      <p:sp>
        <p:nvSpPr>
          <p:cNvPr id="29" name="Rectangle 28"/>
          <p:cNvSpPr/>
          <p:nvPr/>
        </p:nvSpPr>
        <p:spPr>
          <a:xfrm>
            <a:off x="9899574" y="812968"/>
            <a:ext cx="701023" cy="1051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Text Placeholder 7"/>
          <p:cNvSpPr txBox="1">
            <a:spLocks/>
          </p:cNvSpPr>
          <p:nvPr/>
        </p:nvSpPr>
        <p:spPr>
          <a:xfrm>
            <a:off x="6609574" y="1571048"/>
            <a:ext cx="4604295"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pPr>
            <a:r>
              <a:rPr lang="en-GB" sz="2400" b="0" spc="50" dirty="0">
                <a:solidFill>
                  <a:schemeClr val="tx1"/>
                </a:solidFill>
                <a:ea typeface="Lato" panose="020F0502020204030203" pitchFamily="34" charset="0"/>
                <a:cs typeface="Lato" panose="020F0502020204030203" pitchFamily="34" charset="0"/>
              </a:rPr>
              <a:t>The next two slides are an example of a business buyer persona profile.</a:t>
            </a:r>
          </a:p>
          <a:p>
            <a:pPr algn="l">
              <a:lnSpc>
                <a:spcPct val="100000"/>
              </a:lnSpc>
            </a:pPr>
            <a:r>
              <a:rPr lang="en-GB" sz="2400" b="0" spc="50" dirty="0">
                <a:solidFill>
                  <a:schemeClr val="tx1"/>
                </a:solidFill>
                <a:ea typeface="Lato" panose="020F0502020204030203" pitchFamily="34" charset="0"/>
                <a:cs typeface="Lato" panose="020F0502020204030203" pitchFamily="34" charset="0"/>
              </a:rPr>
              <a:t>It has categories and dummy to guide you in what data to capture.</a:t>
            </a:r>
          </a:p>
          <a:p>
            <a:pPr algn="l">
              <a:lnSpc>
                <a:spcPct val="100000"/>
              </a:lnSpc>
            </a:pPr>
            <a:r>
              <a:rPr lang="en-GB" sz="2400" b="0" spc="50" dirty="0">
                <a:solidFill>
                  <a:schemeClr val="tx1"/>
                </a:solidFill>
                <a:ea typeface="Lato" panose="020F0502020204030203" pitchFamily="34" charset="0"/>
                <a:cs typeface="Lato" panose="020F0502020204030203" pitchFamily="34" charset="0"/>
              </a:rPr>
              <a:t>Replace categories and text as it is relevant to your market. </a:t>
            </a:r>
          </a:p>
        </p:txBody>
      </p:sp>
    </p:spTree>
    <p:extLst>
      <p:ext uri="{BB962C8B-B14F-4D97-AF65-F5344CB8AC3E}">
        <p14:creationId xmlns:p14="http://schemas.microsoft.com/office/powerpoint/2010/main" val="295677163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9"/>
                                        </p:tgtEl>
                                        <p:attrNameLst>
                                          <p:attrName>style.visibility</p:attrName>
                                        </p:attrNameLst>
                                      </p:cBhvr>
                                      <p:to>
                                        <p:strVal val="visible"/>
                                      </p:to>
                                    </p:set>
                                    <p:animEffect transition="in" filter="wipe(left)">
                                      <p:cBhvr>
                                        <p:cTn id="11" dur="500"/>
                                        <p:tgtEl>
                                          <p:spTgt spid="9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wipe(left)">
                                      <p:cBhvr>
                                        <p:cTn id="15" dur="500"/>
                                        <p:tgtEl>
                                          <p:spTgt spid="95"/>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1+#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3" grpId="0"/>
      <p:bldP spid="29" grpId="0" animBg="1"/>
      <p:bldP spid="9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Shape 119"/>
          <p:cNvSpPr/>
          <p:nvPr/>
        </p:nvSpPr>
        <p:spPr>
          <a:xfrm>
            <a:off x="4962109" y="5053029"/>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0" name="Shape 120"/>
          <p:cNvSpPr/>
          <p:nvPr/>
        </p:nvSpPr>
        <p:spPr>
          <a:xfrm>
            <a:off x="4962109" y="4616979"/>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1" name="Shape 121"/>
          <p:cNvSpPr/>
          <p:nvPr/>
        </p:nvSpPr>
        <p:spPr>
          <a:xfrm>
            <a:off x="4962109" y="4185343"/>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2" name="Shape 122"/>
          <p:cNvSpPr/>
          <p:nvPr/>
        </p:nvSpPr>
        <p:spPr>
          <a:xfrm>
            <a:off x="1867588" y="1307468"/>
            <a:ext cx="8686751" cy="1613904"/>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23" name="Shape 123"/>
          <p:cNvSpPr/>
          <p:nvPr/>
        </p:nvSpPr>
        <p:spPr>
          <a:xfrm>
            <a:off x="1654010" y="369596"/>
            <a:ext cx="8883981" cy="625870"/>
          </a:xfrm>
          <a:prstGeom prst="rect">
            <a:avLst/>
          </a:prstGeom>
          <a:solidFill>
            <a:srgbClr val="91BFCC"/>
          </a:solidFill>
          <a:ln w="3175">
            <a:miter lim="400000"/>
          </a:ln>
        </p:spPr>
        <p:txBody>
          <a:bodyPr lIns="18489" tIns="18489" rIns="18489" bIns="18489" anchor="ctr"/>
          <a:lstStyle/>
          <a:p>
            <a:pPr>
              <a:defRPr sz="2000"/>
            </a:pPr>
            <a:endParaRPr sz="1765"/>
          </a:p>
        </p:txBody>
      </p:sp>
      <p:sp>
        <p:nvSpPr>
          <p:cNvPr id="127" name="Shape 127"/>
          <p:cNvSpPr/>
          <p:nvPr/>
        </p:nvSpPr>
        <p:spPr>
          <a:xfrm>
            <a:off x="2045318" y="268901"/>
            <a:ext cx="4681239" cy="974391"/>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6900">
                <a:latin typeface="Avenir Heavy"/>
                <a:ea typeface="Avenir Heavy"/>
                <a:cs typeface="Avenir Heavy"/>
                <a:sym typeface="Avenir Heavy"/>
              </a:defRPr>
            </a:lvl1pPr>
          </a:lstStyle>
          <a:p>
            <a:r>
              <a:rPr sz="6089" dirty="0"/>
              <a:t>T</a:t>
            </a:r>
            <a:r>
              <a:rPr lang="en-US" sz="6089" dirty="0"/>
              <a:t>OM</a:t>
            </a:r>
            <a:r>
              <a:rPr sz="6089" dirty="0"/>
              <a:t> </a:t>
            </a:r>
            <a:r>
              <a:rPr lang="en-US" sz="6089" dirty="0"/>
              <a:t>JONES</a:t>
            </a:r>
            <a:endParaRPr sz="6089" dirty="0"/>
          </a:p>
        </p:txBody>
      </p:sp>
      <p:sp>
        <p:nvSpPr>
          <p:cNvPr id="128" name="Shape 128"/>
          <p:cNvSpPr/>
          <p:nvPr/>
        </p:nvSpPr>
        <p:spPr>
          <a:xfrm>
            <a:off x="2273268" y="1535501"/>
            <a:ext cx="5193008" cy="1157839"/>
          </a:xfrm>
          <a:prstGeom prst="rect">
            <a:avLst/>
          </a:prstGeom>
          <a:ln w="3175">
            <a:miter lim="400000"/>
          </a:ln>
          <a:extLst>
            <a:ext uri="{C572A759-6A51-4108-AA02-DFA0A04FC94B}">
              <ma14:wrappingTextBoxFlag xmlns="" xmlns:ma14="http://schemas.microsoft.com/office/mac/drawingml/2011/main" val="1"/>
            </a:ext>
          </a:extLst>
        </p:spPr>
        <p:txBody>
          <a:bodyPr wrap="square" lIns="18489" tIns="18489" rIns="18489" bIns="18489" anchor="ctr">
            <a:spAutoFit/>
          </a:bodyPr>
          <a:lstStyle>
            <a:lvl1pPr algn="l">
              <a:lnSpc>
                <a:spcPct val="150000"/>
              </a:lnSpc>
              <a:defRPr sz="1100">
                <a:solidFill>
                  <a:srgbClr val="000000"/>
                </a:solidFill>
                <a:latin typeface="Avenir Book"/>
                <a:ea typeface="Avenir Book"/>
                <a:cs typeface="Avenir Book"/>
                <a:sym typeface="Avenir Book"/>
              </a:defRPr>
            </a:lvl1pPr>
          </a:lstStyle>
          <a:p>
            <a:r>
              <a:rPr lang="en-US" sz="971" dirty="0"/>
              <a:t>Lorem ipsum dolor sit </a:t>
            </a:r>
            <a:r>
              <a:rPr lang="en-US" sz="971" dirty="0" err="1"/>
              <a:t>amet</a:t>
            </a:r>
            <a:r>
              <a:rPr lang="en-US" sz="971" dirty="0"/>
              <a:t>, </a:t>
            </a:r>
            <a:r>
              <a:rPr lang="en-US" sz="971" dirty="0" err="1"/>
              <a:t>consectetur</a:t>
            </a:r>
            <a:r>
              <a:rPr lang="en-US" sz="971" dirty="0"/>
              <a:t> </a:t>
            </a:r>
            <a:r>
              <a:rPr lang="en-US" sz="971" dirty="0" err="1"/>
              <a:t>adipiscing</a:t>
            </a:r>
            <a:r>
              <a:rPr lang="en-US" sz="971" dirty="0"/>
              <a:t> </a:t>
            </a:r>
            <a:r>
              <a:rPr lang="en-US" sz="971" dirty="0" err="1"/>
              <a:t>elit</a:t>
            </a:r>
            <a:r>
              <a:rPr lang="en-US" sz="971" dirty="0"/>
              <a:t>, </a:t>
            </a:r>
            <a:r>
              <a:rPr lang="en-US" sz="971" dirty="0" err="1"/>
              <a:t>sed</a:t>
            </a:r>
            <a:r>
              <a:rPr lang="en-US" sz="971" dirty="0"/>
              <a:t> do </a:t>
            </a:r>
            <a:r>
              <a:rPr lang="en-US" sz="971" dirty="0" err="1"/>
              <a:t>eiusmod</a:t>
            </a:r>
            <a:r>
              <a:rPr lang="en-US" sz="971" dirty="0"/>
              <a:t> </a:t>
            </a:r>
            <a:r>
              <a:rPr lang="en-US" sz="971" dirty="0" err="1"/>
              <a:t>tempor</a:t>
            </a:r>
            <a:r>
              <a:rPr lang="en-US" sz="971" dirty="0"/>
              <a:t> </a:t>
            </a:r>
            <a:r>
              <a:rPr lang="en-US" sz="971" dirty="0" err="1"/>
              <a:t>incididunt</a:t>
            </a:r>
            <a:r>
              <a:rPr lang="en-US" sz="971" dirty="0"/>
              <a:t> </a:t>
            </a:r>
            <a:r>
              <a:rPr lang="en-US" sz="971" dirty="0" err="1"/>
              <a:t>ut</a:t>
            </a:r>
            <a:r>
              <a:rPr lang="en-US" sz="971" dirty="0"/>
              <a:t> </a:t>
            </a:r>
            <a:r>
              <a:rPr lang="en-US" sz="971" dirty="0" err="1"/>
              <a:t>labore</a:t>
            </a:r>
            <a:r>
              <a:rPr lang="en-US" sz="971" dirty="0"/>
              <a:t> et </a:t>
            </a:r>
            <a:r>
              <a:rPr lang="en-US" sz="971" dirty="0" err="1"/>
              <a:t>dolore</a:t>
            </a:r>
            <a:r>
              <a:rPr lang="en-US" sz="971" dirty="0"/>
              <a:t> magna </a:t>
            </a:r>
            <a:r>
              <a:rPr lang="en-US" sz="971" dirty="0" err="1"/>
              <a:t>aliqua</a:t>
            </a:r>
            <a:r>
              <a:rPr lang="en-US" sz="971" dirty="0"/>
              <a:t>. </a:t>
            </a:r>
            <a:r>
              <a:rPr lang="en-US" sz="971" dirty="0" err="1"/>
              <a:t>Ut</a:t>
            </a:r>
            <a:r>
              <a:rPr lang="en-US" sz="971" dirty="0"/>
              <a:t> </a:t>
            </a:r>
            <a:r>
              <a:rPr lang="en-US" sz="971" dirty="0" err="1"/>
              <a:t>enim</a:t>
            </a:r>
            <a:r>
              <a:rPr lang="en-US" sz="971" dirty="0"/>
              <a:t> ad minim </a:t>
            </a:r>
            <a:r>
              <a:rPr lang="en-US" sz="971" dirty="0" err="1"/>
              <a:t>veniam</a:t>
            </a:r>
            <a:r>
              <a:rPr lang="en-US" sz="971" dirty="0"/>
              <a:t>, </a:t>
            </a:r>
            <a:r>
              <a:rPr lang="en-US" sz="971" dirty="0" err="1"/>
              <a:t>quis</a:t>
            </a:r>
            <a:r>
              <a:rPr lang="en-US" sz="971" dirty="0"/>
              <a:t> </a:t>
            </a:r>
            <a:r>
              <a:rPr lang="en-US" sz="971" dirty="0" err="1"/>
              <a:t>nostrud</a:t>
            </a:r>
            <a:r>
              <a:rPr lang="en-US" sz="971" dirty="0"/>
              <a:t> exercitation </a:t>
            </a:r>
            <a:r>
              <a:rPr lang="en-US" sz="971" dirty="0" err="1"/>
              <a:t>ullamco</a:t>
            </a:r>
            <a:r>
              <a:rPr lang="en-US" sz="971" dirty="0"/>
              <a:t> </a:t>
            </a:r>
            <a:r>
              <a:rPr lang="en-US" sz="971" dirty="0" err="1"/>
              <a:t>laboris</a:t>
            </a:r>
            <a:r>
              <a:rPr lang="en-US" sz="971" dirty="0"/>
              <a:t> nisi </a:t>
            </a:r>
            <a:r>
              <a:rPr lang="en-US" sz="971" dirty="0" err="1"/>
              <a:t>ut</a:t>
            </a:r>
            <a:r>
              <a:rPr lang="en-US" sz="971" dirty="0"/>
              <a:t> </a:t>
            </a:r>
            <a:r>
              <a:rPr lang="en-US" sz="971" dirty="0" err="1"/>
              <a:t>aliquip</a:t>
            </a:r>
            <a:r>
              <a:rPr lang="en-US" sz="971" dirty="0"/>
              <a:t> ex </a:t>
            </a:r>
            <a:r>
              <a:rPr lang="en-US" sz="971" dirty="0" err="1"/>
              <a:t>ea</a:t>
            </a:r>
            <a:r>
              <a:rPr lang="en-US" sz="971" dirty="0"/>
              <a:t> </a:t>
            </a:r>
            <a:r>
              <a:rPr lang="en-US" sz="971" dirty="0" err="1"/>
              <a:t>commodo</a:t>
            </a:r>
            <a:r>
              <a:rPr lang="en-US" sz="971" dirty="0"/>
              <a:t> </a:t>
            </a:r>
            <a:r>
              <a:rPr lang="en-US" sz="971" dirty="0" err="1"/>
              <a:t>consequat</a:t>
            </a:r>
            <a:r>
              <a:rPr lang="en-US" sz="971" dirty="0"/>
              <a:t>. </a:t>
            </a:r>
            <a:r>
              <a:rPr lang="en-US" sz="971" dirty="0" err="1"/>
              <a:t>Duis</a:t>
            </a:r>
            <a:r>
              <a:rPr lang="en-US" sz="971" dirty="0"/>
              <a:t> </a:t>
            </a:r>
            <a:r>
              <a:rPr lang="en-US" sz="971" dirty="0" err="1"/>
              <a:t>aute</a:t>
            </a:r>
            <a:r>
              <a:rPr lang="en-US" sz="971" dirty="0"/>
              <a:t> </a:t>
            </a:r>
            <a:r>
              <a:rPr lang="en-US" sz="971" dirty="0" err="1"/>
              <a:t>irure</a:t>
            </a:r>
            <a:r>
              <a:rPr lang="en-US" sz="971" dirty="0"/>
              <a:t> dolor in </a:t>
            </a:r>
            <a:r>
              <a:rPr lang="en-US" sz="971" dirty="0" err="1"/>
              <a:t>reprehenderit</a:t>
            </a:r>
            <a:r>
              <a:rPr lang="en-US" sz="971" dirty="0"/>
              <a:t> in </a:t>
            </a:r>
            <a:r>
              <a:rPr lang="en-US" sz="971" dirty="0" err="1"/>
              <a:t>voluptate</a:t>
            </a:r>
            <a:r>
              <a:rPr lang="en-US" sz="971" dirty="0"/>
              <a:t> </a:t>
            </a:r>
            <a:r>
              <a:rPr lang="en-US" sz="971" dirty="0" err="1"/>
              <a:t>velit</a:t>
            </a:r>
            <a:r>
              <a:rPr lang="en-US" sz="971" dirty="0"/>
              <a:t> </a:t>
            </a:r>
            <a:r>
              <a:rPr lang="en-US" sz="971" dirty="0" err="1"/>
              <a:t>esse</a:t>
            </a:r>
            <a:r>
              <a:rPr lang="en-US" sz="971" dirty="0"/>
              <a:t> </a:t>
            </a:r>
            <a:r>
              <a:rPr lang="en-US" sz="971" dirty="0" err="1"/>
              <a:t>cillum</a:t>
            </a:r>
            <a:r>
              <a:rPr lang="en-US" sz="971" dirty="0"/>
              <a:t> </a:t>
            </a:r>
            <a:r>
              <a:rPr lang="en-US" sz="971" dirty="0" err="1"/>
              <a:t>dolore</a:t>
            </a:r>
            <a:r>
              <a:rPr lang="en-US" sz="971" dirty="0"/>
              <a:t> </a:t>
            </a:r>
            <a:r>
              <a:rPr lang="en-US" sz="971" dirty="0" err="1"/>
              <a:t>eu</a:t>
            </a:r>
            <a:r>
              <a:rPr lang="en-US" sz="971" dirty="0"/>
              <a:t> </a:t>
            </a:r>
            <a:r>
              <a:rPr lang="en-US" sz="971" dirty="0" err="1"/>
              <a:t>fugiat</a:t>
            </a:r>
            <a:r>
              <a:rPr lang="en-US" sz="971" dirty="0"/>
              <a:t> </a:t>
            </a:r>
            <a:r>
              <a:rPr lang="en-US" sz="971" dirty="0" err="1"/>
              <a:t>nulla</a:t>
            </a:r>
            <a:r>
              <a:rPr lang="en-US" sz="971" dirty="0"/>
              <a:t> </a:t>
            </a:r>
            <a:r>
              <a:rPr lang="en-US" sz="971" dirty="0" err="1"/>
              <a:t>pariatur</a:t>
            </a:r>
            <a:r>
              <a:rPr lang="en-US" sz="971" dirty="0"/>
              <a:t>. </a:t>
            </a:r>
            <a:r>
              <a:rPr lang="en-US" sz="971" dirty="0" err="1"/>
              <a:t>Excepteur</a:t>
            </a:r>
            <a:r>
              <a:rPr lang="en-US" sz="971" dirty="0"/>
              <a:t> </a:t>
            </a:r>
            <a:r>
              <a:rPr lang="en-US" sz="971" dirty="0" err="1"/>
              <a:t>sint</a:t>
            </a:r>
            <a:r>
              <a:rPr lang="en-US" sz="971" dirty="0"/>
              <a:t> </a:t>
            </a:r>
            <a:r>
              <a:rPr lang="en-US" sz="971" dirty="0" err="1"/>
              <a:t>occaecat</a:t>
            </a:r>
            <a:r>
              <a:rPr lang="en-US" sz="971" dirty="0"/>
              <a:t> </a:t>
            </a:r>
            <a:r>
              <a:rPr lang="en-US" sz="971" dirty="0" err="1"/>
              <a:t>cupidatat</a:t>
            </a:r>
            <a:r>
              <a:rPr lang="en-US" sz="971" dirty="0"/>
              <a:t> non </a:t>
            </a:r>
            <a:r>
              <a:rPr lang="en-US" sz="971" dirty="0" err="1"/>
              <a:t>proident</a:t>
            </a:r>
            <a:r>
              <a:rPr lang="en-US" sz="971" dirty="0"/>
              <a:t>, </a:t>
            </a:r>
            <a:r>
              <a:rPr lang="en-US" sz="971" dirty="0" err="1"/>
              <a:t>sunt</a:t>
            </a:r>
            <a:r>
              <a:rPr lang="en-US" sz="971" dirty="0"/>
              <a:t> in culpa qui </a:t>
            </a:r>
            <a:r>
              <a:rPr lang="en-US" sz="971" dirty="0" err="1"/>
              <a:t>officia</a:t>
            </a:r>
            <a:r>
              <a:rPr lang="en-US" sz="971" dirty="0"/>
              <a:t> </a:t>
            </a:r>
            <a:r>
              <a:rPr lang="en-US" sz="971" dirty="0" err="1"/>
              <a:t>deserunt</a:t>
            </a:r>
            <a:r>
              <a:rPr lang="en-US" sz="971" dirty="0"/>
              <a:t> </a:t>
            </a:r>
            <a:r>
              <a:rPr lang="en-US" sz="971" dirty="0" err="1"/>
              <a:t>mollit</a:t>
            </a:r>
            <a:r>
              <a:rPr lang="en-US" sz="971" dirty="0"/>
              <a:t> </a:t>
            </a:r>
            <a:r>
              <a:rPr lang="en-US" sz="971" dirty="0" err="1"/>
              <a:t>anim</a:t>
            </a:r>
            <a:r>
              <a:rPr lang="en-US" sz="971" dirty="0"/>
              <a:t> id </a:t>
            </a:r>
            <a:r>
              <a:rPr lang="en-US" sz="971" dirty="0" err="1"/>
              <a:t>est</a:t>
            </a:r>
            <a:r>
              <a:rPr lang="en-US" sz="971" dirty="0"/>
              <a:t> </a:t>
            </a:r>
            <a:r>
              <a:rPr lang="en-US" sz="971" dirty="0" err="1"/>
              <a:t>laborum</a:t>
            </a:r>
            <a:r>
              <a:rPr lang="en-US" sz="971" dirty="0"/>
              <a:t>.</a:t>
            </a:r>
            <a:endParaRPr sz="971" dirty="0"/>
          </a:p>
        </p:txBody>
      </p:sp>
      <p:sp>
        <p:nvSpPr>
          <p:cNvPr id="129" name="Shape 129"/>
          <p:cNvSpPr/>
          <p:nvPr/>
        </p:nvSpPr>
        <p:spPr>
          <a:xfrm>
            <a:off x="2179601" y="3138152"/>
            <a:ext cx="140309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2100">
                <a:solidFill>
                  <a:srgbClr val="E9C100"/>
                </a:solidFill>
                <a:latin typeface="American Typewriter"/>
                <a:ea typeface="American Typewriter"/>
                <a:cs typeface="American Typewriter"/>
                <a:sym typeface="American Typewriter"/>
              </a:defRPr>
            </a:lvl1pPr>
          </a:lstStyle>
          <a:p>
            <a:r>
              <a:rPr sz="1853"/>
              <a:t>Motivations</a:t>
            </a:r>
          </a:p>
        </p:txBody>
      </p:sp>
      <p:sp>
        <p:nvSpPr>
          <p:cNvPr id="130" name="Shape 130"/>
          <p:cNvSpPr/>
          <p:nvPr/>
        </p:nvSpPr>
        <p:spPr>
          <a:xfrm rot="16200000">
            <a:off x="977187" y="1878448"/>
            <a:ext cx="1773392" cy="471945"/>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3200">
                <a:solidFill>
                  <a:srgbClr val="F26A4A"/>
                </a:solidFill>
                <a:latin typeface="Avenir Heavy"/>
                <a:ea typeface="Avenir Heavy"/>
                <a:cs typeface="Avenir Heavy"/>
                <a:sym typeface="Avenir Heavy"/>
              </a:defRPr>
            </a:lvl1pPr>
          </a:lstStyle>
          <a:p>
            <a:r>
              <a:rPr sz="2824"/>
              <a:t>BRIEF BIO</a:t>
            </a:r>
          </a:p>
        </p:txBody>
      </p:sp>
      <p:sp>
        <p:nvSpPr>
          <p:cNvPr id="131" name="Shape 131"/>
          <p:cNvSpPr/>
          <p:nvPr/>
        </p:nvSpPr>
        <p:spPr>
          <a:xfrm>
            <a:off x="2185320" y="3751500"/>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2" name="Shape 132"/>
          <p:cNvSpPr/>
          <p:nvPr/>
        </p:nvSpPr>
        <p:spPr>
          <a:xfrm>
            <a:off x="4925102" y="3126946"/>
            <a:ext cx="1343209"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2100">
                <a:solidFill>
                  <a:srgbClr val="E9C100"/>
                </a:solidFill>
                <a:latin typeface="American Typewriter"/>
                <a:ea typeface="American Typewriter"/>
                <a:cs typeface="American Typewriter"/>
                <a:sym typeface="American Typewriter"/>
              </a:defRPr>
            </a:lvl1pPr>
          </a:lstStyle>
          <a:p>
            <a:r>
              <a:rPr sz="1853"/>
              <a:t>Personality</a:t>
            </a:r>
          </a:p>
        </p:txBody>
      </p:sp>
      <p:sp>
        <p:nvSpPr>
          <p:cNvPr id="133" name="Shape 133"/>
          <p:cNvSpPr/>
          <p:nvPr/>
        </p:nvSpPr>
        <p:spPr>
          <a:xfrm>
            <a:off x="2185320" y="4185343"/>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4" name="Shape 134"/>
          <p:cNvSpPr/>
          <p:nvPr/>
        </p:nvSpPr>
        <p:spPr>
          <a:xfrm>
            <a:off x="2185320" y="4619186"/>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5" name="Shape 135"/>
          <p:cNvSpPr/>
          <p:nvPr/>
        </p:nvSpPr>
        <p:spPr>
          <a:xfrm>
            <a:off x="2185320" y="5053029"/>
            <a:ext cx="2151665"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36" name="Shape 136"/>
          <p:cNvSpPr/>
          <p:nvPr/>
        </p:nvSpPr>
        <p:spPr>
          <a:xfrm>
            <a:off x="2185320" y="3740294"/>
            <a:ext cx="1482194"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37" name="Shape 137"/>
          <p:cNvSpPr/>
          <p:nvPr/>
        </p:nvSpPr>
        <p:spPr>
          <a:xfrm>
            <a:off x="2185321" y="4185343"/>
            <a:ext cx="2024967"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38" name="Shape 138"/>
          <p:cNvSpPr/>
          <p:nvPr/>
        </p:nvSpPr>
        <p:spPr>
          <a:xfrm>
            <a:off x="2185320" y="4619186"/>
            <a:ext cx="698446"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39" name="Shape 139"/>
          <p:cNvSpPr/>
          <p:nvPr/>
        </p:nvSpPr>
        <p:spPr>
          <a:xfrm>
            <a:off x="2185320" y="5053029"/>
            <a:ext cx="1618821"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40" name="Shape 140"/>
          <p:cNvSpPr/>
          <p:nvPr/>
        </p:nvSpPr>
        <p:spPr>
          <a:xfrm>
            <a:off x="4962109" y="3751500"/>
            <a:ext cx="2151664" cy="157109"/>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41" name="Shape 141"/>
          <p:cNvSpPr/>
          <p:nvPr/>
        </p:nvSpPr>
        <p:spPr>
          <a:xfrm>
            <a:off x="5354903" y="3751500"/>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42" name="Shape 142"/>
          <p:cNvSpPr/>
          <p:nvPr/>
        </p:nvSpPr>
        <p:spPr>
          <a:xfrm>
            <a:off x="7809710" y="3153283"/>
            <a:ext cx="2530842" cy="648660"/>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spAutoFit/>
          </a:bodyPr>
          <a:lstStyle/>
          <a:p>
            <a:pPr algn="l">
              <a:defRPr sz="1500">
                <a:solidFill>
                  <a:srgbClr val="91AB52"/>
                </a:solidFill>
                <a:latin typeface="American Typewriter"/>
                <a:ea typeface="American Typewriter"/>
                <a:cs typeface="American Typewriter"/>
                <a:sym typeface="American Typewriter"/>
              </a:defRPr>
            </a:pPr>
            <a:r>
              <a:rPr sz="1324" dirty="0"/>
              <a:t>“I’m looking</a:t>
            </a:r>
            <a:r>
              <a:rPr lang="en-US" sz="1324" dirty="0"/>
              <a:t> for</a:t>
            </a:r>
            <a:r>
              <a:rPr sz="1324" dirty="0"/>
              <a:t> </a:t>
            </a:r>
            <a:r>
              <a:rPr lang="en-US" sz="1324" dirty="0"/>
              <a:t>..</a:t>
            </a:r>
            <a:r>
              <a:rPr sz="1324" dirty="0"/>
              <a:t>.”</a:t>
            </a:r>
            <a:r>
              <a:rPr lang="en-US" sz="1324" dirty="0"/>
              <a:t> (Fill this in</a:t>
            </a:r>
            <a:br>
              <a:rPr lang="en-US" sz="1324" dirty="0"/>
            </a:br>
            <a:r>
              <a:rPr lang="en-US" sz="1324" dirty="0"/>
              <a:t>with a statement that is very</a:t>
            </a:r>
            <a:br>
              <a:rPr lang="en-US" sz="1324" dirty="0"/>
            </a:br>
            <a:r>
              <a:rPr lang="en-US" sz="1324" dirty="0"/>
              <a:t>representative of this persona.</a:t>
            </a:r>
            <a:endParaRPr sz="1324" dirty="0"/>
          </a:p>
        </p:txBody>
      </p:sp>
      <p:sp>
        <p:nvSpPr>
          <p:cNvPr id="143" name="Shape 143"/>
          <p:cNvSpPr/>
          <p:nvPr/>
        </p:nvSpPr>
        <p:spPr>
          <a:xfrm>
            <a:off x="2174998" y="3542269"/>
            <a:ext cx="418854"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PRICE</a:t>
            </a:r>
          </a:p>
        </p:txBody>
      </p:sp>
      <p:sp>
        <p:nvSpPr>
          <p:cNvPr id="144" name="Shape 144"/>
          <p:cNvSpPr/>
          <p:nvPr/>
        </p:nvSpPr>
        <p:spPr>
          <a:xfrm>
            <a:off x="2174998" y="3978776"/>
            <a:ext cx="886931"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RESULTS/ROI</a:t>
            </a:r>
          </a:p>
        </p:txBody>
      </p:sp>
      <p:sp>
        <p:nvSpPr>
          <p:cNvPr id="145" name="Shape 145"/>
          <p:cNvSpPr/>
          <p:nvPr/>
        </p:nvSpPr>
        <p:spPr>
          <a:xfrm>
            <a:off x="2174997" y="4420110"/>
            <a:ext cx="721822"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STRATEGY</a:t>
            </a:r>
          </a:p>
        </p:txBody>
      </p:sp>
      <p:sp>
        <p:nvSpPr>
          <p:cNvPr id="146" name="Shape 146"/>
          <p:cNvSpPr/>
          <p:nvPr/>
        </p:nvSpPr>
        <p:spPr>
          <a:xfrm>
            <a:off x="2179115" y="4850238"/>
            <a:ext cx="1314933" cy="20033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200">
                <a:solidFill>
                  <a:srgbClr val="797979"/>
                </a:solidFill>
                <a:latin typeface="Avenir Medium"/>
                <a:ea typeface="Avenir Medium"/>
                <a:cs typeface="Avenir Medium"/>
                <a:sym typeface="Avenir Medium"/>
              </a:defRPr>
            </a:lvl1pPr>
          </a:lstStyle>
          <a:p>
            <a:r>
              <a:rPr sz="1059"/>
              <a:t>CONTENT QUALITY</a:t>
            </a:r>
          </a:p>
        </p:txBody>
      </p:sp>
      <p:sp>
        <p:nvSpPr>
          <p:cNvPr id="147" name="Shape 147"/>
          <p:cNvSpPr/>
          <p:nvPr/>
        </p:nvSpPr>
        <p:spPr>
          <a:xfrm>
            <a:off x="4931909" y="3589510"/>
            <a:ext cx="662510"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INTROVERT</a:t>
            </a:r>
          </a:p>
        </p:txBody>
      </p:sp>
      <p:sp>
        <p:nvSpPr>
          <p:cNvPr id="148" name="Shape 148"/>
          <p:cNvSpPr/>
          <p:nvPr/>
        </p:nvSpPr>
        <p:spPr>
          <a:xfrm>
            <a:off x="6416192" y="3589510"/>
            <a:ext cx="683350"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EXTROVERT</a:t>
            </a:r>
          </a:p>
        </p:txBody>
      </p:sp>
      <p:sp>
        <p:nvSpPr>
          <p:cNvPr id="149" name="Shape 149"/>
          <p:cNvSpPr/>
          <p:nvPr/>
        </p:nvSpPr>
        <p:spPr>
          <a:xfrm>
            <a:off x="4937317" y="4030640"/>
            <a:ext cx="733042"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ANALYTICAL</a:t>
            </a:r>
          </a:p>
        </p:txBody>
      </p:sp>
      <p:sp>
        <p:nvSpPr>
          <p:cNvPr id="150" name="Shape 150"/>
          <p:cNvSpPr/>
          <p:nvPr/>
        </p:nvSpPr>
        <p:spPr>
          <a:xfrm>
            <a:off x="6526266" y="4030640"/>
            <a:ext cx="572743"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CREATIVE</a:t>
            </a:r>
          </a:p>
        </p:txBody>
      </p:sp>
      <p:sp>
        <p:nvSpPr>
          <p:cNvPr id="151" name="Shape 151"/>
          <p:cNvSpPr/>
          <p:nvPr/>
        </p:nvSpPr>
        <p:spPr>
          <a:xfrm>
            <a:off x="4945888" y="4449358"/>
            <a:ext cx="399618"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LOYAL</a:t>
            </a:r>
          </a:p>
        </p:txBody>
      </p:sp>
      <p:sp>
        <p:nvSpPr>
          <p:cNvPr id="152" name="Shape 152"/>
          <p:cNvSpPr/>
          <p:nvPr/>
        </p:nvSpPr>
        <p:spPr>
          <a:xfrm>
            <a:off x="6690330" y="4449358"/>
            <a:ext cx="417251"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FICKLE</a:t>
            </a:r>
          </a:p>
        </p:txBody>
      </p:sp>
      <p:sp>
        <p:nvSpPr>
          <p:cNvPr id="153" name="Shape 153"/>
          <p:cNvSpPr/>
          <p:nvPr/>
        </p:nvSpPr>
        <p:spPr>
          <a:xfrm>
            <a:off x="4934683" y="4901898"/>
            <a:ext cx="481371"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1000">
                <a:solidFill>
                  <a:srgbClr val="797979"/>
                </a:solidFill>
                <a:latin typeface="Avenir Medium"/>
                <a:ea typeface="Avenir Medium"/>
                <a:cs typeface="Avenir Medium"/>
                <a:sym typeface="Avenir Medium"/>
              </a:defRPr>
            </a:lvl1pPr>
          </a:lstStyle>
          <a:p>
            <a:r>
              <a:rPr sz="882"/>
              <a:t>PASSIVE</a:t>
            </a:r>
          </a:p>
        </p:txBody>
      </p:sp>
      <p:sp>
        <p:nvSpPr>
          <p:cNvPr id="154" name="Shape 154"/>
          <p:cNvSpPr/>
          <p:nvPr/>
        </p:nvSpPr>
        <p:spPr>
          <a:xfrm>
            <a:off x="6672697" y="4890692"/>
            <a:ext cx="434885" cy="1730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r">
              <a:defRPr sz="1000">
                <a:solidFill>
                  <a:srgbClr val="797979"/>
                </a:solidFill>
                <a:latin typeface="Avenir Medium"/>
                <a:ea typeface="Avenir Medium"/>
                <a:cs typeface="Avenir Medium"/>
                <a:sym typeface="Avenir Medium"/>
              </a:defRPr>
            </a:lvl1pPr>
          </a:lstStyle>
          <a:p>
            <a:r>
              <a:rPr sz="882"/>
              <a:t>ACTIVE</a:t>
            </a:r>
          </a:p>
        </p:txBody>
      </p:sp>
      <p:sp>
        <p:nvSpPr>
          <p:cNvPr id="155" name="Shape 155"/>
          <p:cNvSpPr/>
          <p:nvPr/>
        </p:nvSpPr>
        <p:spPr>
          <a:xfrm>
            <a:off x="5106741" y="4185343"/>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56" name="Shape 156"/>
          <p:cNvSpPr/>
          <p:nvPr/>
        </p:nvSpPr>
        <p:spPr>
          <a:xfrm>
            <a:off x="5260149" y="4619186"/>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57" name="Shape 157"/>
          <p:cNvSpPr/>
          <p:nvPr/>
        </p:nvSpPr>
        <p:spPr>
          <a:xfrm>
            <a:off x="6404033" y="5053029"/>
            <a:ext cx="75209" cy="157109"/>
          </a:xfrm>
          <a:prstGeom prst="rect">
            <a:avLst/>
          </a:prstGeom>
          <a:solidFill>
            <a:srgbClr val="3FAAB9"/>
          </a:solidFill>
          <a:ln w="3175">
            <a:miter lim="400000"/>
          </a:ln>
        </p:spPr>
        <p:txBody>
          <a:bodyPr lIns="18489" tIns="18489" rIns="18489" bIns="18489" anchor="ctr"/>
          <a:lstStyle/>
          <a:p>
            <a:pPr>
              <a:defRPr sz="2000"/>
            </a:pPr>
            <a:endParaRPr sz="1765"/>
          </a:p>
        </p:txBody>
      </p:sp>
      <p:sp>
        <p:nvSpPr>
          <p:cNvPr id="158" name="Shape 158"/>
          <p:cNvSpPr/>
          <p:nvPr/>
        </p:nvSpPr>
        <p:spPr>
          <a:xfrm>
            <a:off x="7809711" y="4015926"/>
            <a:ext cx="2353679" cy="1992746"/>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p>
            <a:pPr algn="l">
              <a:lnSpc>
                <a:spcPct val="200000"/>
              </a:lnSpc>
              <a:defRPr sz="900">
                <a:solidFill>
                  <a:srgbClr val="000000"/>
                </a:solidFill>
                <a:latin typeface="Avenir Book"/>
                <a:ea typeface="Avenir Book"/>
                <a:cs typeface="Avenir Book"/>
                <a:sym typeface="Avenir Book"/>
              </a:defRPr>
            </a:pPr>
            <a:r>
              <a:rPr sz="794" dirty="0">
                <a:latin typeface="Avenir Heavy"/>
                <a:ea typeface="Avenir Heavy"/>
                <a:cs typeface="Avenir Heavy"/>
                <a:sym typeface="Avenir Heavy"/>
              </a:rPr>
              <a:t>AGE: </a:t>
            </a:r>
            <a:r>
              <a:rPr sz="794" dirty="0"/>
              <a:t>47</a:t>
            </a:r>
          </a:p>
          <a:p>
            <a:pPr algn="l">
              <a:lnSpc>
                <a:spcPct val="200000"/>
              </a:lnSpc>
              <a:defRPr sz="900">
                <a:solidFill>
                  <a:srgbClr val="000000"/>
                </a:solidFill>
                <a:latin typeface="Avenir Heavy"/>
                <a:ea typeface="Avenir Heavy"/>
                <a:cs typeface="Avenir Heavy"/>
                <a:sym typeface="Avenir Heavy"/>
              </a:defRPr>
            </a:pPr>
            <a:r>
              <a:rPr sz="794" dirty="0"/>
              <a:t>TITLE: </a:t>
            </a:r>
            <a:r>
              <a:rPr sz="794" dirty="0">
                <a:latin typeface="Avenir Book"/>
                <a:ea typeface="Avenir Book"/>
                <a:cs typeface="Avenir Book"/>
                <a:sym typeface="Avenir Book"/>
              </a:rPr>
              <a:t>Vice President</a:t>
            </a:r>
          </a:p>
          <a:p>
            <a:pPr algn="l">
              <a:lnSpc>
                <a:spcPct val="200000"/>
              </a:lnSpc>
              <a:defRPr sz="900">
                <a:solidFill>
                  <a:srgbClr val="000000"/>
                </a:solidFill>
                <a:latin typeface="Avenir Heavy"/>
                <a:ea typeface="Avenir Heavy"/>
                <a:cs typeface="Avenir Heavy"/>
                <a:sym typeface="Avenir Heavy"/>
              </a:defRPr>
            </a:pPr>
            <a:r>
              <a:rPr lang="en-US" sz="794" dirty="0"/>
              <a:t>FAMILY: </a:t>
            </a:r>
            <a:r>
              <a:rPr lang="en-US" sz="794" dirty="0">
                <a:latin typeface="Avenir Book"/>
                <a:ea typeface="Avenir Book"/>
                <a:cs typeface="Avenir Book"/>
                <a:sym typeface="Avenir Book"/>
              </a:rPr>
              <a:t>Married, 3 Kids</a:t>
            </a:r>
          </a:p>
          <a:p>
            <a:pPr algn="l">
              <a:lnSpc>
                <a:spcPct val="200000"/>
              </a:lnSpc>
              <a:defRPr sz="900">
                <a:solidFill>
                  <a:srgbClr val="000000"/>
                </a:solidFill>
                <a:latin typeface="Avenir Heavy"/>
                <a:ea typeface="Avenir Heavy"/>
                <a:cs typeface="Avenir Heavy"/>
                <a:sym typeface="Avenir Heavy"/>
              </a:defRPr>
            </a:pPr>
            <a:r>
              <a:rPr sz="794" dirty="0"/>
              <a:t>LOCATION: </a:t>
            </a:r>
            <a:r>
              <a:rPr sz="794" dirty="0">
                <a:latin typeface="Avenir Book"/>
                <a:ea typeface="Avenir Book"/>
                <a:cs typeface="Avenir Book"/>
                <a:sym typeface="Avenir Book"/>
              </a:rPr>
              <a:t>Edina, MN</a:t>
            </a:r>
          </a:p>
          <a:p>
            <a:pPr algn="l">
              <a:lnSpc>
                <a:spcPct val="200000"/>
              </a:lnSpc>
              <a:defRPr sz="900">
                <a:solidFill>
                  <a:srgbClr val="000000"/>
                </a:solidFill>
                <a:latin typeface="Avenir Heavy"/>
                <a:ea typeface="Avenir Heavy"/>
                <a:cs typeface="Avenir Heavy"/>
                <a:sym typeface="Avenir Heavy"/>
              </a:defRPr>
            </a:pPr>
            <a:r>
              <a:rPr sz="794" dirty="0"/>
              <a:t>ARCHETYPE: </a:t>
            </a:r>
            <a:r>
              <a:rPr sz="794" dirty="0">
                <a:latin typeface="Avenir Book"/>
                <a:ea typeface="Avenir Book"/>
                <a:cs typeface="Avenir Book"/>
                <a:sym typeface="Avenir Book"/>
              </a:rPr>
              <a:t>Straightforward decision maker who </a:t>
            </a:r>
            <a:br>
              <a:rPr sz="794" dirty="0">
                <a:latin typeface="Avenir Book"/>
                <a:ea typeface="Avenir Book"/>
                <a:cs typeface="Avenir Book"/>
                <a:sym typeface="Avenir Book"/>
              </a:rPr>
            </a:br>
            <a:r>
              <a:rPr sz="794" dirty="0">
                <a:latin typeface="Avenir Book"/>
                <a:ea typeface="Avenir Book"/>
                <a:cs typeface="Avenir Book"/>
                <a:sym typeface="Avenir Book"/>
              </a:rPr>
              <a:t>isn’t afraid to changes things up to get results</a:t>
            </a:r>
          </a:p>
          <a:p>
            <a:pPr algn="l">
              <a:lnSpc>
                <a:spcPct val="200000"/>
              </a:lnSpc>
              <a:defRPr sz="900">
                <a:solidFill>
                  <a:srgbClr val="000000"/>
                </a:solidFill>
                <a:latin typeface="Avenir Heavy"/>
                <a:ea typeface="Avenir Heavy"/>
                <a:cs typeface="Avenir Heavy"/>
                <a:sym typeface="Avenir Heavy"/>
              </a:defRPr>
            </a:pPr>
            <a:r>
              <a:rPr sz="794" dirty="0"/>
              <a:t>EDUCATION: </a:t>
            </a:r>
            <a:r>
              <a:rPr sz="794" dirty="0">
                <a:latin typeface="Avenir Book"/>
                <a:ea typeface="Avenir Book"/>
                <a:cs typeface="Avenir Book"/>
                <a:sym typeface="Avenir Book"/>
              </a:rPr>
              <a:t>MBA</a:t>
            </a:r>
          </a:p>
          <a:p>
            <a:pPr algn="l">
              <a:lnSpc>
                <a:spcPct val="200000"/>
              </a:lnSpc>
              <a:defRPr sz="900">
                <a:solidFill>
                  <a:srgbClr val="000000"/>
                </a:solidFill>
                <a:latin typeface="Avenir Heavy"/>
                <a:ea typeface="Avenir Heavy"/>
                <a:cs typeface="Avenir Heavy"/>
                <a:sym typeface="Avenir Heavy"/>
              </a:defRPr>
            </a:pPr>
            <a:r>
              <a:rPr sz="794" dirty="0">
                <a:latin typeface="Avenir Book"/>
                <a:ea typeface="Avenir Book"/>
                <a:cs typeface="Avenir Book"/>
                <a:sym typeface="Avenir Book"/>
              </a:rPr>
              <a:t>INCOME: $95,000</a:t>
            </a:r>
          </a:p>
        </p:txBody>
      </p:sp>
      <p:sp>
        <p:nvSpPr>
          <p:cNvPr id="159" name="Shape 159"/>
          <p:cNvSpPr/>
          <p:nvPr/>
        </p:nvSpPr>
        <p:spPr>
          <a:xfrm>
            <a:off x="2162492" y="5448919"/>
            <a:ext cx="2039682" cy="1194387"/>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p>
            <a:pPr defTabSz="403433">
              <a:lnSpc>
                <a:spcPct val="120000"/>
              </a:lnSpc>
              <a:defRPr sz="1600">
                <a:solidFill>
                  <a:srgbClr val="A1B765"/>
                </a:solidFill>
                <a:latin typeface="Avenir Heavy"/>
                <a:ea typeface="Avenir Heavy"/>
                <a:cs typeface="Avenir Heavy"/>
                <a:sym typeface="Avenir Heavy"/>
              </a:defRPr>
            </a:pPr>
            <a:r>
              <a:rPr sz="1412"/>
              <a:t>Practically Minded</a:t>
            </a:r>
            <a:endParaRPr sz="1059"/>
          </a:p>
          <a:p>
            <a:pPr defTabSz="403433">
              <a:lnSpc>
                <a:spcPct val="120000"/>
              </a:lnSpc>
              <a:defRPr sz="1200">
                <a:solidFill>
                  <a:srgbClr val="A1B765"/>
                </a:solidFill>
                <a:latin typeface="Avenir Heavy"/>
                <a:ea typeface="Avenir Heavy"/>
                <a:cs typeface="Avenir Heavy"/>
                <a:sym typeface="Avenir Heavy"/>
              </a:defRPr>
            </a:pPr>
            <a:r>
              <a:rPr sz="1059"/>
              <a:t>Loves a Challenge</a:t>
            </a:r>
          </a:p>
          <a:p>
            <a:pPr defTabSz="403433">
              <a:lnSpc>
                <a:spcPct val="120000"/>
              </a:lnSpc>
              <a:defRPr sz="1600">
                <a:solidFill>
                  <a:srgbClr val="A1B765"/>
                </a:solidFill>
                <a:latin typeface="Avenir Heavy"/>
                <a:ea typeface="Avenir Heavy"/>
                <a:cs typeface="Avenir Heavy"/>
                <a:sym typeface="Avenir Heavy"/>
              </a:defRPr>
            </a:pPr>
            <a:r>
              <a:rPr sz="1412"/>
              <a:t>Business-First Mentality</a:t>
            </a:r>
            <a:endParaRPr sz="1059"/>
          </a:p>
          <a:p>
            <a:pPr defTabSz="403433">
              <a:lnSpc>
                <a:spcPct val="120000"/>
              </a:lnSpc>
              <a:defRPr sz="1400">
                <a:solidFill>
                  <a:srgbClr val="A1B765"/>
                </a:solidFill>
                <a:latin typeface="Avenir Light"/>
                <a:ea typeface="Avenir Light"/>
                <a:cs typeface="Avenir Light"/>
                <a:sym typeface="Avenir Light"/>
              </a:defRPr>
            </a:pPr>
            <a:r>
              <a:rPr sz="1235"/>
              <a:t>Adventure Seeker</a:t>
            </a:r>
            <a:endParaRPr sz="1235">
              <a:latin typeface="Avenir Heavy"/>
              <a:ea typeface="Avenir Heavy"/>
              <a:cs typeface="Avenir Heavy"/>
              <a:sym typeface="Avenir Heavy"/>
            </a:endParaRPr>
          </a:p>
          <a:p>
            <a:pPr defTabSz="403433">
              <a:lnSpc>
                <a:spcPct val="120000"/>
              </a:lnSpc>
              <a:defRPr sz="1300">
                <a:solidFill>
                  <a:srgbClr val="A1B765"/>
                </a:solidFill>
                <a:latin typeface="Avenir Heavy"/>
                <a:ea typeface="Avenir Heavy"/>
                <a:cs typeface="Avenir Heavy"/>
                <a:sym typeface="Avenir Heavy"/>
              </a:defRPr>
            </a:pPr>
            <a:r>
              <a:rPr sz="1147"/>
              <a:t>Open to Trying New Things</a:t>
            </a:r>
          </a:p>
        </p:txBody>
      </p:sp>
      <p:sp>
        <p:nvSpPr>
          <p:cNvPr id="2" name="Rectangle 1"/>
          <p:cNvSpPr/>
          <p:nvPr/>
        </p:nvSpPr>
        <p:spPr>
          <a:xfrm>
            <a:off x="5022698" y="5538744"/>
            <a:ext cx="407414" cy="308952"/>
          </a:xfrm>
          <a:prstGeom prst="rect">
            <a:avLst/>
          </a:prstGeom>
          <a:blipFill rotWithShape="1">
            <a:blip r:embed="rId2"/>
            <a:srcRect/>
            <a:tile tx="0" ty="0" sx="100000" sy="100000" flip="none" algn="tl"/>
          </a:blip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8489" tIns="18489" rIns="18489" bIns="18489" numCol="1" spcCol="38100" rtlCol="0" anchor="ctr">
            <a:spAutoFit/>
          </a:bodyPr>
          <a:lstStyle/>
          <a:p>
            <a:pPr algn="ctr" defTabSz="412772" hangingPunct="0"/>
            <a:endParaRPr lang="en-US" sz="1765">
              <a:solidFill>
                <a:srgbClr val="FFFFFF"/>
              </a:solidFill>
              <a:sym typeface="Helvetica Light"/>
            </a:endParaRPr>
          </a:p>
        </p:txBody>
      </p:sp>
      <p:sp>
        <p:nvSpPr>
          <p:cNvPr id="50" name="Rectangle 49"/>
          <p:cNvSpPr/>
          <p:nvPr/>
        </p:nvSpPr>
        <p:spPr>
          <a:xfrm>
            <a:off x="5896139" y="5538742"/>
            <a:ext cx="407414" cy="308952"/>
          </a:xfrm>
          <a:prstGeom prst="rect">
            <a:avLst/>
          </a:prstGeom>
          <a:blipFill rotWithShape="1">
            <a:blip r:embed="rId2"/>
            <a:srcRect/>
            <a:tile tx="0" ty="0" sx="100000" sy="100000" flip="none" algn="tl"/>
          </a:blip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8489" tIns="18489" rIns="18489" bIns="18489" numCol="1" spcCol="38100" rtlCol="0" anchor="ctr">
            <a:spAutoFit/>
          </a:bodyPr>
          <a:lstStyle/>
          <a:p>
            <a:pPr algn="ctr" defTabSz="412772" hangingPunct="0"/>
            <a:endParaRPr lang="en-US" sz="1765">
              <a:solidFill>
                <a:srgbClr val="FFFFFF"/>
              </a:solidFill>
              <a:sym typeface="Helvetica Light"/>
            </a:endParaRPr>
          </a:p>
        </p:txBody>
      </p:sp>
      <p:sp>
        <p:nvSpPr>
          <p:cNvPr id="51" name="Rectangle 50"/>
          <p:cNvSpPr/>
          <p:nvPr/>
        </p:nvSpPr>
        <p:spPr>
          <a:xfrm>
            <a:off x="6691595" y="5538742"/>
            <a:ext cx="407414" cy="308952"/>
          </a:xfrm>
          <a:prstGeom prst="rect">
            <a:avLst/>
          </a:prstGeom>
          <a:blipFill rotWithShape="1">
            <a:blip r:embed="rId2"/>
            <a:srcRect/>
            <a:tile tx="0" ty="0" sx="100000" sy="100000" flip="none" algn="tl"/>
          </a:blip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8489" tIns="18489" rIns="18489" bIns="18489" numCol="1" spcCol="38100" rtlCol="0" anchor="ctr">
            <a:spAutoFit/>
          </a:bodyPr>
          <a:lstStyle/>
          <a:p>
            <a:pPr algn="ctr" defTabSz="412772" hangingPunct="0"/>
            <a:endParaRPr lang="en-US" sz="1765">
              <a:solidFill>
                <a:srgbClr val="FFFFFF"/>
              </a:solidFill>
              <a:sym typeface="Helvetica Light"/>
            </a:endParaRPr>
          </a:p>
        </p:txBody>
      </p:sp>
      <p:sp>
        <p:nvSpPr>
          <p:cNvPr id="52" name="Rectangle 51"/>
          <p:cNvSpPr/>
          <p:nvPr/>
        </p:nvSpPr>
        <p:spPr>
          <a:xfrm>
            <a:off x="5022698" y="6205007"/>
            <a:ext cx="407414" cy="308952"/>
          </a:xfrm>
          <a:prstGeom prst="rect">
            <a:avLst/>
          </a:prstGeom>
          <a:blipFill rotWithShape="1">
            <a:blip r:embed="rId2"/>
            <a:srcRect/>
            <a:tile tx="0" ty="0" sx="100000" sy="100000" flip="none" algn="tl"/>
          </a:blip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8489" tIns="18489" rIns="18489" bIns="18489" numCol="1" spcCol="38100" rtlCol="0" anchor="ctr">
            <a:spAutoFit/>
          </a:bodyPr>
          <a:lstStyle/>
          <a:p>
            <a:pPr algn="ctr" defTabSz="412772" hangingPunct="0"/>
            <a:endParaRPr lang="en-US" sz="1765">
              <a:solidFill>
                <a:srgbClr val="FFFFFF"/>
              </a:solidFill>
              <a:sym typeface="Helvetica Light"/>
            </a:endParaRPr>
          </a:p>
        </p:txBody>
      </p:sp>
      <p:sp>
        <p:nvSpPr>
          <p:cNvPr id="53" name="Rectangle 52"/>
          <p:cNvSpPr/>
          <p:nvPr/>
        </p:nvSpPr>
        <p:spPr>
          <a:xfrm>
            <a:off x="5896139" y="6205006"/>
            <a:ext cx="407414" cy="308952"/>
          </a:xfrm>
          <a:prstGeom prst="rect">
            <a:avLst/>
          </a:prstGeom>
          <a:blipFill rotWithShape="1">
            <a:blip r:embed="rId2"/>
            <a:srcRect/>
            <a:tile tx="0" ty="0" sx="100000" sy="100000" flip="none" algn="tl"/>
          </a:blip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8489" tIns="18489" rIns="18489" bIns="18489" numCol="1" spcCol="38100" rtlCol="0" anchor="ctr">
            <a:spAutoFit/>
          </a:bodyPr>
          <a:lstStyle/>
          <a:p>
            <a:pPr algn="ctr" defTabSz="412772" hangingPunct="0"/>
            <a:endParaRPr lang="en-US" sz="1765">
              <a:solidFill>
                <a:srgbClr val="FFFFFF"/>
              </a:solidFill>
              <a:sym typeface="Helvetica Light"/>
            </a:endParaRPr>
          </a:p>
        </p:txBody>
      </p:sp>
      <p:sp>
        <p:nvSpPr>
          <p:cNvPr id="54" name="Rectangle 53"/>
          <p:cNvSpPr/>
          <p:nvPr/>
        </p:nvSpPr>
        <p:spPr>
          <a:xfrm>
            <a:off x="6691595" y="6205006"/>
            <a:ext cx="407414" cy="308952"/>
          </a:xfrm>
          <a:prstGeom prst="rect">
            <a:avLst/>
          </a:prstGeom>
          <a:blipFill rotWithShape="1">
            <a:blip r:embed="rId2"/>
            <a:srcRect/>
            <a:tile tx="0" ty="0" sx="100000" sy="100000" flip="none" algn="tl"/>
          </a:blip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8489" tIns="18489" rIns="18489" bIns="18489" numCol="1" spcCol="38100" rtlCol="0" anchor="ctr">
            <a:spAutoFit/>
          </a:bodyPr>
          <a:lstStyle/>
          <a:p>
            <a:pPr algn="ctr" defTabSz="412772" hangingPunct="0"/>
            <a:endParaRPr lang="en-US" sz="1765">
              <a:solidFill>
                <a:srgbClr val="FFFFFF"/>
              </a:solidFill>
              <a:sym typeface="Helvetica Light"/>
            </a:endParaRPr>
          </a:p>
        </p:txBody>
      </p:sp>
      <p:sp>
        <p:nvSpPr>
          <p:cNvPr id="3" name="Rectangle 2"/>
          <p:cNvSpPr/>
          <p:nvPr/>
        </p:nvSpPr>
        <p:spPr>
          <a:xfrm>
            <a:off x="5061424" y="5865716"/>
            <a:ext cx="1988045" cy="300082"/>
          </a:xfrm>
          <a:prstGeom prst="rect">
            <a:avLst/>
          </a:prstGeom>
        </p:spPr>
        <p:txBody>
          <a:bodyPr wrap="none">
            <a:spAutoFit/>
          </a:bodyPr>
          <a:lstStyle/>
          <a:p>
            <a:pPr algn="l">
              <a:lnSpc>
                <a:spcPct val="170000"/>
              </a:lnSpc>
              <a:defRPr sz="900">
                <a:solidFill>
                  <a:srgbClr val="000000"/>
                </a:solidFill>
                <a:latin typeface="Avenir Heavy"/>
                <a:ea typeface="Avenir Heavy"/>
                <a:cs typeface="Avenir Heavy"/>
                <a:sym typeface="Avenir Heavy"/>
              </a:defRPr>
            </a:pPr>
            <a:r>
              <a:rPr lang="en-US" sz="794" dirty="0"/>
              <a:t>(Include Logos from brands they love)</a:t>
            </a:r>
            <a:endParaRPr lang="en-US" sz="794" dirty="0">
              <a:latin typeface="Avenir Book"/>
              <a:ea typeface="Avenir Book"/>
              <a:cs typeface="Avenir Book"/>
              <a:sym typeface="Avenir Book"/>
            </a:endParaRPr>
          </a:p>
        </p:txBody>
      </p:sp>
      <p:pic>
        <p:nvPicPr>
          <p:cNvPr id="7" name="Picture 6">
            <a:extLst>
              <a:ext uri="{FF2B5EF4-FFF2-40B4-BE49-F238E27FC236}">
                <a16:creationId xmlns:a16="http://schemas.microsoft.com/office/drawing/2014/main" id="{7FF5A2DB-C6F7-B144-8C00-EFE7013B0605}"/>
              </a:ext>
            </a:extLst>
          </p:cNvPr>
          <p:cNvPicPr>
            <a:picLocks noChangeAspect="1"/>
          </p:cNvPicPr>
          <p:nvPr/>
        </p:nvPicPr>
        <p:blipFill>
          <a:blip r:embed="rId3"/>
          <a:stretch>
            <a:fillRect/>
          </a:stretch>
        </p:blipFill>
        <p:spPr>
          <a:xfrm>
            <a:off x="7706391" y="369596"/>
            <a:ext cx="3810000" cy="2527300"/>
          </a:xfrm>
          <a:prstGeom prst="rect">
            <a:avLst/>
          </a:prstGeom>
        </p:spPr>
      </p:pic>
    </p:spTree>
    <p:extLst>
      <p:ext uri="{BB962C8B-B14F-4D97-AF65-F5344CB8AC3E}">
        <p14:creationId xmlns:p14="http://schemas.microsoft.com/office/powerpoint/2010/main" val="317980462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 name="Shape 167"/>
          <p:cNvSpPr/>
          <p:nvPr/>
        </p:nvSpPr>
        <p:spPr>
          <a:xfrm>
            <a:off x="1867588" y="1307468"/>
            <a:ext cx="8686751" cy="1613904"/>
          </a:xfrm>
          <a:prstGeom prst="rect">
            <a:avLst/>
          </a:prstGeom>
          <a:solidFill>
            <a:srgbClr val="F2F2F2"/>
          </a:solidFill>
          <a:ln w="3175">
            <a:miter lim="400000"/>
          </a:ln>
        </p:spPr>
        <p:txBody>
          <a:bodyPr lIns="18489" tIns="18489" rIns="18489" bIns="18489" anchor="ctr"/>
          <a:lstStyle/>
          <a:p>
            <a:pPr>
              <a:defRPr sz="2000"/>
            </a:pPr>
            <a:endParaRPr sz="1765"/>
          </a:p>
        </p:txBody>
      </p:sp>
      <p:sp>
        <p:nvSpPr>
          <p:cNvPr id="168" name="Shape 168"/>
          <p:cNvSpPr/>
          <p:nvPr/>
        </p:nvSpPr>
        <p:spPr>
          <a:xfrm>
            <a:off x="1654010" y="369596"/>
            <a:ext cx="8883981" cy="625870"/>
          </a:xfrm>
          <a:prstGeom prst="rect">
            <a:avLst/>
          </a:prstGeom>
          <a:solidFill>
            <a:srgbClr val="91BFCC"/>
          </a:solidFill>
          <a:ln w="3175">
            <a:miter lim="400000"/>
          </a:ln>
        </p:spPr>
        <p:txBody>
          <a:bodyPr lIns="18489" tIns="18489" rIns="18489" bIns="18489" anchor="ctr"/>
          <a:lstStyle/>
          <a:p>
            <a:pPr>
              <a:defRPr sz="2000"/>
            </a:pPr>
            <a:endParaRPr sz="1765"/>
          </a:p>
        </p:txBody>
      </p:sp>
      <p:sp>
        <p:nvSpPr>
          <p:cNvPr id="172" name="Shape 172"/>
          <p:cNvSpPr/>
          <p:nvPr/>
        </p:nvSpPr>
        <p:spPr>
          <a:xfrm>
            <a:off x="2045317" y="268901"/>
            <a:ext cx="4681239" cy="974391"/>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6900">
                <a:latin typeface="Avenir Heavy"/>
                <a:ea typeface="Avenir Heavy"/>
                <a:cs typeface="Avenir Heavy"/>
                <a:sym typeface="Avenir Heavy"/>
              </a:defRPr>
            </a:lvl1pPr>
          </a:lstStyle>
          <a:p>
            <a:r>
              <a:rPr sz="6089" dirty="0"/>
              <a:t>TO</a:t>
            </a:r>
            <a:r>
              <a:rPr lang="en-US" sz="6089" dirty="0"/>
              <a:t>M</a:t>
            </a:r>
            <a:r>
              <a:rPr sz="6089" dirty="0"/>
              <a:t> </a:t>
            </a:r>
            <a:r>
              <a:rPr lang="en-US" sz="6089" dirty="0"/>
              <a:t>JONES</a:t>
            </a:r>
            <a:endParaRPr sz="6089" dirty="0"/>
          </a:p>
        </p:txBody>
      </p:sp>
      <p:sp>
        <p:nvSpPr>
          <p:cNvPr id="173" name="Shape 173"/>
          <p:cNvSpPr/>
          <p:nvPr/>
        </p:nvSpPr>
        <p:spPr>
          <a:xfrm>
            <a:off x="2273267" y="1535501"/>
            <a:ext cx="5498863" cy="1157839"/>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lvl1pPr algn="l">
              <a:lnSpc>
                <a:spcPct val="150000"/>
              </a:lnSpc>
              <a:defRPr sz="1100">
                <a:solidFill>
                  <a:srgbClr val="000000"/>
                </a:solidFill>
                <a:latin typeface="Avenir Book"/>
                <a:ea typeface="Avenir Book"/>
                <a:cs typeface="Avenir Book"/>
                <a:sym typeface="Avenir Book"/>
              </a:defRPr>
            </a:lvl1pPr>
          </a:lstStyle>
          <a:p>
            <a:r>
              <a:rPr lang="en-US" sz="971" dirty="0"/>
              <a:t>Lorem ipsum dolor sit </a:t>
            </a:r>
            <a:r>
              <a:rPr lang="en-US" sz="971" dirty="0" err="1"/>
              <a:t>amet</a:t>
            </a:r>
            <a:r>
              <a:rPr lang="en-US" sz="971" dirty="0"/>
              <a:t>, </a:t>
            </a:r>
            <a:r>
              <a:rPr lang="en-US" sz="971" dirty="0" err="1"/>
              <a:t>consectetur</a:t>
            </a:r>
            <a:r>
              <a:rPr lang="en-US" sz="971" dirty="0"/>
              <a:t> </a:t>
            </a:r>
            <a:r>
              <a:rPr lang="en-US" sz="971" dirty="0" err="1"/>
              <a:t>adipiscing</a:t>
            </a:r>
            <a:r>
              <a:rPr lang="en-US" sz="971" dirty="0"/>
              <a:t> </a:t>
            </a:r>
            <a:r>
              <a:rPr lang="en-US" sz="971" dirty="0" err="1"/>
              <a:t>elit</a:t>
            </a:r>
            <a:r>
              <a:rPr lang="en-US" sz="971" dirty="0"/>
              <a:t>, </a:t>
            </a:r>
            <a:r>
              <a:rPr lang="en-US" sz="971" dirty="0" err="1"/>
              <a:t>sed</a:t>
            </a:r>
            <a:r>
              <a:rPr lang="en-US" sz="971" dirty="0"/>
              <a:t> do </a:t>
            </a:r>
            <a:r>
              <a:rPr lang="en-US" sz="971" dirty="0" err="1"/>
              <a:t>eiusmod</a:t>
            </a:r>
            <a:r>
              <a:rPr lang="en-US" sz="971" dirty="0"/>
              <a:t> </a:t>
            </a:r>
            <a:r>
              <a:rPr lang="en-US" sz="971" dirty="0" err="1"/>
              <a:t>tempor</a:t>
            </a:r>
            <a:r>
              <a:rPr lang="en-US" sz="971" dirty="0"/>
              <a:t> </a:t>
            </a:r>
            <a:r>
              <a:rPr lang="en-US" sz="971" dirty="0" err="1"/>
              <a:t>incididunt</a:t>
            </a:r>
            <a:r>
              <a:rPr lang="en-US" sz="971" dirty="0"/>
              <a:t> </a:t>
            </a:r>
            <a:r>
              <a:rPr lang="en-US" sz="971" dirty="0" err="1"/>
              <a:t>ut</a:t>
            </a:r>
            <a:r>
              <a:rPr lang="en-US" sz="971" dirty="0"/>
              <a:t> </a:t>
            </a:r>
            <a:r>
              <a:rPr lang="en-US" sz="971" dirty="0" err="1"/>
              <a:t>labore</a:t>
            </a:r>
            <a:r>
              <a:rPr lang="en-US" sz="971" dirty="0"/>
              <a:t> et </a:t>
            </a:r>
            <a:r>
              <a:rPr lang="en-US" sz="971" dirty="0" err="1"/>
              <a:t>dolore</a:t>
            </a:r>
            <a:r>
              <a:rPr lang="en-US" sz="971" dirty="0"/>
              <a:t> magna </a:t>
            </a:r>
            <a:r>
              <a:rPr lang="en-US" sz="971" dirty="0" err="1"/>
              <a:t>aliqua</a:t>
            </a:r>
            <a:r>
              <a:rPr lang="en-US" sz="971" dirty="0"/>
              <a:t>. </a:t>
            </a:r>
            <a:r>
              <a:rPr lang="en-US" sz="971" dirty="0" err="1"/>
              <a:t>Ut</a:t>
            </a:r>
            <a:r>
              <a:rPr lang="en-US" sz="971" dirty="0"/>
              <a:t> </a:t>
            </a:r>
            <a:r>
              <a:rPr lang="en-US" sz="971" dirty="0" err="1"/>
              <a:t>enim</a:t>
            </a:r>
            <a:r>
              <a:rPr lang="en-US" sz="971" dirty="0"/>
              <a:t> ad minim </a:t>
            </a:r>
            <a:r>
              <a:rPr lang="en-US" sz="971" dirty="0" err="1"/>
              <a:t>veniam</a:t>
            </a:r>
            <a:r>
              <a:rPr lang="en-US" sz="971" dirty="0"/>
              <a:t>, </a:t>
            </a:r>
            <a:r>
              <a:rPr lang="en-US" sz="971" dirty="0" err="1"/>
              <a:t>quis</a:t>
            </a:r>
            <a:r>
              <a:rPr lang="en-US" sz="971" dirty="0"/>
              <a:t> </a:t>
            </a:r>
            <a:r>
              <a:rPr lang="en-US" sz="971" dirty="0" err="1"/>
              <a:t>nostrud</a:t>
            </a:r>
            <a:r>
              <a:rPr lang="en-US" sz="971" dirty="0"/>
              <a:t> exercitation </a:t>
            </a:r>
            <a:r>
              <a:rPr lang="en-US" sz="971" dirty="0" err="1"/>
              <a:t>ullamco</a:t>
            </a:r>
            <a:r>
              <a:rPr lang="en-US" sz="971" dirty="0"/>
              <a:t> </a:t>
            </a:r>
            <a:r>
              <a:rPr lang="en-US" sz="971" dirty="0" err="1"/>
              <a:t>laboris</a:t>
            </a:r>
            <a:r>
              <a:rPr lang="en-US" sz="971" dirty="0"/>
              <a:t> nisi </a:t>
            </a:r>
            <a:r>
              <a:rPr lang="en-US" sz="971" dirty="0" err="1"/>
              <a:t>ut</a:t>
            </a:r>
            <a:r>
              <a:rPr lang="en-US" sz="971" dirty="0"/>
              <a:t> </a:t>
            </a:r>
            <a:r>
              <a:rPr lang="en-US" sz="971" dirty="0" err="1"/>
              <a:t>aliquip</a:t>
            </a:r>
            <a:r>
              <a:rPr lang="en-US" sz="971" dirty="0"/>
              <a:t> ex </a:t>
            </a:r>
            <a:r>
              <a:rPr lang="en-US" sz="971" dirty="0" err="1"/>
              <a:t>ea</a:t>
            </a:r>
            <a:r>
              <a:rPr lang="en-US" sz="971" dirty="0"/>
              <a:t> </a:t>
            </a:r>
            <a:r>
              <a:rPr lang="en-US" sz="971" dirty="0" err="1"/>
              <a:t>commodo</a:t>
            </a:r>
            <a:r>
              <a:rPr lang="en-US" sz="971" dirty="0"/>
              <a:t> </a:t>
            </a:r>
            <a:r>
              <a:rPr lang="en-US" sz="971" dirty="0" err="1"/>
              <a:t>consequat</a:t>
            </a:r>
            <a:r>
              <a:rPr lang="en-US" sz="971" dirty="0"/>
              <a:t>. </a:t>
            </a:r>
            <a:r>
              <a:rPr lang="en-US" sz="971" dirty="0" err="1"/>
              <a:t>Duis</a:t>
            </a:r>
            <a:r>
              <a:rPr lang="en-US" sz="971" dirty="0"/>
              <a:t> </a:t>
            </a:r>
            <a:r>
              <a:rPr lang="en-US" sz="971" dirty="0" err="1"/>
              <a:t>aute</a:t>
            </a:r>
            <a:r>
              <a:rPr lang="en-US" sz="971" dirty="0"/>
              <a:t> </a:t>
            </a:r>
            <a:r>
              <a:rPr lang="en-US" sz="971" dirty="0" err="1"/>
              <a:t>irure</a:t>
            </a:r>
            <a:r>
              <a:rPr lang="en-US" sz="971" dirty="0"/>
              <a:t> dolor in </a:t>
            </a:r>
            <a:r>
              <a:rPr lang="en-US" sz="971" dirty="0" err="1"/>
              <a:t>reprehenderit</a:t>
            </a:r>
            <a:r>
              <a:rPr lang="en-US" sz="971" dirty="0"/>
              <a:t> in </a:t>
            </a:r>
            <a:r>
              <a:rPr lang="en-US" sz="971" dirty="0" err="1"/>
              <a:t>voluptate</a:t>
            </a:r>
            <a:r>
              <a:rPr lang="en-US" sz="971" dirty="0"/>
              <a:t> </a:t>
            </a:r>
            <a:r>
              <a:rPr lang="en-US" sz="971" dirty="0" err="1"/>
              <a:t>velit</a:t>
            </a:r>
            <a:r>
              <a:rPr lang="en-US" sz="971" dirty="0"/>
              <a:t> </a:t>
            </a:r>
            <a:r>
              <a:rPr lang="en-US" sz="971" dirty="0" err="1"/>
              <a:t>esse</a:t>
            </a:r>
            <a:r>
              <a:rPr lang="en-US" sz="971" dirty="0"/>
              <a:t> </a:t>
            </a:r>
            <a:r>
              <a:rPr lang="en-US" sz="971" dirty="0" err="1"/>
              <a:t>cillum</a:t>
            </a:r>
            <a:r>
              <a:rPr lang="en-US" sz="971" dirty="0"/>
              <a:t> </a:t>
            </a:r>
            <a:r>
              <a:rPr lang="en-US" sz="971" dirty="0" err="1"/>
              <a:t>dolore</a:t>
            </a:r>
            <a:r>
              <a:rPr lang="en-US" sz="971" dirty="0"/>
              <a:t> </a:t>
            </a:r>
            <a:r>
              <a:rPr lang="en-US" sz="971" dirty="0" err="1"/>
              <a:t>eu</a:t>
            </a:r>
            <a:r>
              <a:rPr lang="en-US" sz="971" dirty="0"/>
              <a:t> </a:t>
            </a:r>
            <a:r>
              <a:rPr lang="en-US" sz="971" dirty="0" err="1"/>
              <a:t>fugiat</a:t>
            </a:r>
            <a:r>
              <a:rPr lang="en-US" sz="971" dirty="0"/>
              <a:t> </a:t>
            </a:r>
            <a:r>
              <a:rPr lang="en-US" sz="971" dirty="0" err="1"/>
              <a:t>nulla</a:t>
            </a:r>
            <a:r>
              <a:rPr lang="en-US" sz="971" dirty="0"/>
              <a:t> </a:t>
            </a:r>
            <a:r>
              <a:rPr lang="en-US" sz="971" dirty="0" err="1"/>
              <a:t>pariatur</a:t>
            </a:r>
            <a:r>
              <a:rPr lang="en-US" sz="971" dirty="0"/>
              <a:t>. </a:t>
            </a:r>
            <a:r>
              <a:rPr lang="en-US" sz="971" dirty="0" err="1"/>
              <a:t>Excepteur</a:t>
            </a:r>
            <a:r>
              <a:rPr lang="en-US" sz="971" dirty="0"/>
              <a:t> </a:t>
            </a:r>
            <a:r>
              <a:rPr lang="en-US" sz="971" dirty="0" err="1"/>
              <a:t>sint</a:t>
            </a:r>
            <a:r>
              <a:rPr lang="en-US" sz="971" dirty="0"/>
              <a:t> </a:t>
            </a:r>
            <a:r>
              <a:rPr lang="en-US" sz="971" dirty="0" err="1"/>
              <a:t>occaecat</a:t>
            </a:r>
            <a:r>
              <a:rPr lang="en-US" sz="971" dirty="0"/>
              <a:t> </a:t>
            </a:r>
            <a:r>
              <a:rPr lang="en-US" sz="971" dirty="0" err="1"/>
              <a:t>cupidatat</a:t>
            </a:r>
            <a:r>
              <a:rPr lang="en-US" sz="971" dirty="0"/>
              <a:t> non </a:t>
            </a:r>
            <a:r>
              <a:rPr lang="en-US" sz="971" dirty="0" err="1"/>
              <a:t>proident</a:t>
            </a:r>
            <a:r>
              <a:rPr lang="en-US" sz="971" dirty="0"/>
              <a:t>, </a:t>
            </a:r>
            <a:r>
              <a:rPr lang="en-US" sz="971" dirty="0" err="1"/>
              <a:t>sunt</a:t>
            </a:r>
            <a:r>
              <a:rPr lang="en-US" sz="971" dirty="0"/>
              <a:t> in culpa qui </a:t>
            </a:r>
            <a:r>
              <a:rPr lang="en-US" sz="971" dirty="0" err="1"/>
              <a:t>officia</a:t>
            </a:r>
            <a:r>
              <a:rPr lang="en-US" sz="971" dirty="0"/>
              <a:t> </a:t>
            </a:r>
            <a:r>
              <a:rPr lang="en-US" sz="971" dirty="0" err="1"/>
              <a:t>deserunt</a:t>
            </a:r>
            <a:r>
              <a:rPr lang="en-US" sz="971" dirty="0"/>
              <a:t> </a:t>
            </a:r>
            <a:r>
              <a:rPr lang="en-US" sz="971" dirty="0" err="1"/>
              <a:t>mollit</a:t>
            </a:r>
            <a:r>
              <a:rPr lang="en-US" sz="971" dirty="0"/>
              <a:t> </a:t>
            </a:r>
            <a:r>
              <a:rPr lang="en-US" sz="971" dirty="0" err="1"/>
              <a:t>anim</a:t>
            </a:r>
            <a:r>
              <a:rPr lang="en-US" sz="971" dirty="0"/>
              <a:t> id </a:t>
            </a:r>
            <a:r>
              <a:rPr lang="en-US" sz="971" dirty="0" err="1"/>
              <a:t>est</a:t>
            </a:r>
            <a:r>
              <a:rPr lang="en-US" sz="971" dirty="0"/>
              <a:t> </a:t>
            </a:r>
            <a:r>
              <a:rPr lang="en-US" sz="971" dirty="0" err="1"/>
              <a:t>laborum</a:t>
            </a:r>
            <a:r>
              <a:rPr lang="en-US" sz="971" dirty="0"/>
              <a:t>.</a:t>
            </a:r>
          </a:p>
        </p:txBody>
      </p:sp>
      <p:sp>
        <p:nvSpPr>
          <p:cNvPr id="174" name="Shape 174"/>
          <p:cNvSpPr/>
          <p:nvPr/>
        </p:nvSpPr>
        <p:spPr>
          <a:xfrm>
            <a:off x="2147590" y="3267759"/>
            <a:ext cx="2164396"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Priority Initiatives</a:t>
            </a:r>
            <a:endParaRPr sz="1853" dirty="0"/>
          </a:p>
        </p:txBody>
      </p:sp>
      <p:sp>
        <p:nvSpPr>
          <p:cNvPr id="175" name="Shape 175"/>
          <p:cNvSpPr/>
          <p:nvPr/>
        </p:nvSpPr>
        <p:spPr>
          <a:xfrm rot="16200000">
            <a:off x="977187" y="1878448"/>
            <a:ext cx="1773392" cy="471945"/>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defRPr sz="3200">
                <a:solidFill>
                  <a:srgbClr val="F26A4A"/>
                </a:solidFill>
                <a:latin typeface="Avenir Heavy"/>
                <a:ea typeface="Avenir Heavy"/>
                <a:cs typeface="Avenir Heavy"/>
                <a:sym typeface="Avenir Heavy"/>
              </a:defRPr>
            </a:lvl1pPr>
          </a:lstStyle>
          <a:p>
            <a:r>
              <a:rPr sz="2824"/>
              <a:t>BRIEF BIO</a:t>
            </a:r>
          </a:p>
        </p:txBody>
      </p:sp>
      <p:sp>
        <p:nvSpPr>
          <p:cNvPr id="176" name="Shape 176"/>
          <p:cNvSpPr/>
          <p:nvPr/>
        </p:nvSpPr>
        <p:spPr>
          <a:xfrm>
            <a:off x="4851944" y="3258713"/>
            <a:ext cx="1853670"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Success Factors</a:t>
            </a:r>
            <a:endParaRPr sz="1853" dirty="0"/>
          </a:p>
        </p:txBody>
      </p:sp>
      <p:sp>
        <p:nvSpPr>
          <p:cNvPr id="178" name="Shape 178"/>
          <p:cNvSpPr/>
          <p:nvPr/>
        </p:nvSpPr>
        <p:spPr>
          <a:xfrm>
            <a:off x="7548438" y="3258713"/>
            <a:ext cx="1948119"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Decision Criteria</a:t>
            </a:r>
            <a:endParaRPr sz="1853" dirty="0"/>
          </a:p>
        </p:txBody>
      </p:sp>
      <p:sp>
        <p:nvSpPr>
          <p:cNvPr id="179" name="Shape 179"/>
          <p:cNvSpPr/>
          <p:nvPr/>
        </p:nvSpPr>
        <p:spPr>
          <a:xfrm>
            <a:off x="2132563" y="3626558"/>
            <a:ext cx="2645946" cy="1177395"/>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Lorem ipsum dolor sit </a:t>
            </a:r>
            <a:r>
              <a:rPr lang="en-US" sz="882" dirty="0" err="1"/>
              <a:t>amet</a:t>
            </a:r>
            <a:r>
              <a:rPr lang="en-US" sz="882" dirty="0"/>
              <a:t>, </a:t>
            </a:r>
            <a:r>
              <a:rPr lang="en-US" sz="882" dirty="0" err="1"/>
              <a:t>consectetur</a:t>
            </a:r>
            <a:r>
              <a:rPr lang="en-US" sz="882" dirty="0"/>
              <a:t>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Duis</a:t>
            </a:r>
            <a:r>
              <a:rPr lang="en-US" sz="882" dirty="0"/>
              <a:t> </a:t>
            </a:r>
            <a:r>
              <a:rPr lang="en-US" sz="882" dirty="0" err="1"/>
              <a:t>aute</a:t>
            </a:r>
            <a:r>
              <a:rPr lang="en-US" sz="882" dirty="0"/>
              <a:t> </a:t>
            </a:r>
            <a:r>
              <a:rPr lang="en-US" sz="882" dirty="0" err="1"/>
              <a:t>irure</a:t>
            </a:r>
            <a:r>
              <a:rPr lang="en-US" sz="882" dirty="0"/>
              <a:t> dolor in </a:t>
            </a:r>
            <a:r>
              <a:rPr lang="en-US" sz="882" dirty="0" err="1"/>
              <a:t>reprehenderit</a:t>
            </a:r>
            <a:r>
              <a:rPr lang="en-US" sz="882" dirty="0"/>
              <a:t> in </a:t>
            </a:r>
            <a:r>
              <a:rPr lang="en-US" sz="882" dirty="0" err="1"/>
              <a:t>voluptate</a:t>
            </a:r>
            <a:r>
              <a:rPr lang="en-US" sz="882" dirty="0"/>
              <a:t> </a:t>
            </a:r>
            <a:r>
              <a:rPr lang="en-US" sz="882" dirty="0" err="1"/>
              <a:t>velit</a:t>
            </a:r>
            <a:r>
              <a:rPr lang="en-US" sz="882" dirty="0"/>
              <a:t> </a:t>
            </a:r>
            <a:r>
              <a:rPr lang="en-US" sz="882" dirty="0" err="1"/>
              <a:t>esse</a:t>
            </a:r>
            <a:r>
              <a:rPr lang="en-US" sz="882" dirty="0"/>
              <a:t> </a:t>
            </a:r>
            <a:r>
              <a:rPr lang="en-US" sz="882" dirty="0" err="1"/>
              <a:t>cillum</a:t>
            </a:r>
            <a:r>
              <a:rPr lang="en-US" sz="882" dirty="0"/>
              <a:t> </a:t>
            </a:r>
            <a:r>
              <a:rPr lang="en-US" sz="882" dirty="0" err="1"/>
              <a:t>dolore</a:t>
            </a:r>
            <a:r>
              <a:rPr lang="en-US" sz="882" dirty="0"/>
              <a:t> </a:t>
            </a:r>
            <a:r>
              <a:rPr lang="en-US" sz="882" dirty="0" err="1"/>
              <a:t>eu</a:t>
            </a:r>
            <a:r>
              <a:rPr lang="en-US" sz="882" dirty="0"/>
              <a:t> </a:t>
            </a:r>
            <a:r>
              <a:rPr lang="en-US" sz="882" dirty="0" err="1"/>
              <a:t>fugiat</a:t>
            </a:r>
            <a:r>
              <a:rPr lang="en-US" sz="882" dirty="0"/>
              <a:t> </a:t>
            </a:r>
            <a:r>
              <a:rPr lang="en-US" sz="882" dirty="0" err="1"/>
              <a:t>nulla</a:t>
            </a:r>
            <a:r>
              <a:rPr lang="en-US" sz="882" dirty="0"/>
              <a:t> </a:t>
            </a:r>
            <a:r>
              <a:rPr lang="en-US" sz="882" dirty="0" err="1"/>
              <a:t>pariatur</a:t>
            </a:r>
            <a:endParaRPr lang="en-US" sz="882" dirty="0"/>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Excepteur</a:t>
            </a:r>
            <a:r>
              <a:rPr lang="en-US" sz="882" dirty="0"/>
              <a:t> </a:t>
            </a:r>
            <a:r>
              <a:rPr lang="en-US" sz="882" dirty="0" err="1"/>
              <a:t>sint</a:t>
            </a:r>
            <a:r>
              <a:rPr lang="en-US" sz="882" dirty="0"/>
              <a:t> </a:t>
            </a:r>
            <a:r>
              <a:rPr lang="en-US" sz="882" dirty="0" err="1"/>
              <a:t>occaecat</a:t>
            </a:r>
            <a:r>
              <a:rPr lang="en-US" sz="882" dirty="0"/>
              <a:t> </a:t>
            </a:r>
            <a:r>
              <a:rPr lang="en-US" sz="882" dirty="0" err="1"/>
              <a:t>cupidatat</a:t>
            </a:r>
            <a:r>
              <a:rPr lang="en-US" sz="882" dirty="0"/>
              <a:t> non </a:t>
            </a:r>
            <a:r>
              <a:rPr lang="en-US" sz="882" dirty="0" err="1"/>
              <a:t>proident</a:t>
            </a:r>
            <a:r>
              <a:rPr lang="en-US" sz="882" dirty="0"/>
              <a:t>, </a:t>
            </a:r>
            <a:r>
              <a:rPr lang="en-US" sz="882" dirty="0" err="1"/>
              <a:t>sunt</a:t>
            </a:r>
            <a:r>
              <a:rPr lang="en-US" sz="882" dirty="0"/>
              <a:t> in culpa qui </a:t>
            </a:r>
            <a:r>
              <a:rPr lang="en-US" sz="882" dirty="0" err="1"/>
              <a:t>officia</a:t>
            </a:r>
            <a:r>
              <a:rPr lang="en-US" sz="882" dirty="0"/>
              <a:t> </a:t>
            </a:r>
            <a:r>
              <a:rPr lang="en-US" sz="882" dirty="0" err="1"/>
              <a:t>deserunt</a:t>
            </a:r>
            <a:r>
              <a:rPr lang="en-US" sz="882" dirty="0"/>
              <a:t> </a:t>
            </a:r>
            <a:r>
              <a:rPr lang="en-US" sz="882" dirty="0" err="1"/>
              <a:t>mollit</a:t>
            </a:r>
            <a:r>
              <a:rPr lang="en-US" sz="882" dirty="0"/>
              <a:t> </a:t>
            </a:r>
            <a:r>
              <a:rPr lang="en-US" sz="882" dirty="0" err="1"/>
              <a:t>anim</a:t>
            </a:r>
            <a:r>
              <a:rPr lang="en-US" sz="882" dirty="0"/>
              <a:t> id </a:t>
            </a:r>
            <a:r>
              <a:rPr lang="en-US" sz="882" dirty="0" err="1"/>
              <a:t>est</a:t>
            </a:r>
            <a:r>
              <a:rPr lang="en-US" sz="882" dirty="0"/>
              <a:t> </a:t>
            </a:r>
            <a:r>
              <a:rPr lang="en-US" sz="882" dirty="0" err="1"/>
              <a:t>laborum</a:t>
            </a:r>
            <a:endParaRPr sz="882" dirty="0"/>
          </a:p>
        </p:txBody>
      </p:sp>
      <p:sp>
        <p:nvSpPr>
          <p:cNvPr id="180" name="Shape 180"/>
          <p:cNvSpPr/>
          <p:nvPr/>
        </p:nvSpPr>
        <p:spPr>
          <a:xfrm>
            <a:off x="4851469" y="3620320"/>
            <a:ext cx="2645945" cy="1177395"/>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Lorem ipsum dolor sit </a:t>
            </a:r>
            <a:r>
              <a:rPr lang="en-US" sz="882" dirty="0" err="1"/>
              <a:t>amet</a:t>
            </a:r>
            <a:r>
              <a:rPr lang="en-US" sz="882" dirty="0"/>
              <a:t>, </a:t>
            </a:r>
            <a:r>
              <a:rPr lang="en-US" sz="882" dirty="0" err="1"/>
              <a:t>consectetur</a:t>
            </a:r>
            <a:r>
              <a:rPr lang="en-US" sz="882" dirty="0"/>
              <a:t>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Duis</a:t>
            </a:r>
            <a:r>
              <a:rPr lang="en-US" sz="882" dirty="0"/>
              <a:t> </a:t>
            </a:r>
            <a:r>
              <a:rPr lang="en-US" sz="882" dirty="0" err="1"/>
              <a:t>aute</a:t>
            </a:r>
            <a:r>
              <a:rPr lang="en-US" sz="882" dirty="0"/>
              <a:t> </a:t>
            </a:r>
            <a:r>
              <a:rPr lang="en-US" sz="882" dirty="0" err="1"/>
              <a:t>irure</a:t>
            </a:r>
            <a:r>
              <a:rPr lang="en-US" sz="882" dirty="0"/>
              <a:t> dolor in </a:t>
            </a:r>
            <a:r>
              <a:rPr lang="en-US" sz="882" dirty="0" err="1"/>
              <a:t>reprehenderit</a:t>
            </a:r>
            <a:r>
              <a:rPr lang="en-US" sz="882" dirty="0"/>
              <a:t> in </a:t>
            </a:r>
            <a:r>
              <a:rPr lang="en-US" sz="882" dirty="0" err="1"/>
              <a:t>voluptate</a:t>
            </a:r>
            <a:r>
              <a:rPr lang="en-US" sz="882" dirty="0"/>
              <a:t> </a:t>
            </a:r>
            <a:r>
              <a:rPr lang="en-US" sz="882" dirty="0" err="1"/>
              <a:t>velit</a:t>
            </a:r>
            <a:r>
              <a:rPr lang="en-US" sz="882" dirty="0"/>
              <a:t> </a:t>
            </a:r>
            <a:r>
              <a:rPr lang="en-US" sz="882" dirty="0" err="1"/>
              <a:t>esse</a:t>
            </a:r>
            <a:r>
              <a:rPr lang="en-US" sz="882" dirty="0"/>
              <a:t> </a:t>
            </a:r>
            <a:r>
              <a:rPr lang="en-US" sz="882" dirty="0" err="1"/>
              <a:t>cillum</a:t>
            </a:r>
            <a:r>
              <a:rPr lang="en-US" sz="882" dirty="0"/>
              <a:t> </a:t>
            </a:r>
            <a:r>
              <a:rPr lang="en-US" sz="882" dirty="0" err="1"/>
              <a:t>dolore</a:t>
            </a:r>
            <a:r>
              <a:rPr lang="en-US" sz="882" dirty="0"/>
              <a:t> </a:t>
            </a:r>
            <a:r>
              <a:rPr lang="en-US" sz="882" dirty="0" err="1"/>
              <a:t>eu</a:t>
            </a:r>
            <a:r>
              <a:rPr lang="en-US" sz="882" dirty="0"/>
              <a:t> </a:t>
            </a:r>
            <a:r>
              <a:rPr lang="en-US" sz="882" dirty="0" err="1"/>
              <a:t>fugiat</a:t>
            </a:r>
            <a:r>
              <a:rPr lang="en-US" sz="882" dirty="0"/>
              <a:t> </a:t>
            </a:r>
            <a:r>
              <a:rPr lang="en-US" sz="882" dirty="0" err="1"/>
              <a:t>nulla</a:t>
            </a:r>
            <a:r>
              <a:rPr lang="en-US" sz="882" dirty="0"/>
              <a:t> </a:t>
            </a:r>
            <a:r>
              <a:rPr lang="en-US" sz="882" dirty="0" err="1"/>
              <a:t>pariatur</a:t>
            </a:r>
            <a:endParaRPr lang="en-US" sz="882" dirty="0"/>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Excepteur</a:t>
            </a:r>
            <a:r>
              <a:rPr lang="en-US" sz="882" dirty="0"/>
              <a:t> </a:t>
            </a:r>
            <a:r>
              <a:rPr lang="en-US" sz="882" dirty="0" err="1"/>
              <a:t>sint</a:t>
            </a:r>
            <a:r>
              <a:rPr lang="en-US" sz="882" dirty="0"/>
              <a:t> </a:t>
            </a:r>
            <a:r>
              <a:rPr lang="en-US" sz="882" dirty="0" err="1"/>
              <a:t>occaecat</a:t>
            </a:r>
            <a:r>
              <a:rPr lang="en-US" sz="882" dirty="0"/>
              <a:t> </a:t>
            </a:r>
            <a:r>
              <a:rPr lang="en-US" sz="882" dirty="0" err="1"/>
              <a:t>cupidatat</a:t>
            </a:r>
            <a:r>
              <a:rPr lang="en-US" sz="882" dirty="0"/>
              <a:t> non </a:t>
            </a:r>
            <a:r>
              <a:rPr lang="en-US" sz="882" dirty="0" err="1"/>
              <a:t>proident</a:t>
            </a:r>
            <a:r>
              <a:rPr lang="en-US" sz="882" dirty="0"/>
              <a:t>, </a:t>
            </a:r>
            <a:r>
              <a:rPr lang="en-US" sz="882" dirty="0" err="1"/>
              <a:t>sunt</a:t>
            </a:r>
            <a:r>
              <a:rPr lang="en-US" sz="882" dirty="0"/>
              <a:t> in culpa qui </a:t>
            </a:r>
            <a:r>
              <a:rPr lang="en-US" sz="882" dirty="0" err="1"/>
              <a:t>officia</a:t>
            </a:r>
            <a:r>
              <a:rPr lang="en-US" sz="882" dirty="0"/>
              <a:t> </a:t>
            </a:r>
            <a:r>
              <a:rPr lang="en-US" sz="882" dirty="0" err="1"/>
              <a:t>deserunt</a:t>
            </a:r>
            <a:r>
              <a:rPr lang="en-US" sz="882" dirty="0"/>
              <a:t> </a:t>
            </a:r>
            <a:r>
              <a:rPr lang="en-US" sz="882" dirty="0" err="1"/>
              <a:t>mollit</a:t>
            </a:r>
            <a:r>
              <a:rPr lang="en-US" sz="882" dirty="0"/>
              <a:t> </a:t>
            </a:r>
            <a:r>
              <a:rPr lang="en-US" sz="882" dirty="0" err="1"/>
              <a:t>anim</a:t>
            </a:r>
            <a:r>
              <a:rPr lang="en-US" sz="882" dirty="0"/>
              <a:t> id </a:t>
            </a:r>
            <a:r>
              <a:rPr lang="en-US" sz="882" dirty="0" err="1"/>
              <a:t>est</a:t>
            </a:r>
            <a:r>
              <a:rPr lang="en-US" sz="882" dirty="0"/>
              <a:t> </a:t>
            </a:r>
            <a:r>
              <a:rPr lang="en-US" sz="882" dirty="0" err="1"/>
              <a:t>laborum</a:t>
            </a:r>
            <a:endParaRPr lang="en-US" sz="882" dirty="0"/>
          </a:p>
        </p:txBody>
      </p:sp>
      <p:sp>
        <p:nvSpPr>
          <p:cNvPr id="181" name="Shape 181"/>
          <p:cNvSpPr/>
          <p:nvPr/>
        </p:nvSpPr>
        <p:spPr>
          <a:xfrm>
            <a:off x="2134861" y="4972879"/>
            <a:ext cx="1792628"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Buying Criteria</a:t>
            </a:r>
            <a:endParaRPr sz="1853" dirty="0"/>
          </a:p>
        </p:txBody>
      </p:sp>
      <p:sp>
        <p:nvSpPr>
          <p:cNvPr id="182" name="Shape 182"/>
          <p:cNvSpPr/>
          <p:nvPr/>
        </p:nvSpPr>
        <p:spPr>
          <a:xfrm>
            <a:off x="4832287" y="4972879"/>
            <a:ext cx="2183183"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Perceived Barriers</a:t>
            </a:r>
            <a:endParaRPr sz="1853" dirty="0"/>
          </a:p>
        </p:txBody>
      </p:sp>
      <p:sp>
        <p:nvSpPr>
          <p:cNvPr id="183" name="Shape 183"/>
          <p:cNvSpPr/>
          <p:nvPr/>
        </p:nvSpPr>
        <p:spPr>
          <a:xfrm>
            <a:off x="7548437" y="4972879"/>
            <a:ext cx="1809043" cy="322482"/>
          </a:xfrm>
          <a:prstGeom prst="rect">
            <a:avLst/>
          </a:prstGeom>
          <a:ln w="3175">
            <a:miter lim="400000"/>
          </a:ln>
          <a:extLst>
            <a:ext uri="{C572A759-6A51-4108-AA02-DFA0A04FC94B}">
              <ma14:wrappingTextBoxFlag xmlns="" xmlns:ma14="http://schemas.microsoft.com/office/mac/drawingml/2011/main" val="1"/>
            </a:ext>
          </a:extLst>
        </p:spPr>
        <p:txBody>
          <a:bodyPr wrap="none" lIns="18489" tIns="18489" rIns="18489" bIns="18489" anchor="ctr">
            <a:spAutoFit/>
          </a:bodyPr>
          <a:lstStyle>
            <a:lvl1pPr algn="l">
              <a:defRPr sz="2100">
                <a:solidFill>
                  <a:srgbClr val="E9C100"/>
                </a:solidFill>
                <a:latin typeface="American Typewriter"/>
                <a:ea typeface="American Typewriter"/>
                <a:cs typeface="American Typewriter"/>
                <a:sym typeface="American Typewriter"/>
              </a:defRPr>
            </a:lvl1pPr>
          </a:lstStyle>
          <a:p>
            <a:r>
              <a:rPr lang="en-US" sz="1853" dirty="0"/>
              <a:t>What we can do</a:t>
            </a:r>
            <a:endParaRPr sz="1853" dirty="0"/>
          </a:p>
        </p:txBody>
      </p:sp>
      <p:sp>
        <p:nvSpPr>
          <p:cNvPr id="184" name="Shape 184"/>
          <p:cNvSpPr/>
          <p:nvPr/>
        </p:nvSpPr>
        <p:spPr>
          <a:xfrm>
            <a:off x="7548438" y="3643146"/>
            <a:ext cx="2483839" cy="1177395"/>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Lorem ipsum dolor sit </a:t>
            </a:r>
            <a:r>
              <a:rPr lang="en-US" sz="882" dirty="0" err="1"/>
              <a:t>amet</a:t>
            </a:r>
            <a:r>
              <a:rPr lang="en-US" sz="882" dirty="0"/>
              <a:t>, </a:t>
            </a:r>
            <a:r>
              <a:rPr lang="en-US" sz="882" dirty="0" err="1"/>
              <a:t>consectetur</a:t>
            </a:r>
            <a:r>
              <a:rPr lang="en-US" sz="882" dirty="0"/>
              <a:t>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Duis</a:t>
            </a:r>
            <a:r>
              <a:rPr lang="en-US" sz="882" dirty="0"/>
              <a:t> </a:t>
            </a:r>
            <a:r>
              <a:rPr lang="en-US" sz="882" dirty="0" err="1"/>
              <a:t>aute</a:t>
            </a:r>
            <a:r>
              <a:rPr lang="en-US" sz="882" dirty="0"/>
              <a:t> </a:t>
            </a:r>
            <a:r>
              <a:rPr lang="en-US" sz="882" dirty="0" err="1"/>
              <a:t>irure</a:t>
            </a:r>
            <a:r>
              <a:rPr lang="en-US" sz="882" dirty="0"/>
              <a:t> dolor in </a:t>
            </a:r>
            <a:r>
              <a:rPr lang="en-US" sz="882" dirty="0" err="1"/>
              <a:t>reprehenderit</a:t>
            </a:r>
            <a:r>
              <a:rPr lang="en-US" sz="882" dirty="0"/>
              <a:t> in </a:t>
            </a:r>
            <a:r>
              <a:rPr lang="en-US" sz="882" dirty="0" err="1"/>
              <a:t>voluptate</a:t>
            </a:r>
            <a:r>
              <a:rPr lang="en-US" sz="882" dirty="0"/>
              <a:t> </a:t>
            </a:r>
            <a:r>
              <a:rPr lang="en-US" sz="882" dirty="0" err="1"/>
              <a:t>velit</a:t>
            </a:r>
            <a:r>
              <a:rPr lang="en-US" sz="882" dirty="0"/>
              <a:t> </a:t>
            </a:r>
            <a:r>
              <a:rPr lang="en-US" sz="882" dirty="0" err="1"/>
              <a:t>esse</a:t>
            </a:r>
            <a:r>
              <a:rPr lang="en-US" sz="882" dirty="0"/>
              <a:t> </a:t>
            </a:r>
            <a:r>
              <a:rPr lang="en-US" sz="882" dirty="0" err="1"/>
              <a:t>cillum</a:t>
            </a:r>
            <a:r>
              <a:rPr lang="en-US" sz="882" dirty="0"/>
              <a:t> </a:t>
            </a:r>
            <a:r>
              <a:rPr lang="en-US" sz="882" dirty="0" err="1"/>
              <a:t>dolore</a:t>
            </a:r>
            <a:r>
              <a:rPr lang="en-US" sz="882" dirty="0"/>
              <a:t> </a:t>
            </a:r>
            <a:r>
              <a:rPr lang="en-US" sz="882" dirty="0" err="1"/>
              <a:t>eu</a:t>
            </a:r>
            <a:r>
              <a:rPr lang="en-US" sz="882" dirty="0"/>
              <a:t> </a:t>
            </a:r>
            <a:r>
              <a:rPr lang="en-US" sz="882" dirty="0" err="1"/>
              <a:t>fugiat</a:t>
            </a:r>
            <a:r>
              <a:rPr lang="en-US" sz="882" dirty="0"/>
              <a:t> </a:t>
            </a:r>
            <a:r>
              <a:rPr lang="en-US" sz="882" dirty="0" err="1"/>
              <a:t>nulla</a:t>
            </a:r>
            <a:r>
              <a:rPr lang="en-US" sz="882" dirty="0"/>
              <a:t> </a:t>
            </a:r>
            <a:r>
              <a:rPr lang="en-US" sz="882" dirty="0" err="1"/>
              <a:t>pariatur</a:t>
            </a:r>
            <a:endParaRPr lang="en-US" sz="882" dirty="0"/>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Excepteur</a:t>
            </a:r>
            <a:r>
              <a:rPr lang="en-US" sz="882" dirty="0"/>
              <a:t> </a:t>
            </a:r>
            <a:r>
              <a:rPr lang="en-US" sz="882" dirty="0" err="1"/>
              <a:t>sint</a:t>
            </a:r>
            <a:r>
              <a:rPr lang="en-US" sz="882" dirty="0"/>
              <a:t> </a:t>
            </a:r>
            <a:r>
              <a:rPr lang="en-US" sz="882" dirty="0" err="1"/>
              <a:t>occaecat</a:t>
            </a:r>
            <a:r>
              <a:rPr lang="en-US" sz="882" dirty="0"/>
              <a:t> </a:t>
            </a:r>
            <a:r>
              <a:rPr lang="en-US" sz="882" dirty="0" err="1"/>
              <a:t>cupidatat</a:t>
            </a:r>
            <a:r>
              <a:rPr lang="en-US" sz="882" dirty="0"/>
              <a:t> non </a:t>
            </a:r>
            <a:r>
              <a:rPr lang="en-US" sz="882" dirty="0" err="1"/>
              <a:t>proident</a:t>
            </a:r>
            <a:r>
              <a:rPr lang="en-US" sz="882" dirty="0"/>
              <a:t>, </a:t>
            </a:r>
            <a:r>
              <a:rPr lang="en-US" sz="882" dirty="0" err="1"/>
              <a:t>sunt</a:t>
            </a:r>
            <a:r>
              <a:rPr lang="en-US" sz="882" dirty="0"/>
              <a:t> in culpa qui </a:t>
            </a:r>
            <a:r>
              <a:rPr lang="en-US" sz="882" dirty="0" err="1"/>
              <a:t>officia</a:t>
            </a:r>
            <a:r>
              <a:rPr lang="en-US" sz="882" dirty="0"/>
              <a:t> </a:t>
            </a:r>
            <a:r>
              <a:rPr lang="en-US" sz="882" dirty="0" err="1"/>
              <a:t>deserunt</a:t>
            </a:r>
            <a:r>
              <a:rPr lang="en-US" sz="882" dirty="0"/>
              <a:t> </a:t>
            </a:r>
            <a:r>
              <a:rPr lang="en-US" sz="882" dirty="0" err="1"/>
              <a:t>mollit</a:t>
            </a:r>
            <a:r>
              <a:rPr lang="en-US" sz="882" dirty="0"/>
              <a:t> </a:t>
            </a:r>
            <a:r>
              <a:rPr lang="en-US" sz="882" dirty="0" err="1"/>
              <a:t>anim</a:t>
            </a:r>
            <a:r>
              <a:rPr lang="en-US" sz="882" dirty="0"/>
              <a:t> id </a:t>
            </a:r>
            <a:r>
              <a:rPr lang="en-US" sz="882" dirty="0" err="1"/>
              <a:t>est</a:t>
            </a:r>
            <a:r>
              <a:rPr lang="en-US" sz="882" dirty="0"/>
              <a:t> </a:t>
            </a:r>
            <a:r>
              <a:rPr lang="en-US" sz="882" dirty="0" err="1"/>
              <a:t>laborum</a:t>
            </a:r>
            <a:endParaRPr lang="en-US" sz="882" dirty="0"/>
          </a:p>
        </p:txBody>
      </p:sp>
      <p:sp>
        <p:nvSpPr>
          <p:cNvPr id="185" name="Shape 185"/>
          <p:cNvSpPr/>
          <p:nvPr/>
        </p:nvSpPr>
        <p:spPr>
          <a:xfrm>
            <a:off x="2154974" y="5332550"/>
            <a:ext cx="2601123" cy="1177395"/>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Lorem ipsum dolor sit </a:t>
            </a:r>
            <a:r>
              <a:rPr lang="en-US" sz="882" dirty="0" err="1"/>
              <a:t>amet</a:t>
            </a:r>
            <a:r>
              <a:rPr lang="en-US" sz="882" dirty="0"/>
              <a:t>, </a:t>
            </a:r>
            <a:r>
              <a:rPr lang="en-US" sz="882" dirty="0" err="1"/>
              <a:t>consectetur</a:t>
            </a:r>
            <a:r>
              <a:rPr lang="en-US" sz="882" dirty="0"/>
              <a:t>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Duis</a:t>
            </a:r>
            <a:r>
              <a:rPr lang="en-US" sz="882" dirty="0"/>
              <a:t> </a:t>
            </a:r>
            <a:r>
              <a:rPr lang="en-US" sz="882" dirty="0" err="1"/>
              <a:t>aute</a:t>
            </a:r>
            <a:r>
              <a:rPr lang="en-US" sz="882" dirty="0"/>
              <a:t> </a:t>
            </a:r>
            <a:r>
              <a:rPr lang="en-US" sz="882" dirty="0" err="1"/>
              <a:t>irure</a:t>
            </a:r>
            <a:r>
              <a:rPr lang="en-US" sz="882" dirty="0"/>
              <a:t> dolor in </a:t>
            </a:r>
            <a:r>
              <a:rPr lang="en-US" sz="882" dirty="0" err="1"/>
              <a:t>reprehenderit</a:t>
            </a:r>
            <a:r>
              <a:rPr lang="en-US" sz="882" dirty="0"/>
              <a:t> in </a:t>
            </a:r>
            <a:r>
              <a:rPr lang="en-US" sz="882" dirty="0" err="1"/>
              <a:t>voluptate</a:t>
            </a:r>
            <a:r>
              <a:rPr lang="en-US" sz="882" dirty="0"/>
              <a:t> </a:t>
            </a:r>
            <a:r>
              <a:rPr lang="en-US" sz="882" dirty="0" err="1"/>
              <a:t>velit</a:t>
            </a:r>
            <a:r>
              <a:rPr lang="en-US" sz="882" dirty="0"/>
              <a:t> </a:t>
            </a:r>
            <a:r>
              <a:rPr lang="en-US" sz="882" dirty="0" err="1"/>
              <a:t>esse</a:t>
            </a:r>
            <a:r>
              <a:rPr lang="en-US" sz="882" dirty="0"/>
              <a:t> </a:t>
            </a:r>
            <a:r>
              <a:rPr lang="en-US" sz="882" dirty="0" err="1"/>
              <a:t>cillum</a:t>
            </a:r>
            <a:r>
              <a:rPr lang="en-US" sz="882" dirty="0"/>
              <a:t> </a:t>
            </a:r>
            <a:r>
              <a:rPr lang="en-US" sz="882" dirty="0" err="1"/>
              <a:t>dolore</a:t>
            </a:r>
            <a:r>
              <a:rPr lang="en-US" sz="882" dirty="0"/>
              <a:t> </a:t>
            </a:r>
            <a:r>
              <a:rPr lang="en-US" sz="882" dirty="0" err="1"/>
              <a:t>eu</a:t>
            </a:r>
            <a:r>
              <a:rPr lang="en-US" sz="882" dirty="0"/>
              <a:t> </a:t>
            </a:r>
            <a:r>
              <a:rPr lang="en-US" sz="882" dirty="0" err="1"/>
              <a:t>fugiat</a:t>
            </a:r>
            <a:r>
              <a:rPr lang="en-US" sz="882" dirty="0"/>
              <a:t> </a:t>
            </a:r>
            <a:r>
              <a:rPr lang="en-US" sz="882" dirty="0" err="1"/>
              <a:t>nulla</a:t>
            </a:r>
            <a:r>
              <a:rPr lang="en-US" sz="882" dirty="0"/>
              <a:t> </a:t>
            </a:r>
            <a:r>
              <a:rPr lang="en-US" sz="882" dirty="0" err="1"/>
              <a:t>pariatur</a:t>
            </a:r>
            <a:endParaRPr lang="en-US" sz="882" dirty="0"/>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Excepteur</a:t>
            </a:r>
            <a:r>
              <a:rPr lang="en-US" sz="882" dirty="0"/>
              <a:t> </a:t>
            </a:r>
            <a:r>
              <a:rPr lang="en-US" sz="882" dirty="0" err="1"/>
              <a:t>sint</a:t>
            </a:r>
            <a:r>
              <a:rPr lang="en-US" sz="882" dirty="0"/>
              <a:t> </a:t>
            </a:r>
            <a:r>
              <a:rPr lang="en-US" sz="882" dirty="0" err="1"/>
              <a:t>occaecat</a:t>
            </a:r>
            <a:r>
              <a:rPr lang="en-US" sz="882" dirty="0"/>
              <a:t> </a:t>
            </a:r>
            <a:r>
              <a:rPr lang="en-US" sz="882" dirty="0" err="1"/>
              <a:t>cupidatat</a:t>
            </a:r>
            <a:r>
              <a:rPr lang="en-US" sz="882" dirty="0"/>
              <a:t> non </a:t>
            </a:r>
            <a:r>
              <a:rPr lang="en-US" sz="882" dirty="0" err="1"/>
              <a:t>proident</a:t>
            </a:r>
            <a:r>
              <a:rPr lang="en-US" sz="882" dirty="0"/>
              <a:t>, </a:t>
            </a:r>
            <a:r>
              <a:rPr lang="en-US" sz="882" dirty="0" err="1"/>
              <a:t>sunt</a:t>
            </a:r>
            <a:r>
              <a:rPr lang="en-US" sz="882" dirty="0"/>
              <a:t> in culpa qui </a:t>
            </a:r>
            <a:r>
              <a:rPr lang="en-US" sz="882" dirty="0" err="1"/>
              <a:t>officia</a:t>
            </a:r>
            <a:r>
              <a:rPr lang="en-US" sz="882" dirty="0"/>
              <a:t> </a:t>
            </a:r>
            <a:r>
              <a:rPr lang="en-US" sz="882" dirty="0" err="1"/>
              <a:t>deserunt</a:t>
            </a:r>
            <a:r>
              <a:rPr lang="en-US" sz="882" dirty="0"/>
              <a:t> </a:t>
            </a:r>
            <a:r>
              <a:rPr lang="en-US" sz="882" dirty="0" err="1"/>
              <a:t>mollit</a:t>
            </a:r>
            <a:r>
              <a:rPr lang="en-US" sz="882" dirty="0"/>
              <a:t> </a:t>
            </a:r>
            <a:r>
              <a:rPr lang="en-US" sz="882" dirty="0" err="1"/>
              <a:t>anim</a:t>
            </a:r>
            <a:r>
              <a:rPr lang="en-US" sz="882" dirty="0"/>
              <a:t> id </a:t>
            </a:r>
            <a:r>
              <a:rPr lang="en-US" sz="882" dirty="0" err="1"/>
              <a:t>est</a:t>
            </a:r>
            <a:r>
              <a:rPr lang="en-US" sz="882" dirty="0"/>
              <a:t> </a:t>
            </a:r>
            <a:r>
              <a:rPr lang="en-US" sz="882" dirty="0" err="1"/>
              <a:t>laborum</a:t>
            </a:r>
            <a:endParaRPr lang="en-US" sz="882" dirty="0"/>
          </a:p>
        </p:txBody>
      </p:sp>
      <p:sp>
        <p:nvSpPr>
          <p:cNvPr id="186" name="Shape 186"/>
          <p:cNvSpPr/>
          <p:nvPr/>
        </p:nvSpPr>
        <p:spPr>
          <a:xfrm>
            <a:off x="4851469" y="5332550"/>
            <a:ext cx="2389088" cy="1177395"/>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Lorem ipsum dolor sit </a:t>
            </a:r>
            <a:r>
              <a:rPr lang="en-US" sz="882" dirty="0" err="1"/>
              <a:t>amet</a:t>
            </a:r>
            <a:r>
              <a:rPr lang="en-US" sz="882" dirty="0"/>
              <a:t>, </a:t>
            </a:r>
            <a:r>
              <a:rPr lang="en-US" sz="882" dirty="0" err="1"/>
              <a:t>consectetur</a:t>
            </a:r>
            <a:r>
              <a:rPr lang="en-US" sz="882" dirty="0"/>
              <a:t>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Duis</a:t>
            </a:r>
            <a:r>
              <a:rPr lang="en-US" sz="882" dirty="0"/>
              <a:t> </a:t>
            </a:r>
            <a:r>
              <a:rPr lang="en-US" sz="882" dirty="0" err="1"/>
              <a:t>aute</a:t>
            </a:r>
            <a:r>
              <a:rPr lang="en-US" sz="882" dirty="0"/>
              <a:t> </a:t>
            </a:r>
            <a:r>
              <a:rPr lang="en-US" sz="882" dirty="0" err="1"/>
              <a:t>irure</a:t>
            </a:r>
            <a:r>
              <a:rPr lang="en-US" sz="882" dirty="0"/>
              <a:t> dolor in </a:t>
            </a:r>
            <a:r>
              <a:rPr lang="en-US" sz="882" dirty="0" err="1"/>
              <a:t>reprehenderit</a:t>
            </a:r>
            <a:r>
              <a:rPr lang="en-US" sz="882" dirty="0"/>
              <a:t> in </a:t>
            </a:r>
            <a:r>
              <a:rPr lang="en-US" sz="882" dirty="0" err="1"/>
              <a:t>voluptate</a:t>
            </a:r>
            <a:r>
              <a:rPr lang="en-US" sz="882" dirty="0"/>
              <a:t> </a:t>
            </a:r>
            <a:r>
              <a:rPr lang="en-US" sz="882" dirty="0" err="1"/>
              <a:t>velit</a:t>
            </a:r>
            <a:r>
              <a:rPr lang="en-US" sz="882" dirty="0"/>
              <a:t> </a:t>
            </a:r>
            <a:r>
              <a:rPr lang="en-US" sz="882" dirty="0" err="1"/>
              <a:t>esse</a:t>
            </a:r>
            <a:r>
              <a:rPr lang="en-US" sz="882" dirty="0"/>
              <a:t> </a:t>
            </a:r>
            <a:r>
              <a:rPr lang="en-US" sz="882" dirty="0" err="1"/>
              <a:t>cillum</a:t>
            </a:r>
            <a:r>
              <a:rPr lang="en-US" sz="882" dirty="0"/>
              <a:t> </a:t>
            </a:r>
            <a:r>
              <a:rPr lang="en-US" sz="882" dirty="0" err="1"/>
              <a:t>dolore</a:t>
            </a:r>
            <a:r>
              <a:rPr lang="en-US" sz="882" dirty="0"/>
              <a:t> </a:t>
            </a:r>
            <a:r>
              <a:rPr lang="en-US" sz="882" dirty="0" err="1"/>
              <a:t>eu</a:t>
            </a:r>
            <a:r>
              <a:rPr lang="en-US" sz="882" dirty="0"/>
              <a:t> </a:t>
            </a:r>
            <a:r>
              <a:rPr lang="en-US" sz="882" dirty="0" err="1"/>
              <a:t>fugiat</a:t>
            </a:r>
            <a:r>
              <a:rPr lang="en-US" sz="882" dirty="0"/>
              <a:t> </a:t>
            </a:r>
            <a:r>
              <a:rPr lang="en-US" sz="882" dirty="0" err="1"/>
              <a:t>nulla</a:t>
            </a:r>
            <a:r>
              <a:rPr lang="en-US" sz="882" dirty="0"/>
              <a:t> </a:t>
            </a:r>
            <a:r>
              <a:rPr lang="en-US" sz="882" dirty="0" err="1"/>
              <a:t>pariatur</a:t>
            </a:r>
            <a:endParaRPr lang="en-US" sz="882" dirty="0"/>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Excepteur</a:t>
            </a:r>
            <a:r>
              <a:rPr lang="en-US" sz="882" dirty="0"/>
              <a:t> </a:t>
            </a:r>
            <a:r>
              <a:rPr lang="en-US" sz="882" dirty="0" err="1"/>
              <a:t>sint</a:t>
            </a:r>
            <a:r>
              <a:rPr lang="en-US" sz="882" dirty="0"/>
              <a:t> </a:t>
            </a:r>
            <a:r>
              <a:rPr lang="en-US" sz="882" dirty="0" err="1"/>
              <a:t>occaecat</a:t>
            </a:r>
            <a:r>
              <a:rPr lang="en-US" sz="882" dirty="0"/>
              <a:t> </a:t>
            </a:r>
            <a:r>
              <a:rPr lang="en-US" sz="882" dirty="0" err="1"/>
              <a:t>cupidatat</a:t>
            </a:r>
            <a:r>
              <a:rPr lang="en-US" sz="882" dirty="0"/>
              <a:t> non </a:t>
            </a:r>
            <a:r>
              <a:rPr lang="en-US" sz="882" dirty="0" err="1"/>
              <a:t>proident</a:t>
            </a:r>
            <a:r>
              <a:rPr lang="en-US" sz="882" dirty="0"/>
              <a:t>, </a:t>
            </a:r>
            <a:r>
              <a:rPr lang="en-US" sz="882" dirty="0" err="1"/>
              <a:t>sunt</a:t>
            </a:r>
            <a:r>
              <a:rPr lang="en-US" sz="882" dirty="0"/>
              <a:t> in culpa qui </a:t>
            </a:r>
            <a:r>
              <a:rPr lang="en-US" sz="882" dirty="0" err="1"/>
              <a:t>officia</a:t>
            </a:r>
            <a:r>
              <a:rPr lang="en-US" sz="882" dirty="0"/>
              <a:t> </a:t>
            </a:r>
            <a:r>
              <a:rPr lang="en-US" sz="882" dirty="0" err="1"/>
              <a:t>deserunt</a:t>
            </a:r>
            <a:r>
              <a:rPr lang="en-US" sz="882" dirty="0"/>
              <a:t> </a:t>
            </a:r>
            <a:r>
              <a:rPr lang="en-US" sz="882" dirty="0" err="1"/>
              <a:t>mollit</a:t>
            </a:r>
            <a:r>
              <a:rPr lang="en-US" sz="882" dirty="0"/>
              <a:t> </a:t>
            </a:r>
            <a:r>
              <a:rPr lang="en-US" sz="882" dirty="0" err="1"/>
              <a:t>anim</a:t>
            </a:r>
            <a:r>
              <a:rPr lang="en-US" sz="882" dirty="0"/>
              <a:t> id </a:t>
            </a:r>
            <a:r>
              <a:rPr lang="en-US" sz="882" dirty="0" err="1"/>
              <a:t>est</a:t>
            </a:r>
            <a:r>
              <a:rPr lang="en-US" sz="882" dirty="0"/>
              <a:t> </a:t>
            </a:r>
            <a:r>
              <a:rPr lang="en-US" sz="882" dirty="0" err="1"/>
              <a:t>laborum</a:t>
            </a:r>
            <a:endParaRPr lang="en-US" sz="882" dirty="0"/>
          </a:p>
        </p:txBody>
      </p:sp>
      <p:pic>
        <p:nvPicPr>
          <p:cNvPr id="23" name="Picture 22">
            <a:extLst>
              <a:ext uri="{FF2B5EF4-FFF2-40B4-BE49-F238E27FC236}">
                <a16:creationId xmlns:a16="http://schemas.microsoft.com/office/drawing/2014/main" id="{28B8F5DF-746A-2446-8445-FF6F6C0914A2}"/>
              </a:ext>
            </a:extLst>
          </p:cNvPr>
          <p:cNvPicPr>
            <a:picLocks noChangeAspect="1"/>
          </p:cNvPicPr>
          <p:nvPr/>
        </p:nvPicPr>
        <p:blipFill>
          <a:blip r:embed="rId2"/>
          <a:stretch>
            <a:fillRect/>
          </a:stretch>
        </p:blipFill>
        <p:spPr>
          <a:xfrm>
            <a:off x="7706391" y="369596"/>
            <a:ext cx="3810000" cy="2527300"/>
          </a:xfrm>
          <a:prstGeom prst="rect">
            <a:avLst/>
          </a:prstGeom>
        </p:spPr>
      </p:pic>
      <p:sp>
        <p:nvSpPr>
          <p:cNvPr id="24" name="Shape 184">
            <a:extLst>
              <a:ext uri="{FF2B5EF4-FFF2-40B4-BE49-F238E27FC236}">
                <a16:creationId xmlns:a16="http://schemas.microsoft.com/office/drawing/2014/main" id="{FFEFA3D6-FDC7-B342-9908-614A6A616838}"/>
              </a:ext>
            </a:extLst>
          </p:cNvPr>
          <p:cNvSpPr/>
          <p:nvPr/>
        </p:nvSpPr>
        <p:spPr>
          <a:xfrm>
            <a:off x="7548437" y="5266316"/>
            <a:ext cx="2483839" cy="1177395"/>
          </a:xfrm>
          <a:prstGeom prst="rect">
            <a:avLst/>
          </a:prstGeom>
          <a:ln w="3175">
            <a:miter lim="400000"/>
          </a:ln>
          <a:extLst>
            <a:ext uri="{C572A759-6A51-4108-AA02-DFA0A04FC94B}">
              <ma14:wrappingTextBoxFlag xmlns="" xmlns:ma14="http://schemas.microsoft.com/office/mac/drawingml/2011/main" val="1"/>
            </a:ext>
          </a:extLst>
        </p:spPr>
        <p:txBody>
          <a:bodyPr lIns="18489" tIns="18489" rIns="18489" bIns="18489" anchor="ctr">
            <a:spAutoFit/>
          </a:bodyPr>
          <a:lstStyle/>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a:t>Lorem ipsum dolor sit </a:t>
            </a:r>
            <a:r>
              <a:rPr lang="en-US" sz="882" dirty="0" err="1"/>
              <a:t>amet</a:t>
            </a:r>
            <a:r>
              <a:rPr lang="en-US" sz="882" dirty="0"/>
              <a:t>, </a:t>
            </a:r>
            <a:r>
              <a:rPr lang="en-US" sz="882" dirty="0" err="1"/>
              <a:t>consectetur</a:t>
            </a:r>
            <a:r>
              <a:rPr lang="en-US" sz="882" dirty="0"/>
              <a:t> </a:t>
            </a:r>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Duis</a:t>
            </a:r>
            <a:r>
              <a:rPr lang="en-US" sz="882" dirty="0"/>
              <a:t> </a:t>
            </a:r>
            <a:r>
              <a:rPr lang="en-US" sz="882" dirty="0" err="1"/>
              <a:t>aute</a:t>
            </a:r>
            <a:r>
              <a:rPr lang="en-US" sz="882" dirty="0"/>
              <a:t> </a:t>
            </a:r>
            <a:r>
              <a:rPr lang="en-US" sz="882" dirty="0" err="1"/>
              <a:t>irure</a:t>
            </a:r>
            <a:r>
              <a:rPr lang="en-US" sz="882" dirty="0"/>
              <a:t> dolor in </a:t>
            </a:r>
            <a:r>
              <a:rPr lang="en-US" sz="882" dirty="0" err="1"/>
              <a:t>reprehenderit</a:t>
            </a:r>
            <a:r>
              <a:rPr lang="en-US" sz="882" dirty="0"/>
              <a:t> in </a:t>
            </a:r>
            <a:r>
              <a:rPr lang="en-US" sz="882" dirty="0" err="1"/>
              <a:t>voluptate</a:t>
            </a:r>
            <a:r>
              <a:rPr lang="en-US" sz="882" dirty="0"/>
              <a:t> </a:t>
            </a:r>
            <a:r>
              <a:rPr lang="en-US" sz="882" dirty="0" err="1"/>
              <a:t>velit</a:t>
            </a:r>
            <a:r>
              <a:rPr lang="en-US" sz="882" dirty="0"/>
              <a:t> </a:t>
            </a:r>
            <a:r>
              <a:rPr lang="en-US" sz="882" dirty="0" err="1"/>
              <a:t>esse</a:t>
            </a:r>
            <a:r>
              <a:rPr lang="en-US" sz="882" dirty="0"/>
              <a:t> </a:t>
            </a:r>
            <a:r>
              <a:rPr lang="en-US" sz="882" dirty="0" err="1"/>
              <a:t>cillum</a:t>
            </a:r>
            <a:r>
              <a:rPr lang="en-US" sz="882" dirty="0"/>
              <a:t> </a:t>
            </a:r>
            <a:r>
              <a:rPr lang="en-US" sz="882" dirty="0" err="1"/>
              <a:t>dolore</a:t>
            </a:r>
            <a:r>
              <a:rPr lang="en-US" sz="882" dirty="0"/>
              <a:t> </a:t>
            </a:r>
            <a:r>
              <a:rPr lang="en-US" sz="882" dirty="0" err="1"/>
              <a:t>eu</a:t>
            </a:r>
            <a:r>
              <a:rPr lang="en-US" sz="882" dirty="0"/>
              <a:t> </a:t>
            </a:r>
            <a:r>
              <a:rPr lang="en-US" sz="882" dirty="0" err="1"/>
              <a:t>fugiat</a:t>
            </a:r>
            <a:r>
              <a:rPr lang="en-US" sz="882" dirty="0"/>
              <a:t> </a:t>
            </a:r>
            <a:r>
              <a:rPr lang="en-US" sz="882" dirty="0" err="1"/>
              <a:t>nulla</a:t>
            </a:r>
            <a:r>
              <a:rPr lang="en-US" sz="882" dirty="0"/>
              <a:t> </a:t>
            </a:r>
            <a:r>
              <a:rPr lang="en-US" sz="882" dirty="0" err="1"/>
              <a:t>pariatur</a:t>
            </a:r>
            <a:endParaRPr lang="en-US" sz="882" dirty="0"/>
          </a:p>
          <a:p>
            <a:pPr marL="201717" indent="-201717" defTabSz="403433">
              <a:lnSpc>
                <a:spcPct val="120000"/>
              </a:lnSpc>
              <a:buSzPct val="100000"/>
              <a:buChar char="•"/>
              <a:defRPr sz="1000">
                <a:solidFill>
                  <a:srgbClr val="000000"/>
                </a:solidFill>
                <a:latin typeface="Avenir Book"/>
                <a:ea typeface="Avenir Book"/>
                <a:cs typeface="Avenir Book"/>
                <a:sym typeface="Avenir Book"/>
              </a:defRPr>
            </a:pPr>
            <a:r>
              <a:rPr lang="en-US" sz="882" dirty="0" err="1"/>
              <a:t>Excepteur</a:t>
            </a:r>
            <a:r>
              <a:rPr lang="en-US" sz="882" dirty="0"/>
              <a:t> </a:t>
            </a:r>
            <a:r>
              <a:rPr lang="en-US" sz="882" dirty="0" err="1"/>
              <a:t>sint</a:t>
            </a:r>
            <a:r>
              <a:rPr lang="en-US" sz="882" dirty="0"/>
              <a:t> </a:t>
            </a:r>
            <a:r>
              <a:rPr lang="en-US" sz="882" dirty="0" err="1"/>
              <a:t>occaecat</a:t>
            </a:r>
            <a:r>
              <a:rPr lang="en-US" sz="882" dirty="0"/>
              <a:t> </a:t>
            </a:r>
            <a:r>
              <a:rPr lang="en-US" sz="882" dirty="0" err="1"/>
              <a:t>cupidatat</a:t>
            </a:r>
            <a:r>
              <a:rPr lang="en-US" sz="882" dirty="0"/>
              <a:t> non </a:t>
            </a:r>
            <a:r>
              <a:rPr lang="en-US" sz="882" dirty="0" err="1"/>
              <a:t>proident</a:t>
            </a:r>
            <a:r>
              <a:rPr lang="en-US" sz="882" dirty="0"/>
              <a:t>, </a:t>
            </a:r>
            <a:r>
              <a:rPr lang="en-US" sz="882" dirty="0" err="1"/>
              <a:t>sunt</a:t>
            </a:r>
            <a:r>
              <a:rPr lang="en-US" sz="882" dirty="0"/>
              <a:t> in culpa qui </a:t>
            </a:r>
            <a:r>
              <a:rPr lang="en-US" sz="882" dirty="0" err="1"/>
              <a:t>officia</a:t>
            </a:r>
            <a:r>
              <a:rPr lang="en-US" sz="882" dirty="0"/>
              <a:t> </a:t>
            </a:r>
            <a:r>
              <a:rPr lang="en-US" sz="882" dirty="0" err="1"/>
              <a:t>deserunt</a:t>
            </a:r>
            <a:r>
              <a:rPr lang="en-US" sz="882" dirty="0"/>
              <a:t> </a:t>
            </a:r>
            <a:r>
              <a:rPr lang="en-US" sz="882" dirty="0" err="1"/>
              <a:t>mollit</a:t>
            </a:r>
            <a:r>
              <a:rPr lang="en-US" sz="882" dirty="0"/>
              <a:t> </a:t>
            </a:r>
            <a:r>
              <a:rPr lang="en-US" sz="882" dirty="0" err="1"/>
              <a:t>anim</a:t>
            </a:r>
            <a:r>
              <a:rPr lang="en-US" sz="882" dirty="0"/>
              <a:t> id </a:t>
            </a:r>
            <a:r>
              <a:rPr lang="en-US" sz="882" dirty="0" err="1"/>
              <a:t>est</a:t>
            </a:r>
            <a:r>
              <a:rPr lang="en-US" sz="882" dirty="0"/>
              <a:t> </a:t>
            </a:r>
            <a:r>
              <a:rPr lang="en-US" sz="882" dirty="0" err="1"/>
              <a:t>laborum</a:t>
            </a:r>
            <a:endParaRPr lang="en-US" sz="882" dirty="0"/>
          </a:p>
        </p:txBody>
      </p:sp>
    </p:spTree>
    <p:extLst>
      <p:ext uri="{BB962C8B-B14F-4D97-AF65-F5344CB8AC3E}">
        <p14:creationId xmlns:p14="http://schemas.microsoft.com/office/powerpoint/2010/main" val="738655941"/>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F947E8E-5C81-BF44-869F-840B34EEB520}"/>
              </a:ext>
            </a:extLst>
          </p:cNvPr>
          <p:cNvSpPr>
            <a:spLocks noGrp="1"/>
          </p:cNvSpPr>
          <p:nvPr>
            <p:ph type="ftr" sz="quarter" idx="11"/>
          </p:nvPr>
        </p:nvSpPr>
        <p:spPr/>
        <p:txBody>
          <a:bodyPr/>
          <a:lstStyle/>
          <a:p>
            <a:r>
              <a:rPr lang="en-US"/>
              <a:t>Opterre LLC</a:t>
            </a:r>
            <a:endParaRPr lang="en-US" dirty="0"/>
          </a:p>
        </p:txBody>
      </p:sp>
      <p:sp>
        <p:nvSpPr>
          <p:cNvPr id="4" name="Slide Number Placeholder 3">
            <a:extLst>
              <a:ext uri="{FF2B5EF4-FFF2-40B4-BE49-F238E27FC236}">
                <a16:creationId xmlns:a16="http://schemas.microsoft.com/office/drawing/2014/main" id="{6A895867-A3EA-8B46-943C-E88A6E749ED0}"/>
              </a:ext>
            </a:extLst>
          </p:cNvPr>
          <p:cNvSpPr>
            <a:spLocks noGrp="1"/>
          </p:cNvSpPr>
          <p:nvPr>
            <p:ph type="sldNum" sz="quarter" idx="12"/>
          </p:nvPr>
        </p:nvSpPr>
        <p:spPr/>
        <p:txBody>
          <a:bodyPr/>
          <a:lstStyle/>
          <a:p>
            <a:fld id="{0A7FF197-75ED-9943-8BC1-95174BF59D1A}" type="slidenum">
              <a:rPr lang="en-US" smtClean="0"/>
              <a:t>6</a:t>
            </a:fld>
            <a:endParaRPr lang="en-US"/>
          </a:p>
        </p:txBody>
      </p:sp>
      <p:sp>
        <p:nvSpPr>
          <p:cNvPr id="5" name="Vertical Text Placeholder 4">
            <a:extLst>
              <a:ext uri="{FF2B5EF4-FFF2-40B4-BE49-F238E27FC236}">
                <a16:creationId xmlns:a16="http://schemas.microsoft.com/office/drawing/2014/main" id="{E41929DA-D7BC-A54B-9C96-795AB6EA8B73}"/>
              </a:ext>
            </a:extLst>
          </p:cNvPr>
          <p:cNvSpPr>
            <a:spLocks noGrp="1"/>
          </p:cNvSpPr>
          <p:nvPr>
            <p:ph type="body" orient="vert" idx="1"/>
          </p:nvPr>
        </p:nvSpPr>
        <p:spPr/>
        <p:txBody>
          <a:bodyPr/>
          <a:lstStyle/>
          <a:p>
            <a:r>
              <a:rPr lang="en-US" dirty="0"/>
              <a:t>Purchases are typically based on an individual decision</a:t>
            </a:r>
          </a:p>
          <a:p>
            <a:r>
              <a:rPr lang="en-US" dirty="0"/>
              <a:t>Purchases are more emotive, and less logical </a:t>
            </a:r>
          </a:p>
          <a:p>
            <a:r>
              <a:rPr lang="en-US" dirty="0"/>
              <a:t>Make purchases based on their own perceptions, wants and needs </a:t>
            </a:r>
          </a:p>
          <a:p>
            <a:r>
              <a:rPr lang="en-US" dirty="0"/>
              <a:t>Purchases can be impulsive</a:t>
            </a:r>
          </a:p>
        </p:txBody>
      </p:sp>
      <p:sp>
        <p:nvSpPr>
          <p:cNvPr id="8" name="Text Placeholder 7">
            <a:extLst>
              <a:ext uri="{FF2B5EF4-FFF2-40B4-BE49-F238E27FC236}">
                <a16:creationId xmlns:a16="http://schemas.microsoft.com/office/drawing/2014/main" id="{A8DB3ABB-5E22-714D-9F6F-52C2380C9313}"/>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B2C CHARACTERISTICS</a:t>
            </a:r>
          </a:p>
        </p:txBody>
      </p:sp>
    </p:spTree>
    <p:extLst>
      <p:ext uri="{BB962C8B-B14F-4D97-AF65-F5344CB8AC3E}">
        <p14:creationId xmlns:p14="http://schemas.microsoft.com/office/powerpoint/2010/main" val="428996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E0F567EC-8184-BA46-84B8-089726498732}"/>
              </a:ext>
            </a:extLst>
          </p:cNvPr>
          <p:cNvSpPr>
            <a:spLocks noGrp="1"/>
          </p:cNvSpPr>
          <p:nvPr>
            <p:ph type="ftr" sz="quarter" idx="11"/>
          </p:nvPr>
        </p:nvSpPr>
        <p:spPr/>
        <p:txBody>
          <a:bodyPr/>
          <a:lstStyle/>
          <a:p>
            <a:r>
              <a:rPr lang="en-US"/>
              <a:t>Opterre LLC</a:t>
            </a:r>
            <a:endParaRPr lang="en-US" dirty="0"/>
          </a:p>
        </p:txBody>
      </p:sp>
      <p:sp>
        <p:nvSpPr>
          <p:cNvPr id="4" name="Slide Number Placeholder 3">
            <a:extLst>
              <a:ext uri="{FF2B5EF4-FFF2-40B4-BE49-F238E27FC236}">
                <a16:creationId xmlns:a16="http://schemas.microsoft.com/office/drawing/2014/main" id="{A0B1C71A-4528-E84A-BEBE-B10127018C74}"/>
              </a:ext>
            </a:extLst>
          </p:cNvPr>
          <p:cNvSpPr>
            <a:spLocks noGrp="1"/>
          </p:cNvSpPr>
          <p:nvPr>
            <p:ph type="sldNum" sz="quarter" idx="12"/>
          </p:nvPr>
        </p:nvSpPr>
        <p:spPr/>
        <p:txBody>
          <a:bodyPr/>
          <a:lstStyle/>
          <a:p>
            <a:fld id="{0A7FF197-75ED-9943-8BC1-95174BF59D1A}" type="slidenum">
              <a:rPr lang="en-US" smtClean="0"/>
              <a:t>7</a:t>
            </a:fld>
            <a:endParaRPr lang="en-US"/>
          </a:p>
        </p:txBody>
      </p:sp>
      <p:sp>
        <p:nvSpPr>
          <p:cNvPr id="5" name="Vertical Text Placeholder 4">
            <a:extLst>
              <a:ext uri="{FF2B5EF4-FFF2-40B4-BE49-F238E27FC236}">
                <a16:creationId xmlns:a16="http://schemas.microsoft.com/office/drawing/2014/main" id="{61CC6937-D9C7-CB45-98C5-D5F6AE0C53D1}"/>
              </a:ext>
            </a:extLst>
          </p:cNvPr>
          <p:cNvSpPr>
            <a:spLocks noGrp="1"/>
          </p:cNvSpPr>
          <p:nvPr>
            <p:ph type="body" orient="vert" idx="1"/>
          </p:nvPr>
        </p:nvSpPr>
        <p:spPr/>
        <p:txBody>
          <a:bodyPr>
            <a:normAutofit lnSpcReduction="10000"/>
          </a:bodyPr>
          <a:lstStyle/>
          <a:p>
            <a:r>
              <a:rPr lang="en-US" dirty="0"/>
              <a:t>There’s a temptation to do demographic and biographic compilations only.  People who do completely overlook the other 80% of what's important about buyer personas: </a:t>
            </a:r>
          </a:p>
          <a:p>
            <a:pPr lvl="1"/>
            <a:r>
              <a:rPr lang="en-US" dirty="0"/>
              <a:t>Behavior patterns</a:t>
            </a:r>
          </a:p>
          <a:p>
            <a:pPr lvl="1"/>
            <a:r>
              <a:rPr lang="en-US" dirty="0"/>
              <a:t>Their pain</a:t>
            </a:r>
          </a:p>
          <a:p>
            <a:pPr lvl="1"/>
            <a:r>
              <a:rPr lang="en-US" dirty="0"/>
              <a:t>An understanding their goals</a:t>
            </a:r>
          </a:p>
          <a:p>
            <a:pPr lvl="1"/>
            <a:r>
              <a:rPr lang="en-US" dirty="0"/>
              <a:t>Demographics and biographic data alone are not going to cut it when it comes to putting together effective buyer personas.</a:t>
            </a:r>
          </a:p>
          <a:p>
            <a:r>
              <a:rPr lang="en-US" dirty="0"/>
              <a:t>Remember buyer personas are not target markets (although we used them as part of Step 2). They’re not job titles and not job roles. They're not based on using a product. </a:t>
            </a:r>
          </a:p>
        </p:txBody>
      </p:sp>
      <p:sp>
        <p:nvSpPr>
          <p:cNvPr id="6" name="Text Placeholder 7">
            <a:extLst>
              <a:ext uri="{FF2B5EF4-FFF2-40B4-BE49-F238E27FC236}">
                <a16:creationId xmlns:a16="http://schemas.microsoft.com/office/drawing/2014/main" id="{3DFC64F9-2B57-874C-819A-E3DF055AFCA8}"/>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FURTHER DEFINITION</a:t>
            </a:r>
          </a:p>
        </p:txBody>
      </p:sp>
    </p:spTree>
    <p:extLst>
      <p:ext uri="{BB962C8B-B14F-4D97-AF65-F5344CB8AC3E}">
        <p14:creationId xmlns:p14="http://schemas.microsoft.com/office/powerpoint/2010/main" val="159884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214038C-34EC-3C4A-857E-7F1493BC01F4}"/>
              </a:ext>
            </a:extLst>
          </p:cNvPr>
          <p:cNvSpPr>
            <a:spLocks noGrp="1"/>
          </p:cNvSpPr>
          <p:nvPr>
            <p:ph type="ftr" sz="quarter" idx="11"/>
          </p:nvPr>
        </p:nvSpPr>
        <p:spPr/>
        <p:txBody>
          <a:bodyPr/>
          <a:lstStyle/>
          <a:p>
            <a:r>
              <a:rPr lang="en-US"/>
              <a:t>Opterre LLC</a:t>
            </a:r>
            <a:endParaRPr lang="en-US" dirty="0"/>
          </a:p>
        </p:txBody>
      </p:sp>
      <p:sp>
        <p:nvSpPr>
          <p:cNvPr id="4" name="Slide Number Placeholder 3">
            <a:extLst>
              <a:ext uri="{FF2B5EF4-FFF2-40B4-BE49-F238E27FC236}">
                <a16:creationId xmlns:a16="http://schemas.microsoft.com/office/drawing/2014/main" id="{35C03072-42EE-1B43-B577-5F65D2CC4B63}"/>
              </a:ext>
            </a:extLst>
          </p:cNvPr>
          <p:cNvSpPr>
            <a:spLocks noGrp="1"/>
          </p:cNvSpPr>
          <p:nvPr>
            <p:ph type="sldNum" sz="quarter" idx="12"/>
          </p:nvPr>
        </p:nvSpPr>
        <p:spPr/>
        <p:txBody>
          <a:bodyPr/>
          <a:lstStyle/>
          <a:p>
            <a:fld id="{0A7FF197-75ED-9943-8BC1-95174BF59D1A}" type="slidenum">
              <a:rPr lang="en-US" smtClean="0"/>
              <a:t>8</a:t>
            </a:fld>
            <a:endParaRPr lang="en-US"/>
          </a:p>
        </p:txBody>
      </p:sp>
      <p:sp>
        <p:nvSpPr>
          <p:cNvPr id="5" name="Vertical Text Placeholder 4">
            <a:extLst>
              <a:ext uri="{FF2B5EF4-FFF2-40B4-BE49-F238E27FC236}">
                <a16:creationId xmlns:a16="http://schemas.microsoft.com/office/drawing/2014/main" id="{7024C7EA-55B5-C64A-BF22-9412AEC4A205}"/>
              </a:ext>
            </a:extLst>
          </p:cNvPr>
          <p:cNvSpPr>
            <a:spLocks noGrp="1"/>
          </p:cNvSpPr>
          <p:nvPr>
            <p:ph type="body" orient="vert" idx="1"/>
          </p:nvPr>
        </p:nvSpPr>
        <p:spPr/>
        <p:txBody>
          <a:bodyPr>
            <a:normAutofit lnSpcReduction="10000"/>
          </a:bodyPr>
          <a:lstStyle/>
          <a:p>
            <a:r>
              <a:rPr lang="en-US" dirty="0"/>
              <a:t>When you start to say that things are like, “Oh yeah… </a:t>
            </a:r>
          </a:p>
          <a:p>
            <a:pPr lvl="1"/>
            <a:r>
              <a:rPr lang="en-US" dirty="0"/>
              <a:t>They all are worried about this (fill in the blank)… </a:t>
            </a:r>
          </a:p>
          <a:p>
            <a:pPr lvl="1"/>
            <a:r>
              <a:rPr lang="en-US" dirty="0"/>
              <a:t>They all navigate the buyer’s journey this way... </a:t>
            </a:r>
          </a:p>
          <a:p>
            <a:pPr lvl="1"/>
            <a:r>
              <a:rPr lang="en-US" dirty="0"/>
              <a:t>They all have these goals. </a:t>
            </a:r>
          </a:p>
          <a:p>
            <a:pPr lvl="1"/>
            <a:r>
              <a:rPr lang="en-US" dirty="0"/>
              <a:t>They’re all around the same age. </a:t>
            </a:r>
          </a:p>
          <a:p>
            <a:pPr lvl="1"/>
            <a:r>
              <a:rPr lang="en-US" dirty="0"/>
              <a:t>They're all the same gender. </a:t>
            </a:r>
          </a:p>
          <a:p>
            <a:pPr lvl="1"/>
            <a:r>
              <a:rPr lang="en-US" dirty="0"/>
              <a:t>They all have the same degree.</a:t>
            </a:r>
          </a:p>
          <a:p>
            <a:pPr lvl="1"/>
            <a:r>
              <a:rPr lang="en-US" dirty="0"/>
              <a:t>They're all from the same part of the state or the country</a:t>
            </a:r>
          </a:p>
          <a:p>
            <a:pPr lvl="1"/>
            <a:r>
              <a:rPr lang="en-US" dirty="0"/>
              <a:t>They hang out here (online and/or live settings) </a:t>
            </a:r>
          </a:p>
          <a:p>
            <a:r>
              <a:rPr lang="en-US" dirty="0"/>
              <a:t>Whatever it is. When you start to see these common things line up, that is when you know that you're on the right track with your buyer persona.</a:t>
            </a:r>
          </a:p>
        </p:txBody>
      </p:sp>
      <p:sp>
        <p:nvSpPr>
          <p:cNvPr id="8" name="Text Placeholder 7">
            <a:extLst>
              <a:ext uri="{FF2B5EF4-FFF2-40B4-BE49-F238E27FC236}">
                <a16:creationId xmlns:a16="http://schemas.microsoft.com/office/drawing/2014/main" id="{8411CD19-AC06-3347-A818-204217C9B7BB}"/>
              </a:ext>
            </a:extLst>
          </p:cNvPr>
          <p:cNvSpPr txBox="1">
            <a:spLocks/>
          </p:cNvSpPr>
          <p:nvPr/>
        </p:nvSpPr>
        <p:spPr>
          <a:xfrm>
            <a:off x="142996" y="865950"/>
            <a:ext cx="12249813"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ts val="5000"/>
              </a:lnSpc>
            </a:pPr>
            <a:r>
              <a:rPr lang="en-GB" sz="5400" dirty="0">
                <a:solidFill>
                  <a:schemeClr val="tx1"/>
                </a:solidFill>
                <a:latin typeface="Lato Black" panose="020F0A02020204030203" pitchFamily="34" charset="0"/>
              </a:rPr>
              <a:t>WHEN YOU KNOW IT’S RIGHT</a:t>
            </a:r>
          </a:p>
        </p:txBody>
      </p:sp>
    </p:spTree>
    <p:extLst>
      <p:ext uri="{BB962C8B-B14F-4D97-AF65-F5344CB8AC3E}">
        <p14:creationId xmlns:p14="http://schemas.microsoft.com/office/powerpoint/2010/main" val="277862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p:cNvSpPr/>
          <p:nvPr/>
        </p:nvSpPr>
        <p:spPr>
          <a:xfrm>
            <a:off x="-156999" y="0"/>
            <a:ext cx="6018245" cy="6858000"/>
          </a:xfrm>
          <a:prstGeom prst="rect">
            <a:avLst/>
          </a:prstGeom>
          <a:solidFill>
            <a:srgbClr val="FAB01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Text Placeholder 7"/>
          <p:cNvSpPr txBox="1">
            <a:spLocks/>
          </p:cNvSpPr>
          <p:nvPr/>
        </p:nvSpPr>
        <p:spPr>
          <a:xfrm>
            <a:off x="429856" y="1152211"/>
            <a:ext cx="4371078" cy="404741"/>
          </a:xfrm>
          <a:prstGeom prst="rect">
            <a:avLst/>
          </a:prstGeom>
          <a:noFill/>
        </p:spPr>
        <p:txBody>
          <a:bodyPr anchor="t"/>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accent2"/>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lnSpc>
                <a:spcPct val="100000"/>
              </a:lnSpc>
            </a:pPr>
            <a:r>
              <a:rPr lang="en-GB" sz="6000" dirty="0">
                <a:solidFill>
                  <a:schemeClr val="bg1"/>
                </a:solidFill>
                <a:latin typeface="Lato Black" panose="020F0A02020204030203" pitchFamily="34" charset="0"/>
              </a:rPr>
              <a:t>STEP 1:</a:t>
            </a:r>
          </a:p>
          <a:p>
            <a:pPr algn="r">
              <a:lnSpc>
                <a:spcPct val="100000"/>
              </a:lnSpc>
            </a:pPr>
            <a:r>
              <a:rPr lang="en-GB" sz="6000" dirty="0">
                <a:solidFill>
                  <a:schemeClr val="bg1"/>
                </a:solidFill>
                <a:latin typeface="Lato Black" panose="020F0A02020204030203" pitchFamily="34" charset="0"/>
              </a:rPr>
              <a:t>Build a Background Profile</a:t>
            </a:r>
          </a:p>
        </p:txBody>
      </p:sp>
      <p:sp>
        <p:nvSpPr>
          <p:cNvPr id="19" name="TextBox 18"/>
          <p:cNvSpPr txBox="1"/>
          <p:nvPr/>
        </p:nvSpPr>
        <p:spPr>
          <a:xfrm>
            <a:off x="5962389" y="439965"/>
            <a:ext cx="5949862" cy="5384744"/>
          </a:xfrm>
          <a:prstGeom prst="rect">
            <a:avLst/>
          </a:prstGeom>
          <a:noFill/>
          <a:ln>
            <a:noFill/>
          </a:ln>
        </p:spPr>
        <p:txBody>
          <a:bodyPr wrap="square" rtlCol="0">
            <a:spAutoFit/>
          </a:bodyPr>
          <a:lstStyle/>
          <a:p>
            <a:pPr>
              <a:lnSpc>
                <a:spcPts val="2300"/>
              </a:lnSpc>
            </a:pPr>
            <a:r>
              <a:rPr lang="en-US" dirty="0">
                <a:solidFill>
                  <a:srgbClr val="1C77A1"/>
                </a:solidFill>
                <a:latin typeface="Montserrat" pitchFamily="2" charset="77"/>
              </a:rPr>
              <a:t>Background, or demographics, is basic information the starts to flesh out the persona. </a:t>
            </a:r>
          </a:p>
          <a:p>
            <a:pPr>
              <a:lnSpc>
                <a:spcPts val="2300"/>
              </a:lnSpc>
            </a:pPr>
            <a:endParaRPr lang="en-GB" dirty="0">
              <a:solidFill>
                <a:srgbClr val="1C77A1"/>
              </a:solidFill>
              <a:latin typeface="Montserrat" pitchFamily="2" charset="77"/>
            </a:endParaRPr>
          </a:p>
          <a:p>
            <a:pPr>
              <a:lnSpc>
                <a:spcPts val="2300"/>
              </a:lnSpc>
            </a:pPr>
            <a:r>
              <a:rPr lang="en-GB" dirty="0">
                <a:solidFill>
                  <a:srgbClr val="1C77A1"/>
                </a:solidFill>
                <a:latin typeface="Montserrat" pitchFamily="2" charset="77"/>
              </a:rPr>
              <a:t>For B2C personas, this can include age, gender, marital status, geographic location, education, career information or any other demographic or biographic information that allows you to better empathize with your target.</a:t>
            </a:r>
          </a:p>
          <a:p>
            <a:pPr>
              <a:lnSpc>
                <a:spcPts val="2300"/>
              </a:lnSpc>
            </a:pPr>
            <a:endParaRPr lang="en-GB" dirty="0">
              <a:solidFill>
                <a:srgbClr val="1C77A1"/>
              </a:solidFill>
              <a:latin typeface="Montserrat" pitchFamily="2" charset="77"/>
            </a:endParaRPr>
          </a:p>
          <a:p>
            <a:pPr>
              <a:lnSpc>
                <a:spcPts val="2300"/>
              </a:lnSpc>
            </a:pPr>
            <a:r>
              <a:rPr lang="en-GB" dirty="0">
                <a:solidFill>
                  <a:srgbClr val="1C77A1"/>
                </a:solidFill>
                <a:latin typeface="Montserrat" pitchFamily="2" charset="77"/>
              </a:rPr>
              <a:t>Thanks to your marketing previous market research in Step 2,  and/or through your keyword research, you already have a lot of information. If you don’t, try searching on demographic keywords, and conducting more live interviews.</a:t>
            </a:r>
          </a:p>
          <a:p>
            <a:pPr>
              <a:lnSpc>
                <a:spcPts val="2300"/>
              </a:lnSpc>
            </a:pPr>
            <a:endParaRPr lang="en-GB" dirty="0">
              <a:solidFill>
                <a:srgbClr val="1C77A1"/>
              </a:solidFill>
              <a:latin typeface="Montserrat" pitchFamily="2" charset="77"/>
            </a:endParaRPr>
          </a:p>
          <a:p>
            <a:pPr>
              <a:lnSpc>
                <a:spcPts val="2300"/>
              </a:lnSpc>
            </a:pPr>
            <a:r>
              <a:rPr lang="en-GB" dirty="0">
                <a:solidFill>
                  <a:srgbClr val="1C77A1"/>
                </a:solidFill>
                <a:latin typeface="Montserrat" pitchFamily="2" charset="77"/>
              </a:rPr>
              <a:t>Be specific enough that you can visualize the persona, but not so detailed that you limit who this persona applies to.</a:t>
            </a:r>
          </a:p>
        </p:txBody>
      </p:sp>
    </p:spTree>
    <p:extLst>
      <p:ext uri="{BB962C8B-B14F-4D97-AF65-F5344CB8AC3E}">
        <p14:creationId xmlns:p14="http://schemas.microsoft.com/office/powerpoint/2010/main" val="26501916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41702</TotalTime>
  <Words>6089</Words>
  <Application>Microsoft Macintosh PowerPoint</Application>
  <PresentationFormat>Widescreen</PresentationFormat>
  <Paragraphs>930</Paragraphs>
  <Slides>52</Slides>
  <Notes>5</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52</vt:i4>
      </vt:variant>
    </vt:vector>
  </HeadingPairs>
  <TitlesOfParts>
    <vt:vector size="74" baseType="lpstr">
      <vt:lpstr>American Typewriter</vt:lpstr>
      <vt:lpstr>Arial</vt:lpstr>
      <vt:lpstr>Avenir Book</vt:lpstr>
      <vt:lpstr>Avenir Heavy</vt:lpstr>
      <vt:lpstr>Avenir Light</vt:lpstr>
      <vt:lpstr>Avenir Medium</vt:lpstr>
      <vt:lpstr>Calibri</vt:lpstr>
      <vt:lpstr>Calibri Light</vt:lpstr>
      <vt:lpstr>Courier New</vt:lpstr>
      <vt:lpstr>Helvetica Neue</vt:lpstr>
      <vt:lpstr>Lato</vt:lpstr>
      <vt:lpstr>Lato Black</vt:lpstr>
      <vt:lpstr>Lato Light</vt:lpstr>
      <vt:lpstr>Lato Semibold</vt:lpstr>
      <vt:lpstr>Montserrat</vt:lpstr>
      <vt:lpstr>Montserrat Medium</vt:lpstr>
      <vt:lpstr>Open Sans</vt:lpstr>
      <vt:lpstr>Open Sans Light</vt:lpstr>
      <vt:lpstr>Raleway</vt:lpstr>
      <vt:lpstr>Ubuntu</vt:lpstr>
      <vt:lpstr>Wingdings</vt:lpstr>
      <vt:lpstr>Office Theme</vt:lpstr>
      <vt:lpstr>Step 3.1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B2B MARKET CHARACTERISTICS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B2B Buyer Canvas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 you have the right messages that will attract your persona(s)?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Walker (Opterre)</dc:creator>
  <cp:lastModifiedBy>Michael Walker (Opterre)</cp:lastModifiedBy>
  <cp:revision>218</cp:revision>
  <cp:lastPrinted>2018-03-29T23:46:18Z</cp:lastPrinted>
  <dcterms:created xsi:type="dcterms:W3CDTF">2017-09-06T17:13:35Z</dcterms:created>
  <dcterms:modified xsi:type="dcterms:W3CDTF">2019-07-30T17:35:24Z</dcterms:modified>
</cp:coreProperties>
</file>